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null)" ContentType="image/x-em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5" r:id="rId2"/>
    <p:sldId id="313" r:id="rId3"/>
    <p:sldId id="314" r:id="rId4"/>
    <p:sldId id="315" r:id="rId5"/>
    <p:sldId id="323" r:id="rId6"/>
    <p:sldId id="325" r:id="rId7"/>
    <p:sldId id="326" r:id="rId8"/>
    <p:sldId id="327" r:id="rId9"/>
    <p:sldId id="332" r:id="rId10"/>
    <p:sldId id="335" r:id="rId11"/>
    <p:sldId id="339" r:id="rId12"/>
    <p:sldId id="343" r:id="rId13"/>
    <p:sldId id="351" r:id="rId14"/>
    <p:sldId id="357" r:id="rId15"/>
    <p:sldId id="359" r:id="rId16"/>
    <p:sldId id="361" r:id="rId17"/>
    <p:sldId id="364" r:id="rId18"/>
    <p:sldId id="365" r:id="rId19"/>
    <p:sldId id="368" r:id="rId20"/>
    <p:sldId id="367" r:id="rId21"/>
    <p:sldId id="369" r:id="rId22"/>
    <p:sldId id="371" r:id="rId23"/>
    <p:sldId id="372" r:id="rId24"/>
    <p:sldId id="373" r:id="rId25"/>
    <p:sldId id="374" r:id="rId26"/>
    <p:sldId id="396" r:id="rId27"/>
    <p:sldId id="398" r:id="rId28"/>
    <p:sldId id="397" r:id="rId29"/>
    <p:sldId id="400" r:id="rId30"/>
    <p:sldId id="376" r:id="rId31"/>
    <p:sldId id="379" r:id="rId32"/>
    <p:sldId id="382" r:id="rId33"/>
    <p:sldId id="384" r:id="rId34"/>
    <p:sldId id="402" r:id="rId35"/>
    <p:sldId id="401" r:id="rId36"/>
    <p:sldId id="403" r:id="rId37"/>
    <p:sldId id="385" r:id="rId38"/>
    <p:sldId id="387" r:id="rId39"/>
    <p:sldId id="389" r:id="rId40"/>
    <p:sldId id="404" r:id="rId41"/>
    <p:sldId id="393" r:id="rId42"/>
    <p:sldId id="391" r:id="rId43"/>
    <p:sldId id="392" r:id="rId44"/>
    <p:sldId id="394" r:id="rId45"/>
    <p:sldId id="405" r:id="rId46"/>
    <p:sldId id="406" r:id="rId47"/>
  </p:sldIdLst>
  <p:sldSz cx="20105688"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C285A26-D1E4-4FA3-B819-591918BEE293}">
          <p14:sldIdLst>
            <p14:sldId id="395"/>
            <p14:sldId id="313"/>
            <p14:sldId id="314"/>
            <p14:sldId id="315"/>
          </p14:sldIdLst>
        </p14:section>
        <p14:section name="SMT" id="{D9D53763-3864-49C9-8C17-CB9068C03F4F}">
          <p14:sldIdLst>
            <p14:sldId id="323"/>
            <p14:sldId id="325"/>
            <p14:sldId id="326"/>
            <p14:sldId id="327"/>
            <p14:sldId id="332"/>
            <p14:sldId id="335"/>
            <p14:sldId id="339"/>
            <p14:sldId id="343"/>
            <p14:sldId id="351"/>
          </p14:sldIdLst>
        </p14:section>
        <p14:section name="NMT" id="{F81744BA-D0B6-4EBB-816A-D3D3F3FF1F0F}">
          <p14:sldIdLst>
            <p14:sldId id="357"/>
            <p14:sldId id="359"/>
            <p14:sldId id="361"/>
            <p14:sldId id="364"/>
            <p14:sldId id="365"/>
            <p14:sldId id="368"/>
            <p14:sldId id="367"/>
            <p14:sldId id="369"/>
            <p14:sldId id="371"/>
            <p14:sldId id="372"/>
            <p14:sldId id="373"/>
            <p14:sldId id="374"/>
            <p14:sldId id="396"/>
            <p14:sldId id="398"/>
            <p14:sldId id="397"/>
            <p14:sldId id="400"/>
          </p14:sldIdLst>
        </p14:section>
        <p14:section name="Tools" id="{587D0A5D-63F8-47F7-A0D2-F18A22490318}">
          <p14:sldIdLst>
            <p14:sldId id="376"/>
            <p14:sldId id="379"/>
            <p14:sldId id="382"/>
            <p14:sldId id="384"/>
            <p14:sldId id="402"/>
            <p14:sldId id="401"/>
            <p14:sldId id="403"/>
          </p14:sldIdLst>
        </p14:section>
        <p14:section name="End" id="{904150F2-A9DF-43A3-B4AD-4DAFB0641AF7}">
          <p14:sldIdLst>
            <p14:sldId id="385"/>
            <p14:sldId id="387"/>
            <p14:sldId id="389"/>
            <p14:sldId id="404"/>
            <p14:sldId id="393"/>
            <p14:sldId id="391"/>
            <p14:sldId id="392"/>
          </p14:sldIdLst>
        </p14:section>
        <p14:section name="Thanks" id="{EA1E3CCB-7B31-463B-8E27-27924342D476}">
          <p14:sldIdLst>
            <p14:sldId id="394"/>
            <p14:sldId id="405"/>
            <p14:sldId id="406"/>
          </p14:sldIdLst>
        </p14:section>
      </p14:sectionLst>
    </p:ext>
    <p:ext uri="{EFAFB233-063F-42B5-8137-9DF3F51BA10A}">
      <p15:sldGuideLst xmlns:p15="http://schemas.microsoft.com/office/powerpoint/2012/main">
        <p15:guide id="1" orient="horz" pos="2218" userDrawn="1">
          <p15:clr>
            <a:srgbClr val="A4A3A4"/>
          </p15:clr>
        </p15:guide>
        <p15:guide id="2" pos="23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3"/>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9" autoAdjust="0"/>
    <p:restoredTop sz="94645" autoAdjust="0"/>
  </p:normalViewPr>
  <p:slideViewPr>
    <p:cSldViewPr>
      <p:cViewPr varScale="1">
        <p:scale>
          <a:sx n="50" d="100"/>
          <a:sy n="50" d="100"/>
        </p:scale>
        <p:origin x="786" y="36"/>
      </p:cViewPr>
      <p:guideLst>
        <p:guide orient="horz" pos="2218"/>
        <p:guide pos="23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1236"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iss\Dropbox\Stud\Datz.Dok\Mat&#299;ss\Language%20Models\results\bleu\BLE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0085016647426255E-2"/>
          <c:y val="2.6666666666666668E-2"/>
          <c:w val="0.81982996670514752"/>
          <c:h val="0.81714053925077546"/>
        </c:manualLayout>
      </c:layout>
      <c:areaChart>
        <c:grouping val="stacked"/>
        <c:varyColors val="0"/>
        <c:ser>
          <c:idx val="1"/>
          <c:order val="0"/>
          <c:tx>
            <c:strRef>
              <c:f>'Leg-BG-ChRNN'!$C$1</c:f>
              <c:strCache>
                <c:ptCount val="1"/>
                <c:pt idx="0">
                  <c:v>Perplexity</c:v>
                </c:pt>
              </c:strCache>
            </c:strRef>
          </c:tx>
          <c:spPr>
            <a:solidFill>
              <a:schemeClr val="accent1">
                <a:tint val="86000"/>
              </a:schemeClr>
            </a:solidFill>
            <a:ln>
              <a:noFill/>
            </a:ln>
            <a:effectLst/>
          </c:spPr>
          <c:cat>
            <c:numRef>
              <c:f>'Leg-BG-ChRNN'!$A$2:$A$20</c:f>
              <c:numCache>
                <c:formatCode>0.00</c:formatCode>
                <c:ptCount val="19"/>
                <c:pt idx="0">
                  <c:v>0.11</c:v>
                </c:pt>
                <c:pt idx="1">
                  <c:v>0.2</c:v>
                </c:pt>
                <c:pt idx="2">
                  <c:v>0.32</c:v>
                </c:pt>
                <c:pt idx="3">
                  <c:v>0.41</c:v>
                </c:pt>
                <c:pt idx="4">
                  <c:v>0.5</c:v>
                </c:pt>
                <c:pt idx="5">
                  <c:v>0.61</c:v>
                </c:pt>
                <c:pt idx="6">
                  <c:v>0.7</c:v>
                </c:pt>
                <c:pt idx="7">
                  <c:v>0.79</c:v>
                </c:pt>
                <c:pt idx="8">
                  <c:v>0.88</c:v>
                </c:pt>
                <c:pt idx="9">
                  <c:v>1</c:v>
                </c:pt>
                <c:pt idx="10">
                  <c:v>1.0900000000000001</c:v>
                </c:pt>
                <c:pt idx="11">
                  <c:v>1.2</c:v>
                </c:pt>
                <c:pt idx="12">
                  <c:v>1.29</c:v>
                </c:pt>
                <c:pt idx="13">
                  <c:v>1.4</c:v>
                </c:pt>
                <c:pt idx="14">
                  <c:v>1.47</c:v>
                </c:pt>
                <c:pt idx="15">
                  <c:v>1.56</c:v>
                </c:pt>
                <c:pt idx="16">
                  <c:v>1.67</c:v>
                </c:pt>
                <c:pt idx="17">
                  <c:v>1.74</c:v>
                </c:pt>
                <c:pt idx="18">
                  <c:v>1.77</c:v>
                </c:pt>
              </c:numCache>
            </c:numRef>
          </c:cat>
          <c:val>
            <c:numRef>
              <c:f>'Leg-BG-ChRNN'!$C$2:$C$20</c:f>
              <c:numCache>
                <c:formatCode>0.00</c:formatCode>
                <c:ptCount val="19"/>
                <c:pt idx="0">
                  <c:v>47.936890261305003</c:v>
                </c:pt>
                <c:pt idx="1">
                  <c:v>41.760883776985999</c:v>
                </c:pt>
                <c:pt idx="2">
                  <c:v>33.293082339999003</c:v>
                </c:pt>
                <c:pt idx="3">
                  <c:v>30.723288003151001</c:v>
                </c:pt>
                <c:pt idx="4">
                  <c:v>31.838038947729999</c:v>
                </c:pt>
                <c:pt idx="5">
                  <c:v>28.556769157258</c:v>
                </c:pt>
                <c:pt idx="6">
                  <c:v>27.268777875830999</c:v>
                </c:pt>
                <c:pt idx="7">
                  <c:v>24.734805090171001</c:v>
                </c:pt>
                <c:pt idx="8">
                  <c:v>26.623759872217001</c:v>
                </c:pt>
                <c:pt idx="9">
                  <c:v>26.796915136932</c:v>
                </c:pt>
                <c:pt idx="10">
                  <c:v>27.824460112271002</c:v>
                </c:pt>
                <c:pt idx="11">
                  <c:v>23.586175587570001</c:v>
                </c:pt>
                <c:pt idx="12">
                  <c:v>24.280090425600999</c:v>
                </c:pt>
                <c:pt idx="13">
                  <c:v>25.851468804995001</c:v>
                </c:pt>
                <c:pt idx="14">
                  <c:v>25.590802184019999</c:v>
                </c:pt>
                <c:pt idx="15">
                  <c:v>23.554953177259002</c:v>
                </c:pt>
                <c:pt idx="16">
                  <c:v>23.333443466523001</c:v>
                </c:pt>
                <c:pt idx="17">
                  <c:v>21.231330411517</c:v>
                </c:pt>
                <c:pt idx="18">
                  <c:v>22.617862852188999</c:v>
                </c:pt>
              </c:numCache>
            </c:numRef>
          </c:val>
          <c:extLst>
            <c:ext xmlns:c16="http://schemas.microsoft.com/office/drawing/2014/chart" uri="{C3380CC4-5D6E-409C-BE32-E72D297353CC}">
              <c16:uniqueId val="{00000000-7303-4D21-82C3-52C4F6A726A9}"/>
            </c:ext>
          </c:extLst>
        </c:ser>
        <c:dLbls>
          <c:showLegendKey val="0"/>
          <c:showVal val="0"/>
          <c:showCatName val="0"/>
          <c:showSerName val="0"/>
          <c:showPercent val="0"/>
          <c:showBubbleSize val="0"/>
        </c:dLbls>
        <c:axId val="-116777680"/>
        <c:axId val="-116780400"/>
      </c:areaChart>
      <c:lineChart>
        <c:grouping val="standard"/>
        <c:varyColors val="0"/>
        <c:ser>
          <c:idx val="3"/>
          <c:order val="1"/>
          <c:tx>
            <c:strRef>
              <c:f>'Leg-BG-ChRNN'!$E$1</c:f>
              <c:strCache>
                <c:ptCount val="1"/>
                <c:pt idx="0">
                  <c:v>BLEU-HY</c:v>
                </c:pt>
              </c:strCache>
            </c:strRef>
          </c:tx>
          <c:spPr>
            <a:ln w="28575" cap="rnd">
              <a:solidFill>
                <a:schemeClr val="accent1">
                  <a:shade val="58000"/>
                </a:schemeClr>
              </a:solidFill>
              <a:round/>
            </a:ln>
            <a:effectLst/>
          </c:spPr>
          <c:marker>
            <c:symbol val="none"/>
          </c:marker>
          <c:cat>
            <c:numRef>
              <c:f>'Leg-BG-ChRNN'!$A$2:$A$20</c:f>
              <c:numCache>
                <c:formatCode>0.00</c:formatCode>
                <c:ptCount val="19"/>
                <c:pt idx="0">
                  <c:v>0.11</c:v>
                </c:pt>
                <c:pt idx="1">
                  <c:v>0.2</c:v>
                </c:pt>
                <c:pt idx="2">
                  <c:v>0.32</c:v>
                </c:pt>
                <c:pt idx="3">
                  <c:v>0.41</c:v>
                </c:pt>
                <c:pt idx="4">
                  <c:v>0.5</c:v>
                </c:pt>
                <c:pt idx="5">
                  <c:v>0.61</c:v>
                </c:pt>
                <c:pt idx="6">
                  <c:v>0.7</c:v>
                </c:pt>
                <c:pt idx="7">
                  <c:v>0.79</c:v>
                </c:pt>
                <c:pt idx="8">
                  <c:v>0.88</c:v>
                </c:pt>
                <c:pt idx="9">
                  <c:v>1</c:v>
                </c:pt>
                <c:pt idx="10">
                  <c:v>1.0900000000000001</c:v>
                </c:pt>
                <c:pt idx="11">
                  <c:v>1.2</c:v>
                </c:pt>
                <c:pt idx="12">
                  <c:v>1.29</c:v>
                </c:pt>
                <c:pt idx="13">
                  <c:v>1.4</c:v>
                </c:pt>
                <c:pt idx="14">
                  <c:v>1.47</c:v>
                </c:pt>
                <c:pt idx="15">
                  <c:v>1.56</c:v>
                </c:pt>
                <c:pt idx="16">
                  <c:v>1.67</c:v>
                </c:pt>
                <c:pt idx="17">
                  <c:v>1.74</c:v>
                </c:pt>
                <c:pt idx="18">
                  <c:v>1.77</c:v>
                </c:pt>
              </c:numCache>
            </c:numRef>
          </c:cat>
          <c:val>
            <c:numRef>
              <c:f>'Leg-BG-ChRNN'!$E$2:$E$20</c:f>
              <c:numCache>
                <c:formatCode>0.00</c:formatCode>
                <c:ptCount val="19"/>
                <c:pt idx="0">
                  <c:v>21.29</c:v>
                </c:pt>
                <c:pt idx="1">
                  <c:v>21.73</c:v>
                </c:pt>
                <c:pt idx="2">
                  <c:v>21.97</c:v>
                </c:pt>
                <c:pt idx="3">
                  <c:v>22.34</c:v>
                </c:pt>
                <c:pt idx="4">
                  <c:v>22.43</c:v>
                </c:pt>
                <c:pt idx="5">
                  <c:v>22.56</c:v>
                </c:pt>
                <c:pt idx="6">
                  <c:v>22.63</c:v>
                </c:pt>
                <c:pt idx="7">
                  <c:v>22.44</c:v>
                </c:pt>
                <c:pt idx="8">
                  <c:v>22.7</c:v>
                </c:pt>
                <c:pt idx="9">
                  <c:v>22.69</c:v>
                </c:pt>
                <c:pt idx="10">
                  <c:v>22.85</c:v>
                </c:pt>
                <c:pt idx="11">
                  <c:v>22.72</c:v>
                </c:pt>
                <c:pt idx="12">
                  <c:v>22.55</c:v>
                </c:pt>
                <c:pt idx="13">
                  <c:v>22.78</c:v>
                </c:pt>
                <c:pt idx="14">
                  <c:v>23.06</c:v>
                </c:pt>
                <c:pt idx="15">
                  <c:v>22.83</c:v>
                </c:pt>
                <c:pt idx="16">
                  <c:v>22.95</c:v>
                </c:pt>
                <c:pt idx="17">
                  <c:v>23.03</c:v>
                </c:pt>
                <c:pt idx="18">
                  <c:v>23.19</c:v>
                </c:pt>
              </c:numCache>
            </c:numRef>
          </c:val>
          <c:smooth val="1"/>
          <c:extLst>
            <c:ext xmlns:c16="http://schemas.microsoft.com/office/drawing/2014/chart" uri="{C3380CC4-5D6E-409C-BE32-E72D297353CC}">
              <c16:uniqueId val="{00000001-7303-4D21-82C3-52C4F6A726A9}"/>
            </c:ext>
          </c:extLst>
        </c:ser>
        <c:dLbls>
          <c:showLegendKey val="0"/>
          <c:showVal val="0"/>
          <c:showCatName val="0"/>
          <c:showSerName val="0"/>
          <c:showPercent val="0"/>
          <c:showBubbleSize val="0"/>
        </c:dLbls>
        <c:marker val="1"/>
        <c:smooth val="0"/>
        <c:axId val="-116777136"/>
        <c:axId val="-116774960"/>
      </c:lineChart>
      <c:catAx>
        <c:axId val="-11677768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lv-LV"/>
                  <a:t>Epoch</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crossAx val="-116780400"/>
        <c:crosses val="autoZero"/>
        <c:auto val="1"/>
        <c:lblAlgn val="ctr"/>
        <c:lblOffset val="100"/>
        <c:noMultiLvlLbl val="0"/>
      </c:catAx>
      <c:valAx>
        <c:axId val="-116780400"/>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lv-LV"/>
                  <a:t>Perplexity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crossAx val="-116777680"/>
        <c:crosses val="autoZero"/>
        <c:crossBetween val="between"/>
      </c:valAx>
      <c:valAx>
        <c:axId val="-116774960"/>
        <c:scaling>
          <c:orientation val="minMax"/>
          <c:max val="25"/>
          <c:min val="16"/>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lv-LV"/>
                  <a:t>BLEU</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crossAx val="-116777136"/>
        <c:crosses val="max"/>
        <c:crossBetween val="between"/>
        <c:minorUnit val="0.1"/>
      </c:valAx>
      <c:catAx>
        <c:axId val="-116777136"/>
        <c:scaling>
          <c:orientation val="minMax"/>
        </c:scaling>
        <c:delete val="1"/>
        <c:axPos val="b"/>
        <c:numFmt formatCode="0.00" sourceLinked="1"/>
        <c:majorTickMark val="out"/>
        <c:minorTickMark val="none"/>
        <c:tickLblPos val="nextTo"/>
        <c:crossAx val="-116774960"/>
        <c:crosses val="autoZero"/>
        <c:auto val="1"/>
        <c:lblAlgn val="ctr"/>
        <c:lblOffset val="100"/>
        <c:noMultiLvlLbl val="0"/>
      </c:catAx>
      <c:spPr>
        <a:noFill/>
        <a:ln>
          <a:noFill/>
        </a:ln>
        <a:effectLst/>
      </c:spPr>
    </c:plotArea>
    <c:legend>
      <c:legendPos val="t"/>
      <c:layout>
        <c:manualLayout>
          <c:xMode val="edge"/>
          <c:yMode val="edge"/>
          <c:x val="0.38250450923707635"/>
          <c:y val="3.2804817021446601E-2"/>
          <c:w val="0.23676437506519316"/>
          <c:h val="6.15013688477191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solidFill>
      <a:schemeClr val="bg1"/>
    </a:solidFill>
    <a:ln>
      <a:noFill/>
    </a:ln>
    <a:effectLst/>
  </c:spPr>
  <c:txPr>
    <a:bodyPr/>
    <a:lstStyle/>
    <a:p>
      <a:pPr>
        <a:defRPr sz="2000"/>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860A7-EE33-4A2F-A02C-100DF50085C3}" type="doc">
      <dgm:prSet loTypeId="urn:microsoft.com/office/officeart/2005/8/layout/process1" loCatId="process" qsTypeId="urn:microsoft.com/office/officeart/2005/8/quickstyle/simple2" qsCatId="simple" csTypeId="urn:microsoft.com/office/officeart/2005/8/colors/accent1_2" csCatId="accent1" phldr="1"/>
      <dgm:spPr/>
    </dgm:pt>
    <dgm:pt modelId="{81C409F3-E82C-4F6A-81F0-A855E00CB3D4}">
      <dgm:prSet phldrT="[Text]"/>
      <dgm:spPr>
        <a:solidFill>
          <a:schemeClr val="bg1"/>
        </a:solidFill>
        <a:ln>
          <a:solidFill>
            <a:schemeClr val="tx1"/>
          </a:solidFill>
        </a:ln>
      </dgm:spPr>
      <dgm:t>
        <a:bodyPr/>
        <a:lstStyle/>
        <a:p>
          <a:r>
            <a:rPr lang="en-US" dirty="0">
              <a:solidFill>
                <a:schemeClr val="tx1"/>
              </a:solidFill>
            </a:rPr>
            <a:t>1M</a:t>
          </a:r>
        </a:p>
      </dgm:t>
    </dgm:pt>
    <dgm:pt modelId="{246FBBA3-61CB-4A9C-AB70-373C05126CAF}" type="parTrans" cxnId="{A14B8728-9F8A-4F87-9E8F-D9A38DA7AC4F}">
      <dgm:prSet/>
      <dgm:spPr/>
      <dgm:t>
        <a:bodyPr/>
        <a:lstStyle/>
        <a:p>
          <a:endParaRPr lang="en-US"/>
        </a:p>
      </dgm:t>
    </dgm:pt>
    <dgm:pt modelId="{40D7444F-7106-4F84-8074-8890E0AE616C}" type="sibTrans" cxnId="{A14B8728-9F8A-4F87-9E8F-D9A38DA7AC4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D84F4B26-B562-49A3-97DF-6ED375AF8287}">
      <dgm:prSet phldrT="[Text]"/>
      <dgm:spPr>
        <a:solidFill>
          <a:schemeClr val="bg1"/>
        </a:solidFill>
        <a:ln>
          <a:solidFill>
            <a:schemeClr val="tx1"/>
          </a:solidFill>
        </a:ln>
      </dgm:spPr>
      <dgm:t>
        <a:bodyPr/>
        <a:lstStyle/>
        <a:p>
          <a:r>
            <a:rPr lang="en-US">
              <a:solidFill>
                <a:schemeClr val="tx1"/>
              </a:solidFill>
            </a:rPr>
            <a:t>1M</a:t>
          </a:r>
        </a:p>
      </dgm:t>
    </dgm:pt>
    <dgm:pt modelId="{C96259F5-8513-498C-BEEC-6B4230C8EF36}" type="parTrans" cxnId="{31FD9A88-EBFA-4342-AD76-46B3F7DE14C7}">
      <dgm:prSet/>
      <dgm:spPr/>
      <dgm:t>
        <a:bodyPr/>
        <a:lstStyle/>
        <a:p>
          <a:endParaRPr lang="en-US"/>
        </a:p>
      </dgm:t>
    </dgm:pt>
    <dgm:pt modelId="{232598A8-5249-49B9-AD16-9E3007017C2F}" type="sibTrans" cxnId="{31FD9A88-EBFA-4342-AD76-46B3F7DE14C7}">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74F86852-293C-48A4-A71D-527E624EAF5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2xMWE</a:t>
          </a:r>
        </a:p>
      </dgm:t>
    </dgm:pt>
    <dgm:pt modelId="{A8D2D75D-6015-43D3-960D-1E588E3BD4E8}" type="parTrans" cxnId="{223A7038-36D0-4125-9C43-724720C7FE54}">
      <dgm:prSet/>
      <dgm:spPr/>
      <dgm:t>
        <a:bodyPr/>
        <a:lstStyle/>
        <a:p>
          <a:endParaRPr lang="en-US"/>
        </a:p>
      </dgm:t>
    </dgm:pt>
    <dgm:pt modelId="{3214E56D-B92A-43F4-850C-871FCCB48289}" type="sibTrans" cxnId="{223A7038-36D0-4125-9C43-724720C7FE54}">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47709AE9-6164-4D3A-BE26-7229009D32E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1xMWE</a:t>
          </a:r>
        </a:p>
      </dgm:t>
    </dgm:pt>
    <dgm:pt modelId="{21884C4B-EDDA-4812-B1DD-49FAA2C1658D}" type="parTrans" cxnId="{E405BD05-D5C6-4860-B645-9622CCCCADE7}">
      <dgm:prSet/>
      <dgm:spPr/>
      <dgm:t>
        <a:bodyPr/>
        <a:lstStyle/>
        <a:p>
          <a:endParaRPr lang="en-US"/>
        </a:p>
      </dgm:t>
    </dgm:pt>
    <dgm:pt modelId="{2F438733-2B44-44AB-A157-A03FAA06202D}" type="sibTrans" cxnId="{E405BD05-D5C6-4860-B645-9622CCCCADE7}">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7978592-513F-46B2-AAC3-CCAF1E3E4F9F}">
      <dgm:prSet phldrT="[Text]"/>
      <dgm:spPr>
        <a:solidFill>
          <a:schemeClr val="bg1"/>
        </a:solidFill>
        <a:ln>
          <a:solidFill>
            <a:schemeClr val="tx1"/>
          </a:solidFill>
        </a:ln>
      </dgm:spPr>
      <dgm:t>
        <a:bodyPr/>
        <a:lstStyle/>
        <a:p>
          <a:r>
            <a:rPr lang="en-US" dirty="0">
              <a:solidFill>
                <a:schemeClr val="tx1"/>
              </a:solidFill>
            </a:rPr>
            <a:t>2M</a:t>
          </a:r>
        </a:p>
      </dgm:t>
    </dgm:pt>
    <dgm:pt modelId="{57675D2A-6664-42C1-A68C-E0EECBC77C5F}" type="parTrans" cxnId="{4776F46A-FD2A-45B3-B502-016809BAA240}">
      <dgm:prSet/>
      <dgm:spPr/>
      <dgm:t>
        <a:bodyPr/>
        <a:lstStyle/>
        <a:p>
          <a:endParaRPr lang="en-US"/>
        </a:p>
      </dgm:t>
    </dgm:pt>
    <dgm:pt modelId="{DA0CAB89-D927-432F-9438-ACBD219680BD}" type="sibTrans" cxnId="{4776F46A-FD2A-45B3-B502-016809BAA240}">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7022B07B-6C75-49FF-A72A-D59C53357F2E}">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2xMWE</a:t>
          </a:r>
        </a:p>
      </dgm:t>
    </dgm:pt>
    <dgm:pt modelId="{52096FB3-AFDA-4CBF-87F1-DE551570AA88}" type="parTrans" cxnId="{A4D3561D-C872-4071-BC4F-D50FD66C6113}">
      <dgm:prSet/>
      <dgm:spPr/>
      <dgm:t>
        <a:bodyPr/>
        <a:lstStyle/>
        <a:p>
          <a:endParaRPr lang="en-US"/>
        </a:p>
      </dgm:t>
    </dgm:pt>
    <dgm:pt modelId="{6730B7EC-6056-415F-99C7-C876322F1057}" type="sibTrans" cxnId="{A4D3561D-C872-4071-BC4F-D50FD66C611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4D2E157C-C780-43FC-9350-CC225E8C7B96}">
      <dgm:prSet phldrT="[Text]"/>
      <dgm:spPr>
        <a:solidFill>
          <a:schemeClr val="bg1"/>
        </a:solidFill>
        <a:ln>
          <a:solidFill>
            <a:schemeClr val="tx1"/>
          </a:solidFill>
        </a:ln>
      </dgm:spPr>
      <dgm:t>
        <a:bodyPr/>
        <a:lstStyle/>
        <a:p>
          <a:r>
            <a:rPr lang="en-US">
              <a:solidFill>
                <a:schemeClr val="tx1"/>
              </a:solidFill>
            </a:rPr>
            <a:t>0.5M</a:t>
          </a:r>
        </a:p>
      </dgm:t>
    </dgm:pt>
    <dgm:pt modelId="{F3D82FD1-383F-4E89-9726-DC76C1C70CB1}" type="parTrans" cxnId="{E2B365C5-C493-47C7-A20F-64C05CD98ADB}">
      <dgm:prSet/>
      <dgm:spPr/>
      <dgm:t>
        <a:bodyPr/>
        <a:lstStyle/>
        <a:p>
          <a:endParaRPr lang="en-US"/>
        </a:p>
      </dgm:t>
    </dgm:pt>
    <dgm:pt modelId="{5986DA35-D55A-43CD-BF1D-AF2BBBB3A5BB}" type="sibTrans" cxnId="{E2B365C5-C493-47C7-A20F-64C05CD98ADB}">
      <dgm:prSet/>
      <dgm:spPr/>
      <dgm:t>
        <a:bodyPr/>
        <a:lstStyle/>
        <a:p>
          <a:endParaRPr lang="en-US"/>
        </a:p>
      </dgm:t>
    </dgm:pt>
    <dgm:pt modelId="{034F4BFC-99AF-439C-89BD-8D72536F7410}" type="pres">
      <dgm:prSet presAssocID="{3F6860A7-EE33-4A2F-A02C-100DF50085C3}" presName="Name0" presStyleCnt="0">
        <dgm:presLayoutVars>
          <dgm:dir/>
          <dgm:resizeHandles val="exact"/>
        </dgm:presLayoutVars>
      </dgm:prSet>
      <dgm:spPr/>
    </dgm:pt>
    <dgm:pt modelId="{C94ADB3B-608F-482E-B85F-EC41991AC075}" type="pres">
      <dgm:prSet presAssocID="{81C409F3-E82C-4F6A-81F0-A855E00CB3D4}" presName="node" presStyleLbl="node1" presStyleIdx="0" presStyleCnt="7">
        <dgm:presLayoutVars>
          <dgm:bulletEnabled val="1"/>
        </dgm:presLayoutVars>
      </dgm:prSet>
      <dgm:spPr/>
    </dgm:pt>
    <dgm:pt modelId="{A4567D55-272F-435A-833A-5E1CFF55F058}" type="pres">
      <dgm:prSet presAssocID="{40D7444F-7106-4F84-8074-8890E0AE616C}" presName="sibTrans" presStyleLbl="sibTrans2D1" presStyleIdx="0" presStyleCnt="6"/>
      <dgm:spPr/>
    </dgm:pt>
    <dgm:pt modelId="{CE4235B7-7C19-407D-8EF0-66ACBFFB2D2E}" type="pres">
      <dgm:prSet presAssocID="{40D7444F-7106-4F84-8074-8890E0AE616C}" presName="connectorText" presStyleLbl="sibTrans2D1" presStyleIdx="0" presStyleCnt="6"/>
      <dgm:spPr/>
    </dgm:pt>
    <dgm:pt modelId="{0F47C1F2-069C-4333-8ACD-BCB8962E0614}" type="pres">
      <dgm:prSet presAssocID="{47709AE9-6164-4D3A-BE26-7229009D32E8}" presName="node" presStyleLbl="node1" presStyleIdx="1" presStyleCnt="7">
        <dgm:presLayoutVars>
          <dgm:bulletEnabled val="1"/>
        </dgm:presLayoutVars>
      </dgm:prSet>
      <dgm:spPr/>
    </dgm:pt>
    <dgm:pt modelId="{F3204288-FA96-4066-A12B-002F68CEF56F}" type="pres">
      <dgm:prSet presAssocID="{2F438733-2B44-44AB-A157-A03FAA06202D}" presName="sibTrans" presStyleLbl="sibTrans2D1" presStyleIdx="1" presStyleCnt="6"/>
      <dgm:spPr/>
    </dgm:pt>
    <dgm:pt modelId="{A3F329C9-828E-4029-922F-62AB304F9BD0}" type="pres">
      <dgm:prSet presAssocID="{2F438733-2B44-44AB-A157-A03FAA06202D}" presName="connectorText" presStyleLbl="sibTrans2D1" presStyleIdx="1" presStyleCnt="6"/>
      <dgm:spPr/>
    </dgm:pt>
    <dgm:pt modelId="{A34E9131-18DE-4CB2-BC07-5B4FD4420444}" type="pres">
      <dgm:prSet presAssocID="{D84F4B26-B562-49A3-97DF-6ED375AF8287}" presName="node" presStyleLbl="node1" presStyleIdx="2" presStyleCnt="7">
        <dgm:presLayoutVars>
          <dgm:bulletEnabled val="1"/>
        </dgm:presLayoutVars>
      </dgm:prSet>
      <dgm:spPr/>
    </dgm:pt>
    <dgm:pt modelId="{D69D23B2-C755-42E8-859A-4BA76C594E83}" type="pres">
      <dgm:prSet presAssocID="{232598A8-5249-49B9-AD16-9E3007017C2F}" presName="sibTrans" presStyleLbl="sibTrans2D1" presStyleIdx="2" presStyleCnt="6"/>
      <dgm:spPr/>
    </dgm:pt>
    <dgm:pt modelId="{96A306CD-3A4D-443A-9852-E07256EA29E6}" type="pres">
      <dgm:prSet presAssocID="{232598A8-5249-49B9-AD16-9E3007017C2F}" presName="connectorText" presStyleLbl="sibTrans2D1" presStyleIdx="2" presStyleCnt="6"/>
      <dgm:spPr/>
    </dgm:pt>
    <dgm:pt modelId="{67637283-FB8D-47B2-BB78-1D8E6B07DD8A}" type="pres">
      <dgm:prSet presAssocID="{74F86852-293C-48A4-A71D-527E624EAF53}" presName="node" presStyleLbl="node1" presStyleIdx="3" presStyleCnt="7">
        <dgm:presLayoutVars>
          <dgm:bulletEnabled val="1"/>
        </dgm:presLayoutVars>
      </dgm:prSet>
      <dgm:spPr/>
    </dgm:pt>
    <dgm:pt modelId="{7D71C9F2-1ACC-4A56-8273-8924F4999DFE}" type="pres">
      <dgm:prSet presAssocID="{3214E56D-B92A-43F4-850C-871FCCB48289}" presName="sibTrans" presStyleLbl="sibTrans2D1" presStyleIdx="3" presStyleCnt="6"/>
      <dgm:spPr/>
    </dgm:pt>
    <dgm:pt modelId="{869ED13A-8C50-4766-B252-A3C3DB27E653}" type="pres">
      <dgm:prSet presAssocID="{3214E56D-B92A-43F4-850C-871FCCB48289}" presName="connectorText" presStyleLbl="sibTrans2D1" presStyleIdx="3" presStyleCnt="6"/>
      <dgm:spPr/>
    </dgm:pt>
    <dgm:pt modelId="{7E515985-3BB6-4954-A0EA-3A554E98E104}" type="pres">
      <dgm:prSet presAssocID="{37978592-513F-46B2-AAC3-CCAF1E3E4F9F}" presName="node" presStyleLbl="node1" presStyleIdx="4" presStyleCnt="7">
        <dgm:presLayoutVars>
          <dgm:bulletEnabled val="1"/>
        </dgm:presLayoutVars>
      </dgm:prSet>
      <dgm:spPr/>
    </dgm:pt>
    <dgm:pt modelId="{07D51F31-80CF-43EC-ACFB-238C9487770E}" type="pres">
      <dgm:prSet presAssocID="{DA0CAB89-D927-432F-9438-ACBD219680BD}" presName="sibTrans" presStyleLbl="sibTrans2D1" presStyleIdx="4" presStyleCnt="6"/>
      <dgm:spPr/>
    </dgm:pt>
    <dgm:pt modelId="{0F7B8774-6098-4F81-8EC3-1C2E4A17123C}" type="pres">
      <dgm:prSet presAssocID="{DA0CAB89-D927-432F-9438-ACBD219680BD}" presName="connectorText" presStyleLbl="sibTrans2D1" presStyleIdx="4" presStyleCnt="6"/>
      <dgm:spPr/>
    </dgm:pt>
    <dgm:pt modelId="{AF45B8CE-25D8-4F9F-9D57-F45A01EB7887}" type="pres">
      <dgm:prSet presAssocID="{7022B07B-6C75-49FF-A72A-D59C53357F2E}" presName="node" presStyleLbl="node1" presStyleIdx="5" presStyleCnt="7">
        <dgm:presLayoutVars>
          <dgm:bulletEnabled val="1"/>
        </dgm:presLayoutVars>
      </dgm:prSet>
      <dgm:spPr/>
    </dgm:pt>
    <dgm:pt modelId="{3FF3A288-8688-4A68-A17E-6BA8DE17FE11}" type="pres">
      <dgm:prSet presAssocID="{6730B7EC-6056-415F-99C7-C876322F1057}" presName="sibTrans" presStyleLbl="sibTrans2D1" presStyleIdx="5" presStyleCnt="6"/>
      <dgm:spPr/>
    </dgm:pt>
    <dgm:pt modelId="{A44C8981-AAC4-447B-B995-30BC04D82D1E}" type="pres">
      <dgm:prSet presAssocID="{6730B7EC-6056-415F-99C7-C876322F1057}" presName="connectorText" presStyleLbl="sibTrans2D1" presStyleIdx="5" presStyleCnt="6"/>
      <dgm:spPr/>
    </dgm:pt>
    <dgm:pt modelId="{A64349F2-C540-4BEA-AA25-72D26AA44E31}" type="pres">
      <dgm:prSet presAssocID="{4D2E157C-C780-43FC-9350-CC225E8C7B96}" presName="node" presStyleLbl="node1" presStyleIdx="6" presStyleCnt="7">
        <dgm:presLayoutVars>
          <dgm:bulletEnabled val="1"/>
        </dgm:presLayoutVars>
      </dgm:prSet>
      <dgm:spPr/>
    </dgm:pt>
  </dgm:ptLst>
  <dgm:cxnLst>
    <dgm:cxn modelId="{AB1E2C00-2ADA-4A8D-8F22-DB2F7DAE6AC8}" type="presOf" srcId="{47709AE9-6164-4D3A-BE26-7229009D32E8}" destId="{0F47C1F2-069C-4333-8ACD-BCB8962E0614}" srcOrd="0" destOrd="0" presId="urn:microsoft.com/office/officeart/2005/8/layout/process1"/>
    <dgm:cxn modelId="{E405BD05-D5C6-4860-B645-9622CCCCADE7}" srcId="{3F6860A7-EE33-4A2F-A02C-100DF50085C3}" destId="{47709AE9-6164-4D3A-BE26-7229009D32E8}" srcOrd="1" destOrd="0" parTransId="{21884C4B-EDDA-4812-B1DD-49FAA2C1658D}" sibTransId="{2F438733-2B44-44AB-A157-A03FAA06202D}"/>
    <dgm:cxn modelId="{86F7B60E-CA91-449A-ADDF-B5A21EB9B373}" type="presOf" srcId="{3214E56D-B92A-43F4-850C-871FCCB48289}" destId="{7D71C9F2-1ACC-4A56-8273-8924F4999DFE}" srcOrd="0" destOrd="0" presId="urn:microsoft.com/office/officeart/2005/8/layout/process1"/>
    <dgm:cxn modelId="{EF375211-339F-436C-A68C-D9740F9816AA}" type="presOf" srcId="{DA0CAB89-D927-432F-9438-ACBD219680BD}" destId="{0F7B8774-6098-4F81-8EC3-1C2E4A17123C}" srcOrd="1" destOrd="0" presId="urn:microsoft.com/office/officeart/2005/8/layout/process1"/>
    <dgm:cxn modelId="{A4D3561D-C872-4071-BC4F-D50FD66C6113}" srcId="{3F6860A7-EE33-4A2F-A02C-100DF50085C3}" destId="{7022B07B-6C75-49FF-A72A-D59C53357F2E}" srcOrd="5" destOrd="0" parTransId="{52096FB3-AFDA-4CBF-87F1-DE551570AA88}" sibTransId="{6730B7EC-6056-415F-99C7-C876322F1057}"/>
    <dgm:cxn modelId="{BBEDFE1E-353C-4673-A004-3ED117712B41}" type="presOf" srcId="{3214E56D-B92A-43F4-850C-871FCCB48289}" destId="{869ED13A-8C50-4766-B252-A3C3DB27E653}" srcOrd="1" destOrd="0" presId="urn:microsoft.com/office/officeart/2005/8/layout/process1"/>
    <dgm:cxn modelId="{841A3428-3049-4794-BE32-ED9E80F5A9D8}" type="presOf" srcId="{4D2E157C-C780-43FC-9350-CC225E8C7B96}" destId="{A64349F2-C540-4BEA-AA25-72D26AA44E31}" srcOrd="0" destOrd="0" presId="urn:microsoft.com/office/officeart/2005/8/layout/process1"/>
    <dgm:cxn modelId="{A14B8728-9F8A-4F87-9E8F-D9A38DA7AC4F}" srcId="{3F6860A7-EE33-4A2F-A02C-100DF50085C3}" destId="{81C409F3-E82C-4F6A-81F0-A855E00CB3D4}" srcOrd="0" destOrd="0" parTransId="{246FBBA3-61CB-4A9C-AB70-373C05126CAF}" sibTransId="{40D7444F-7106-4F84-8074-8890E0AE616C}"/>
    <dgm:cxn modelId="{A04E4631-C8D4-403D-BEC5-7A7C2CB312D1}" type="presOf" srcId="{D84F4B26-B562-49A3-97DF-6ED375AF8287}" destId="{A34E9131-18DE-4CB2-BC07-5B4FD4420444}" srcOrd="0" destOrd="0" presId="urn:microsoft.com/office/officeart/2005/8/layout/process1"/>
    <dgm:cxn modelId="{1902B136-C5C5-4D64-A4AA-541CB58CBB90}" type="presOf" srcId="{74F86852-293C-48A4-A71D-527E624EAF53}" destId="{67637283-FB8D-47B2-BB78-1D8E6B07DD8A}" srcOrd="0" destOrd="0" presId="urn:microsoft.com/office/officeart/2005/8/layout/process1"/>
    <dgm:cxn modelId="{223A7038-36D0-4125-9C43-724720C7FE54}" srcId="{3F6860A7-EE33-4A2F-A02C-100DF50085C3}" destId="{74F86852-293C-48A4-A71D-527E624EAF53}" srcOrd="3" destOrd="0" parTransId="{A8D2D75D-6015-43D3-960D-1E588E3BD4E8}" sibTransId="{3214E56D-B92A-43F4-850C-871FCCB48289}"/>
    <dgm:cxn modelId="{B5F9B33B-36F4-4CBF-B2B9-AAF869BDBFA3}" type="presOf" srcId="{232598A8-5249-49B9-AD16-9E3007017C2F}" destId="{D69D23B2-C755-42E8-859A-4BA76C594E83}" srcOrd="0" destOrd="0" presId="urn:microsoft.com/office/officeart/2005/8/layout/process1"/>
    <dgm:cxn modelId="{94C2BE44-3AD7-4448-B1D3-625729F5D0ED}" type="presOf" srcId="{3F6860A7-EE33-4A2F-A02C-100DF50085C3}" destId="{034F4BFC-99AF-439C-89BD-8D72536F7410}" srcOrd="0" destOrd="0" presId="urn:microsoft.com/office/officeart/2005/8/layout/process1"/>
    <dgm:cxn modelId="{4776F46A-FD2A-45B3-B502-016809BAA240}" srcId="{3F6860A7-EE33-4A2F-A02C-100DF50085C3}" destId="{37978592-513F-46B2-AAC3-CCAF1E3E4F9F}" srcOrd="4" destOrd="0" parTransId="{57675D2A-6664-42C1-A68C-E0EECBC77C5F}" sibTransId="{DA0CAB89-D927-432F-9438-ACBD219680BD}"/>
    <dgm:cxn modelId="{F9150658-9945-4FFB-856F-9F92B270CDCA}" type="presOf" srcId="{6730B7EC-6056-415F-99C7-C876322F1057}" destId="{3FF3A288-8688-4A68-A17E-6BA8DE17FE11}" srcOrd="0" destOrd="0" presId="urn:microsoft.com/office/officeart/2005/8/layout/process1"/>
    <dgm:cxn modelId="{71CDE37B-6B11-42DE-A19F-A223DA2531AE}" type="presOf" srcId="{2F438733-2B44-44AB-A157-A03FAA06202D}" destId="{A3F329C9-828E-4029-922F-62AB304F9BD0}" srcOrd="1" destOrd="0" presId="urn:microsoft.com/office/officeart/2005/8/layout/process1"/>
    <dgm:cxn modelId="{31FD9A88-EBFA-4342-AD76-46B3F7DE14C7}" srcId="{3F6860A7-EE33-4A2F-A02C-100DF50085C3}" destId="{D84F4B26-B562-49A3-97DF-6ED375AF8287}" srcOrd="2" destOrd="0" parTransId="{C96259F5-8513-498C-BEEC-6B4230C8EF36}" sibTransId="{232598A8-5249-49B9-AD16-9E3007017C2F}"/>
    <dgm:cxn modelId="{1ADF539B-5629-4E0B-AB9C-118D44DDC7A6}" type="presOf" srcId="{40D7444F-7106-4F84-8074-8890E0AE616C}" destId="{A4567D55-272F-435A-833A-5E1CFF55F058}" srcOrd="0" destOrd="0" presId="urn:microsoft.com/office/officeart/2005/8/layout/process1"/>
    <dgm:cxn modelId="{4217549D-2204-4E6B-98EF-0482D2B4C054}" type="presOf" srcId="{232598A8-5249-49B9-AD16-9E3007017C2F}" destId="{96A306CD-3A4D-443A-9852-E07256EA29E6}" srcOrd="1" destOrd="0" presId="urn:microsoft.com/office/officeart/2005/8/layout/process1"/>
    <dgm:cxn modelId="{6BF700A9-0C2F-4DBB-B91C-D743FE868434}" type="presOf" srcId="{40D7444F-7106-4F84-8074-8890E0AE616C}" destId="{CE4235B7-7C19-407D-8EF0-66ACBFFB2D2E}" srcOrd="1" destOrd="0" presId="urn:microsoft.com/office/officeart/2005/8/layout/process1"/>
    <dgm:cxn modelId="{4882E9AE-2CDE-4496-9A8B-D571E3C0BC4A}" type="presOf" srcId="{6730B7EC-6056-415F-99C7-C876322F1057}" destId="{A44C8981-AAC4-447B-B995-30BC04D82D1E}" srcOrd="1" destOrd="0" presId="urn:microsoft.com/office/officeart/2005/8/layout/process1"/>
    <dgm:cxn modelId="{E2B365C5-C493-47C7-A20F-64C05CD98ADB}" srcId="{3F6860A7-EE33-4A2F-A02C-100DF50085C3}" destId="{4D2E157C-C780-43FC-9350-CC225E8C7B96}" srcOrd="6" destOrd="0" parTransId="{F3D82FD1-383F-4E89-9726-DC76C1C70CB1}" sibTransId="{5986DA35-D55A-43CD-BF1D-AF2BBBB3A5BB}"/>
    <dgm:cxn modelId="{280C54D2-43AC-4FAB-95A9-264BD5F4C774}" type="presOf" srcId="{2F438733-2B44-44AB-A157-A03FAA06202D}" destId="{F3204288-FA96-4066-A12B-002F68CEF56F}" srcOrd="0" destOrd="0" presId="urn:microsoft.com/office/officeart/2005/8/layout/process1"/>
    <dgm:cxn modelId="{0DED57E0-163F-4249-97CE-CA3088F46ABE}" type="presOf" srcId="{7022B07B-6C75-49FF-A72A-D59C53357F2E}" destId="{AF45B8CE-25D8-4F9F-9D57-F45A01EB7887}" srcOrd="0" destOrd="0" presId="urn:microsoft.com/office/officeart/2005/8/layout/process1"/>
    <dgm:cxn modelId="{69C022E9-CF39-4BAB-BEA5-9D23703274C5}" type="presOf" srcId="{81C409F3-E82C-4F6A-81F0-A855E00CB3D4}" destId="{C94ADB3B-608F-482E-B85F-EC41991AC075}" srcOrd="0" destOrd="0" presId="urn:microsoft.com/office/officeart/2005/8/layout/process1"/>
    <dgm:cxn modelId="{CDE874EB-1554-4206-9884-11B2AB4E497D}" type="presOf" srcId="{DA0CAB89-D927-432F-9438-ACBD219680BD}" destId="{07D51F31-80CF-43EC-ACFB-238C9487770E}" srcOrd="0" destOrd="0" presId="urn:microsoft.com/office/officeart/2005/8/layout/process1"/>
    <dgm:cxn modelId="{0A5BC5EE-9381-499B-9DFD-67B9DBC8E3C7}" type="presOf" srcId="{37978592-513F-46B2-AAC3-CCAF1E3E4F9F}" destId="{7E515985-3BB6-4954-A0EA-3A554E98E104}" srcOrd="0" destOrd="0" presId="urn:microsoft.com/office/officeart/2005/8/layout/process1"/>
    <dgm:cxn modelId="{5D9367E7-B14E-4A37-A67E-C980D16293FC}" type="presParOf" srcId="{034F4BFC-99AF-439C-89BD-8D72536F7410}" destId="{C94ADB3B-608F-482E-B85F-EC41991AC075}" srcOrd="0" destOrd="0" presId="urn:microsoft.com/office/officeart/2005/8/layout/process1"/>
    <dgm:cxn modelId="{00443B15-6597-46EC-AC45-D4CAA68B6B87}" type="presParOf" srcId="{034F4BFC-99AF-439C-89BD-8D72536F7410}" destId="{A4567D55-272F-435A-833A-5E1CFF55F058}" srcOrd="1" destOrd="0" presId="urn:microsoft.com/office/officeart/2005/8/layout/process1"/>
    <dgm:cxn modelId="{84D02212-1EE9-4656-8512-B144C14C17D2}" type="presParOf" srcId="{A4567D55-272F-435A-833A-5E1CFF55F058}" destId="{CE4235B7-7C19-407D-8EF0-66ACBFFB2D2E}" srcOrd="0" destOrd="0" presId="urn:microsoft.com/office/officeart/2005/8/layout/process1"/>
    <dgm:cxn modelId="{87D7AFC3-849E-4E7A-9F26-2433B5B4EDFC}" type="presParOf" srcId="{034F4BFC-99AF-439C-89BD-8D72536F7410}" destId="{0F47C1F2-069C-4333-8ACD-BCB8962E0614}" srcOrd="2" destOrd="0" presId="urn:microsoft.com/office/officeart/2005/8/layout/process1"/>
    <dgm:cxn modelId="{0B5783E8-AB3C-47DE-8EC8-117919BAABC4}" type="presParOf" srcId="{034F4BFC-99AF-439C-89BD-8D72536F7410}" destId="{F3204288-FA96-4066-A12B-002F68CEF56F}" srcOrd="3" destOrd="0" presId="urn:microsoft.com/office/officeart/2005/8/layout/process1"/>
    <dgm:cxn modelId="{908E6401-023D-4C7C-B5E8-37181E22EBE2}" type="presParOf" srcId="{F3204288-FA96-4066-A12B-002F68CEF56F}" destId="{A3F329C9-828E-4029-922F-62AB304F9BD0}" srcOrd="0" destOrd="0" presId="urn:microsoft.com/office/officeart/2005/8/layout/process1"/>
    <dgm:cxn modelId="{37CFA94A-BE98-49FA-923F-4CE8C8F45926}" type="presParOf" srcId="{034F4BFC-99AF-439C-89BD-8D72536F7410}" destId="{A34E9131-18DE-4CB2-BC07-5B4FD4420444}" srcOrd="4" destOrd="0" presId="urn:microsoft.com/office/officeart/2005/8/layout/process1"/>
    <dgm:cxn modelId="{F77DA982-862B-4214-B299-E937D7446B3C}" type="presParOf" srcId="{034F4BFC-99AF-439C-89BD-8D72536F7410}" destId="{D69D23B2-C755-42E8-859A-4BA76C594E83}" srcOrd="5" destOrd="0" presId="urn:microsoft.com/office/officeart/2005/8/layout/process1"/>
    <dgm:cxn modelId="{99AEA15B-6562-48FB-9E1A-A5F7990B3E53}" type="presParOf" srcId="{D69D23B2-C755-42E8-859A-4BA76C594E83}" destId="{96A306CD-3A4D-443A-9852-E07256EA29E6}" srcOrd="0" destOrd="0" presId="urn:microsoft.com/office/officeart/2005/8/layout/process1"/>
    <dgm:cxn modelId="{B630B84C-711C-4E25-AC50-D4466C37EA94}" type="presParOf" srcId="{034F4BFC-99AF-439C-89BD-8D72536F7410}" destId="{67637283-FB8D-47B2-BB78-1D8E6B07DD8A}" srcOrd="6" destOrd="0" presId="urn:microsoft.com/office/officeart/2005/8/layout/process1"/>
    <dgm:cxn modelId="{5097493B-E63C-4D69-B530-D7584AF06E8B}" type="presParOf" srcId="{034F4BFC-99AF-439C-89BD-8D72536F7410}" destId="{7D71C9F2-1ACC-4A56-8273-8924F4999DFE}" srcOrd="7" destOrd="0" presId="urn:microsoft.com/office/officeart/2005/8/layout/process1"/>
    <dgm:cxn modelId="{508EE644-53E4-479D-9CD2-B603D67AE2A1}" type="presParOf" srcId="{7D71C9F2-1ACC-4A56-8273-8924F4999DFE}" destId="{869ED13A-8C50-4766-B252-A3C3DB27E653}" srcOrd="0" destOrd="0" presId="urn:microsoft.com/office/officeart/2005/8/layout/process1"/>
    <dgm:cxn modelId="{DAA52E19-7980-4B06-ABA7-4833771B24A7}" type="presParOf" srcId="{034F4BFC-99AF-439C-89BD-8D72536F7410}" destId="{7E515985-3BB6-4954-A0EA-3A554E98E104}" srcOrd="8" destOrd="0" presId="urn:microsoft.com/office/officeart/2005/8/layout/process1"/>
    <dgm:cxn modelId="{6F81361E-428D-462B-9994-87ADF52416A2}" type="presParOf" srcId="{034F4BFC-99AF-439C-89BD-8D72536F7410}" destId="{07D51F31-80CF-43EC-ACFB-238C9487770E}" srcOrd="9" destOrd="0" presId="urn:microsoft.com/office/officeart/2005/8/layout/process1"/>
    <dgm:cxn modelId="{25197288-C549-4E90-8137-C752E41FDF5D}" type="presParOf" srcId="{07D51F31-80CF-43EC-ACFB-238C9487770E}" destId="{0F7B8774-6098-4F81-8EC3-1C2E4A17123C}" srcOrd="0" destOrd="0" presId="urn:microsoft.com/office/officeart/2005/8/layout/process1"/>
    <dgm:cxn modelId="{A7E84718-D2DD-4F97-8942-99AB13F8B8D9}" type="presParOf" srcId="{034F4BFC-99AF-439C-89BD-8D72536F7410}" destId="{AF45B8CE-25D8-4F9F-9D57-F45A01EB7887}" srcOrd="10" destOrd="0" presId="urn:microsoft.com/office/officeart/2005/8/layout/process1"/>
    <dgm:cxn modelId="{8EA38236-0186-4F19-BC8E-DC4144441C57}" type="presParOf" srcId="{034F4BFC-99AF-439C-89BD-8D72536F7410}" destId="{3FF3A288-8688-4A68-A17E-6BA8DE17FE11}" srcOrd="11" destOrd="0" presId="urn:microsoft.com/office/officeart/2005/8/layout/process1"/>
    <dgm:cxn modelId="{0345CAF1-6DA3-4D57-930F-7FC79FD562DA}" type="presParOf" srcId="{3FF3A288-8688-4A68-A17E-6BA8DE17FE11}" destId="{A44C8981-AAC4-447B-B995-30BC04D82D1E}" srcOrd="0" destOrd="0" presId="urn:microsoft.com/office/officeart/2005/8/layout/process1"/>
    <dgm:cxn modelId="{473EBDAA-E08C-4198-9B02-90D0B03BF34E}" type="presParOf" srcId="{034F4BFC-99AF-439C-89BD-8D72536F7410}" destId="{A64349F2-C540-4BEA-AA25-72D26AA44E31}"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638B7-692F-4465-841B-E23CFF63D920}" type="doc">
      <dgm:prSet loTypeId="urn:microsoft.com/office/officeart/2005/8/layout/process1" loCatId="process" qsTypeId="urn:microsoft.com/office/officeart/2005/8/quickstyle/simple2" qsCatId="simple" csTypeId="urn:microsoft.com/office/officeart/2005/8/colors/accent1_2" csCatId="accent1" phldr="1"/>
      <dgm:spPr/>
    </dgm:pt>
    <dgm:pt modelId="{8713E1C9-0721-48C7-BD6D-A2A774A6F864}">
      <dgm:prSet phldrT="[Text]"/>
      <dgm:spPr>
        <a:solidFill>
          <a:schemeClr val="bg1"/>
        </a:solidFill>
        <a:ln>
          <a:solidFill>
            <a:schemeClr val="tx1"/>
          </a:solidFill>
        </a:ln>
      </dgm:spPr>
      <dgm:t>
        <a:bodyPr/>
        <a:lstStyle/>
        <a:p>
          <a:r>
            <a:rPr lang="en-US">
              <a:solidFill>
                <a:schemeClr val="tx1"/>
              </a:solidFill>
            </a:rPr>
            <a:t>2.5M</a:t>
          </a:r>
        </a:p>
      </dgm:t>
    </dgm:pt>
    <dgm:pt modelId="{8086737F-7739-4031-9B8D-0C875CDFBB7D}" type="parTrans" cxnId="{8EA5B5B1-2969-45CE-867D-6CCEDA927DC3}">
      <dgm:prSet/>
      <dgm:spPr/>
      <dgm:t>
        <a:bodyPr/>
        <a:lstStyle/>
        <a:p>
          <a:endParaRPr lang="en-US"/>
        </a:p>
      </dgm:t>
    </dgm:pt>
    <dgm:pt modelId="{F81D5FC1-DE71-489A-A07C-F56905EBF42F}" type="sibTrans" cxnId="{8EA5B5B1-2969-45CE-867D-6CCEDA927DC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F2BA82D7-FE9C-4808-AE50-5DB0A01CB312}">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1xMWE</a:t>
          </a:r>
        </a:p>
      </dgm:t>
    </dgm:pt>
    <dgm:pt modelId="{9CEA2D56-B8B5-4D26-848D-6D24A03EE718}" type="parTrans" cxnId="{210C8F9E-0B96-46A2-96F9-EB8B10039A4F}">
      <dgm:prSet/>
      <dgm:spPr/>
      <dgm:t>
        <a:bodyPr/>
        <a:lstStyle/>
        <a:p>
          <a:endParaRPr lang="en-US"/>
        </a:p>
      </dgm:t>
    </dgm:pt>
    <dgm:pt modelId="{83DE63C3-D9C1-42D1-BD67-BE1C884FCAAD}" type="sibTrans" cxnId="{210C8F9E-0B96-46A2-96F9-EB8B10039A4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F8B970EF-ECA0-4232-BDF2-502973E576FD}">
      <dgm:prSet phldrT="[Text]"/>
      <dgm:spPr>
        <a:solidFill>
          <a:schemeClr val="bg1"/>
        </a:solidFill>
        <a:ln>
          <a:solidFill>
            <a:schemeClr val="tx1"/>
          </a:solidFill>
        </a:ln>
      </dgm:spPr>
      <dgm:t>
        <a:bodyPr/>
        <a:lstStyle/>
        <a:p>
          <a:r>
            <a:rPr lang="en-US">
              <a:solidFill>
                <a:schemeClr val="tx1"/>
              </a:solidFill>
            </a:rPr>
            <a:t>2.5M</a:t>
          </a:r>
        </a:p>
      </dgm:t>
    </dgm:pt>
    <dgm:pt modelId="{269AEC64-B9D7-4517-88BD-64588C3C2773}" type="parTrans" cxnId="{B13FE98F-BAAA-44F4-A11B-3E29BCC92063}">
      <dgm:prSet/>
      <dgm:spPr/>
      <dgm:t>
        <a:bodyPr/>
        <a:lstStyle/>
        <a:p>
          <a:endParaRPr lang="en-US"/>
        </a:p>
      </dgm:t>
    </dgm:pt>
    <dgm:pt modelId="{22D53403-FB4B-4489-A4C2-9A0AE65F1B89}" type="sibTrans" cxnId="{B13FE98F-BAAA-44F4-A11B-3E29BCC9206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EBAE503B-1840-4AB7-9AE4-BA8D2F09FC71}">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2xMWE</a:t>
          </a:r>
        </a:p>
      </dgm:t>
    </dgm:pt>
    <dgm:pt modelId="{EF0F48C9-80FE-44DD-91F5-EF198EEF3587}" type="parTrans" cxnId="{A9FC6A55-1538-4D70-9FF7-EAAB3D09B636}">
      <dgm:prSet/>
      <dgm:spPr/>
      <dgm:t>
        <a:bodyPr/>
        <a:lstStyle/>
        <a:p>
          <a:endParaRPr lang="en-US"/>
        </a:p>
      </dgm:t>
    </dgm:pt>
    <dgm:pt modelId="{58E216B0-2B7F-40FA-A329-F201E49465B2}" type="sibTrans" cxnId="{A9FC6A55-1538-4D70-9FF7-EAAB3D09B636}">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E9077B07-1F16-4B68-8A05-6A518107CD38}">
      <dgm:prSet phldrT="[Text]"/>
      <dgm:spPr>
        <a:solidFill>
          <a:schemeClr val="bg1"/>
        </a:solidFill>
        <a:ln>
          <a:solidFill>
            <a:schemeClr val="tx1"/>
          </a:solidFill>
        </a:ln>
      </dgm:spPr>
      <dgm:t>
        <a:bodyPr/>
        <a:lstStyle/>
        <a:p>
          <a:r>
            <a:rPr lang="en-US">
              <a:solidFill>
                <a:schemeClr val="tx1"/>
              </a:solidFill>
            </a:rPr>
            <a:t>5M</a:t>
          </a:r>
        </a:p>
      </dgm:t>
    </dgm:pt>
    <dgm:pt modelId="{E7CA0D6C-0DC1-4BE9-988A-ECEDDD351C77}" type="parTrans" cxnId="{8CFF6BEC-D814-41F4-8594-7BD81F94C375}">
      <dgm:prSet/>
      <dgm:spPr/>
      <dgm:t>
        <a:bodyPr/>
        <a:lstStyle/>
        <a:p>
          <a:endParaRPr lang="en-US"/>
        </a:p>
      </dgm:t>
    </dgm:pt>
    <dgm:pt modelId="{8E8C7834-E184-48C0-8066-C3C0CAADDB4E}" type="sibTrans" cxnId="{8CFF6BEC-D814-41F4-8594-7BD81F94C37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4AA00DA1-165A-4CF9-BC9C-73D7270513C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2xMWE</a:t>
          </a:r>
        </a:p>
      </dgm:t>
    </dgm:pt>
    <dgm:pt modelId="{51C13204-0D32-4ADD-8959-AC3A47EC2314}" type="parTrans" cxnId="{6CD42B31-4EC7-43EF-9E4C-DED8F5E6AA8E}">
      <dgm:prSet/>
      <dgm:spPr/>
      <dgm:t>
        <a:bodyPr/>
        <a:lstStyle/>
        <a:p>
          <a:endParaRPr lang="en-US"/>
        </a:p>
      </dgm:t>
    </dgm:pt>
    <dgm:pt modelId="{E75DD024-D9CC-4BF5-81C8-F8406B4CF14E}" type="sibTrans" cxnId="{6CD42B31-4EC7-43EF-9E4C-DED8F5E6AA8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7B886AF3-76E2-4C7F-9795-2B84B4FC49A4}">
      <dgm:prSet phldrT="[Text]"/>
      <dgm:spPr>
        <a:solidFill>
          <a:schemeClr val="bg1"/>
        </a:solidFill>
        <a:ln>
          <a:solidFill>
            <a:schemeClr val="tx1"/>
          </a:solidFill>
        </a:ln>
      </dgm:spPr>
      <dgm:t>
        <a:bodyPr/>
        <a:lstStyle/>
        <a:p>
          <a:r>
            <a:rPr lang="en-US">
              <a:solidFill>
                <a:schemeClr val="tx1"/>
              </a:solidFill>
            </a:rPr>
            <a:t>5M</a:t>
          </a:r>
        </a:p>
      </dgm:t>
    </dgm:pt>
    <dgm:pt modelId="{DBE9C60A-A2BF-4E07-868E-14931C06E732}" type="parTrans" cxnId="{58331DD0-8C71-4FE7-8483-1DD5735698EA}">
      <dgm:prSet/>
      <dgm:spPr/>
      <dgm:t>
        <a:bodyPr/>
        <a:lstStyle/>
        <a:p>
          <a:endParaRPr lang="en-US"/>
        </a:p>
      </dgm:t>
    </dgm:pt>
    <dgm:pt modelId="{BC4CC394-405D-4A36-848A-B6D8F44A2D80}" type="sibTrans" cxnId="{58331DD0-8C71-4FE7-8483-1DD5735698EA}">
      <dgm:prSet/>
      <dgm:spPr/>
      <dgm:t>
        <a:bodyPr/>
        <a:lstStyle/>
        <a:p>
          <a:endParaRPr lang="en-US"/>
        </a:p>
      </dgm:t>
    </dgm:pt>
    <dgm:pt modelId="{973F9346-C945-4438-818F-EC6E12F2421A}" type="pres">
      <dgm:prSet presAssocID="{E03638B7-692F-4465-841B-E23CFF63D920}" presName="Name0" presStyleCnt="0">
        <dgm:presLayoutVars>
          <dgm:dir/>
          <dgm:resizeHandles val="exact"/>
        </dgm:presLayoutVars>
      </dgm:prSet>
      <dgm:spPr/>
    </dgm:pt>
    <dgm:pt modelId="{4160659D-FBE0-452D-884E-2AD9A6C416E3}" type="pres">
      <dgm:prSet presAssocID="{8713E1C9-0721-48C7-BD6D-A2A774A6F864}" presName="node" presStyleLbl="node1" presStyleIdx="0" presStyleCnt="7">
        <dgm:presLayoutVars>
          <dgm:bulletEnabled val="1"/>
        </dgm:presLayoutVars>
      </dgm:prSet>
      <dgm:spPr/>
    </dgm:pt>
    <dgm:pt modelId="{CA7EE4C6-6648-4F88-B0AD-2A079A9C6774}" type="pres">
      <dgm:prSet presAssocID="{F81D5FC1-DE71-489A-A07C-F56905EBF42F}" presName="sibTrans" presStyleLbl="sibTrans2D1" presStyleIdx="0" presStyleCnt="6"/>
      <dgm:spPr/>
    </dgm:pt>
    <dgm:pt modelId="{C92303B0-252B-4675-B286-A102CFC538C4}" type="pres">
      <dgm:prSet presAssocID="{F81D5FC1-DE71-489A-A07C-F56905EBF42F}" presName="connectorText" presStyleLbl="sibTrans2D1" presStyleIdx="0" presStyleCnt="6"/>
      <dgm:spPr/>
    </dgm:pt>
    <dgm:pt modelId="{06F4CF20-153B-4133-84FB-8EEED4BCF0E8}" type="pres">
      <dgm:prSet presAssocID="{F2BA82D7-FE9C-4808-AE50-5DB0A01CB312}" presName="node" presStyleLbl="node1" presStyleIdx="1" presStyleCnt="7">
        <dgm:presLayoutVars>
          <dgm:bulletEnabled val="1"/>
        </dgm:presLayoutVars>
      </dgm:prSet>
      <dgm:spPr/>
    </dgm:pt>
    <dgm:pt modelId="{B06E81C1-CF75-44AB-BC08-49773711DCB2}" type="pres">
      <dgm:prSet presAssocID="{83DE63C3-D9C1-42D1-BD67-BE1C884FCAAD}" presName="sibTrans" presStyleLbl="sibTrans2D1" presStyleIdx="1" presStyleCnt="6"/>
      <dgm:spPr/>
    </dgm:pt>
    <dgm:pt modelId="{5D9A5372-2591-4397-9C1D-8D75F3AD8F3C}" type="pres">
      <dgm:prSet presAssocID="{83DE63C3-D9C1-42D1-BD67-BE1C884FCAAD}" presName="connectorText" presStyleLbl="sibTrans2D1" presStyleIdx="1" presStyleCnt="6"/>
      <dgm:spPr/>
    </dgm:pt>
    <dgm:pt modelId="{A20206BD-2C3A-4186-B82E-44512A0CF3D4}" type="pres">
      <dgm:prSet presAssocID="{F8B970EF-ECA0-4232-BDF2-502973E576FD}" presName="node" presStyleLbl="node1" presStyleIdx="2" presStyleCnt="7">
        <dgm:presLayoutVars>
          <dgm:bulletEnabled val="1"/>
        </dgm:presLayoutVars>
      </dgm:prSet>
      <dgm:spPr/>
    </dgm:pt>
    <dgm:pt modelId="{381405BA-9552-4992-A7FC-978F404D14A6}" type="pres">
      <dgm:prSet presAssocID="{22D53403-FB4B-4489-A4C2-9A0AE65F1B89}" presName="sibTrans" presStyleLbl="sibTrans2D1" presStyleIdx="2" presStyleCnt="6"/>
      <dgm:spPr/>
    </dgm:pt>
    <dgm:pt modelId="{23F80431-A0CB-4060-B2C5-F47495E93E2C}" type="pres">
      <dgm:prSet presAssocID="{22D53403-FB4B-4489-A4C2-9A0AE65F1B89}" presName="connectorText" presStyleLbl="sibTrans2D1" presStyleIdx="2" presStyleCnt="6"/>
      <dgm:spPr/>
    </dgm:pt>
    <dgm:pt modelId="{A4EA3CF8-41E0-48B4-BDE5-F8A7328F4865}" type="pres">
      <dgm:prSet presAssocID="{EBAE503B-1840-4AB7-9AE4-BA8D2F09FC71}" presName="node" presStyleLbl="node1" presStyleIdx="3" presStyleCnt="7">
        <dgm:presLayoutVars>
          <dgm:bulletEnabled val="1"/>
        </dgm:presLayoutVars>
      </dgm:prSet>
      <dgm:spPr/>
    </dgm:pt>
    <dgm:pt modelId="{34ABF050-3061-44F9-B1E4-0AF81472396C}" type="pres">
      <dgm:prSet presAssocID="{58E216B0-2B7F-40FA-A329-F201E49465B2}" presName="sibTrans" presStyleLbl="sibTrans2D1" presStyleIdx="3" presStyleCnt="6"/>
      <dgm:spPr/>
    </dgm:pt>
    <dgm:pt modelId="{5709F47F-790F-45D5-8F02-F709C63BCD43}" type="pres">
      <dgm:prSet presAssocID="{58E216B0-2B7F-40FA-A329-F201E49465B2}" presName="connectorText" presStyleLbl="sibTrans2D1" presStyleIdx="3" presStyleCnt="6"/>
      <dgm:spPr/>
    </dgm:pt>
    <dgm:pt modelId="{9FCD5BCE-D79E-4CB0-91DC-382CFF41A2AC}" type="pres">
      <dgm:prSet presAssocID="{E9077B07-1F16-4B68-8A05-6A518107CD38}" presName="node" presStyleLbl="node1" presStyleIdx="4" presStyleCnt="7">
        <dgm:presLayoutVars>
          <dgm:bulletEnabled val="1"/>
        </dgm:presLayoutVars>
      </dgm:prSet>
      <dgm:spPr/>
    </dgm:pt>
    <dgm:pt modelId="{9C7E3BF4-E47D-48F0-A85C-19FC587092E8}" type="pres">
      <dgm:prSet presAssocID="{8E8C7834-E184-48C0-8066-C3C0CAADDB4E}" presName="sibTrans" presStyleLbl="sibTrans2D1" presStyleIdx="4" presStyleCnt="6"/>
      <dgm:spPr/>
    </dgm:pt>
    <dgm:pt modelId="{6F5BAE5E-EADD-4A7B-B418-09046F8E260E}" type="pres">
      <dgm:prSet presAssocID="{8E8C7834-E184-48C0-8066-C3C0CAADDB4E}" presName="connectorText" presStyleLbl="sibTrans2D1" presStyleIdx="4" presStyleCnt="6"/>
      <dgm:spPr/>
    </dgm:pt>
    <dgm:pt modelId="{41F7464D-1FB2-4E7C-B791-306691F67CCA}" type="pres">
      <dgm:prSet presAssocID="{4AA00DA1-165A-4CF9-BC9C-73D7270513C3}" presName="node" presStyleLbl="node1" presStyleIdx="5" presStyleCnt="7">
        <dgm:presLayoutVars>
          <dgm:bulletEnabled val="1"/>
        </dgm:presLayoutVars>
      </dgm:prSet>
      <dgm:spPr/>
    </dgm:pt>
    <dgm:pt modelId="{67936D49-18C2-45D5-A6B4-7E601C66DFED}" type="pres">
      <dgm:prSet presAssocID="{E75DD024-D9CC-4BF5-81C8-F8406B4CF14E}" presName="sibTrans" presStyleLbl="sibTrans2D1" presStyleIdx="5" presStyleCnt="6"/>
      <dgm:spPr/>
    </dgm:pt>
    <dgm:pt modelId="{43C0C392-545A-4B42-9AB6-5853501BC024}" type="pres">
      <dgm:prSet presAssocID="{E75DD024-D9CC-4BF5-81C8-F8406B4CF14E}" presName="connectorText" presStyleLbl="sibTrans2D1" presStyleIdx="5" presStyleCnt="6"/>
      <dgm:spPr/>
    </dgm:pt>
    <dgm:pt modelId="{D3273A46-41DE-4705-B081-512E22E34F89}" type="pres">
      <dgm:prSet presAssocID="{7B886AF3-76E2-4C7F-9795-2B84B4FC49A4}" presName="node" presStyleLbl="node1" presStyleIdx="6" presStyleCnt="7">
        <dgm:presLayoutVars>
          <dgm:bulletEnabled val="1"/>
        </dgm:presLayoutVars>
      </dgm:prSet>
      <dgm:spPr/>
    </dgm:pt>
  </dgm:ptLst>
  <dgm:cxnLst>
    <dgm:cxn modelId="{23795B0E-6F5A-4B8D-9B9A-42D85F3BFEDE}" type="presOf" srcId="{83DE63C3-D9C1-42D1-BD67-BE1C884FCAAD}" destId="{5D9A5372-2591-4397-9C1D-8D75F3AD8F3C}" srcOrd="1" destOrd="0" presId="urn:microsoft.com/office/officeart/2005/8/layout/process1"/>
    <dgm:cxn modelId="{1B061C0F-F341-4389-95DB-C94D53E006FB}" type="presOf" srcId="{8E8C7834-E184-48C0-8066-C3C0CAADDB4E}" destId="{9C7E3BF4-E47D-48F0-A85C-19FC587092E8}" srcOrd="0" destOrd="0" presId="urn:microsoft.com/office/officeart/2005/8/layout/process1"/>
    <dgm:cxn modelId="{CF0DE418-8286-43A4-90FD-77AD162D319D}" type="presOf" srcId="{83DE63C3-D9C1-42D1-BD67-BE1C884FCAAD}" destId="{B06E81C1-CF75-44AB-BC08-49773711DCB2}" srcOrd="0" destOrd="0" presId="urn:microsoft.com/office/officeart/2005/8/layout/process1"/>
    <dgm:cxn modelId="{1AD3D91A-B804-408F-A272-A5C0D9EB81B9}" type="presOf" srcId="{58E216B0-2B7F-40FA-A329-F201E49465B2}" destId="{34ABF050-3061-44F9-B1E4-0AF81472396C}" srcOrd="0" destOrd="0" presId="urn:microsoft.com/office/officeart/2005/8/layout/process1"/>
    <dgm:cxn modelId="{0D703B26-D07B-4EC4-AAED-D070DC6C30D4}" type="presOf" srcId="{E75DD024-D9CC-4BF5-81C8-F8406B4CF14E}" destId="{67936D49-18C2-45D5-A6B4-7E601C66DFED}" srcOrd="0" destOrd="0" presId="urn:microsoft.com/office/officeart/2005/8/layout/process1"/>
    <dgm:cxn modelId="{CAECD82E-231A-46AF-A810-ACCF4A36980D}" type="presOf" srcId="{F81D5FC1-DE71-489A-A07C-F56905EBF42F}" destId="{CA7EE4C6-6648-4F88-B0AD-2A079A9C6774}" srcOrd="0" destOrd="0" presId="urn:microsoft.com/office/officeart/2005/8/layout/process1"/>
    <dgm:cxn modelId="{6CD42B31-4EC7-43EF-9E4C-DED8F5E6AA8E}" srcId="{E03638B7-692F-4465-841B-E23CFF63D920}" destId="{4AA00DA1-165A-4CF9-BC9C-73D7270513C3}" srcOrd="5" destOrd="0" parTransId="{51C13204-0D32-4ADD-8959-AC3A47EC2314}" sibTransId="{E75DD024-D9CC-4BF5-81C8-F8406B4CF14E}"/>
    <dgm:cxn modelId="{8A6B9E63-3B7E-42FE-BD98-A1211AC6B80F}" type="presOf" srcId="{4AA00DA1-165A-4CF9-BC9C-73D7270513C3}" destId="{41F7464D-1FB2-4E7C-B791-306691F67CCA}" srcOrd="0" destOrd="0" presId="urn:microsoft.com/office/officeart/2005/8/layout/process1"/>
    <dgm:cxn modelId="{E5E24646-6752-47B6-904F-9B2D2FCA8B6F}" type="presOf" srcId="{22D53403-FB4B-4489-A4C2-9A0AE65F1B89}" destId="{23F80431-A0CB-4060-B2C5-F47495E93E2C}" srcOrd="1" destOrd="0" presId="urn:microsoft.com/office/officeart/2005/8/layout/process1"/>
    <dgm:cxn modelId="{B150DD49-DAC5-40DD-91D6-67EF4696AEDE}" type="presOf" srcId="{E9077B07-1F16-4B68-8A05-6A518107CD38}" destId="{9FCD5BCE-D79E-4CB0-91DC-382CFF41A2AC}" srcOrd="0" destOrd="0" presId="urn:microsoft.com/office/officeart/2005/8/layout/process1"/>
    <dgm:cxn modelId="{A9FC6A55-1538-4D70-9FF7-EAAB3D09B636}" srcId="{E03638B7-692F-4465-841B-E23CFF63D920}" destId="{EBAE503B-1840-4AB7-9AE4-BA8D2F09FC71}" srcOrd="3" destOrd="0" parTransId="{EF0F48C9-80FE-44DD-91F5-EF198EEF3587}" sibTransId="{58E216B0-2B7F-40FA-A329-F201E49465B2}"/>
    <dgm:cxn modelId="{BAFE6E77-62C7-4AE1-B3AD-48A10FC94D42}" type="presOf" srcId="{E75DD024-D9CC-4BF5-81C8-F8406B4CF14E}" destId="{43C0C392-545A-4B42-9AB6-5853501BC024}" srcOrd="1" destOrd="0" presId="urn:microsoft.com/office/officeart/2005/8/layout/process1"/>
    <dgm:cxn modelId="{A538575A-7FC6-4196-8CF1-A80762551361}" type="presOf" srcId="{22D53403-FB4B-4489-A4C2-9A0AE65F1B89}" destId="{381405BA-9552-4992-A7FC-978F404D14A6}" srcOrd="0" destOrd="0" presId="urn:microsoft.com/office/officeart/2005/8/layout/process1"/>
    <dgm:cxn modelId="{344BD987-5F26-4029-ACF2-B4DDB38DB145}" type="presOf" srcId="{EBAE503B-1840-4AB7-9AE4-BA8D2F09FC71}" destId="{A4EA3CF8-41E0-48B4-BDE5-F8A7328F4865}" srcOrd="0" destOrd="0" presId="urn:microsoft.com/office/officeart/2005/8/layout/process1"/>
    <dgm:cxn modelId="{2245D888-05D8-4C26-ACCF-95176AC90D92}" type="presOf" srcId="{F8B970EF-ECA0-4232-BDF2-502973E576FD}" destId="{A20206BD-2C3A-4186-B82E-44512A0CF3D4}" srcOrd="0" destOrd="0" presId="urn:microsoft.com/office/officeart/2005/8/layout/process1"/>
    <dgm:cxn modelId="{B13FE98F-BAAA-44F4-A11B-3E29BCC92063}" srcId="{E03638B7-692F-4465-841B-E23CFF63D920}" destId="{F8B970EF-ECA0-4232-BDF2-502973E576FD}" srcOrd="2" destOrd="0" parTransId="{269AEC64-B9D7-4517-88BD-64588C3C2773}" sibTransId="{22D53403-FB4B-4489-A4C2-9A0AE65F1B89}"/>
    <dgm:cxn modelId="{27B37B98-C29B-45D8-ADBA-558B1EC94A6B}" type="presOf" srcId="{8E8C7834-E184-48C0-8066-C3C0CAADDB4E}" destId="{6F5BAE5E-EADD-4A7B-B418-09046F8E260E}" srcOrd="1" destOrd="0" presId="urn:microsoft.com/office/officeart/2005/8/layout/process1"/>
    <dgm:cxn modelId="{210C8F9E-0B96-46A2-96F9-EB8B10039A4F}" srcId="{E03638B7-692F-4465-841B-E23CFF63D920}" destId="{F2BA82D7-FE9C-4808-AE50-5DB0A01CB312}" srcOrd="1" destOrd="0" parTransId="{9CEA2D56-B8B5-4D26-848D-6D24A03EE718}" sibTransId="{83DE63C3-D9C1-42D1-BD67-BE1C884FCAAD}"/>
    <dgm:cxn modelId="{94539FB0-E861-46A2-8E08-2BC1C7253CE5}" type="presOf" srcId="{7B886AF3-76E2-4C7F-9795-2B84B4FC49A4}" destId="{D3273A46-41DE-4705-B081-512E22E34F89}" srcOrd="0" destOrd="0" presId="urn:microsoft.com/office/officeart/2005/8/layout/process1"/>
    <dgm:cxn modelId="{8EA5B5B1-2969-45CE-867D-6CCEDA927DC3}" srcId="{E03638B7-692F-4465-841B-E23CFF63D920}" destId="{8713E1C9-0721-48C7-BD6D-A2A774A6F864}" srcOrd="0" destOrd="0" parTransId="{8086737F-7739-4031-9B8D-0C875CDFBB7D}" sibTransId="{F81D5FC1-DE71-489A-A07C-F56905EBF42F}"/>
    <dgm:cxn modelId="{58331DD0-8C71-4FE7-8483-1DD5735698EA}" srcId="{E03638B7-692F-4465-841B-E23CFF63D920}" destId="{7B886AF3-76E2-4C7F-9795-2B84B4FC49A4}" srcOrd="6" destOrd="0" parTransId="{DBE9C60A-A2BF-4E07-868E-14931C06E732}" sibTransId="{BC4CC394-405D-4A36-848A-B6D8F44A2D80}"/>
    <dgm:cxn modelId="{82B4BAD8-A138-4BEA-9191-A34DA15F3266}" type="presOf" srcId="{8713E1C9-0721-48C7-BD6D-A2A774A6F864}" destId="{4160659D-FBE0-452D-884E-2AD9A6C416E3}" srcOrd="0" destOrd="0" presId="urn:microsoft.com/office/officeart/2005/8/layout/process1"/>
    <dgm:cxn modelId="{67254DDF-A733-4F47-A545-5AEDDC2CAA31}" type="presOf" srcId="{F2BA82D7-FE9C-4808-AE50-5DB0A01CB312}" destId="{06F4CF20-153B-4133-84FB-8EEED4BCF0E8}" srcOrd="0" destOrd="0" presId="urn:microsoft.com/office/officeart/2005/8/layout/process1"/>
    <dgm:cxn modelId="{90BF97E5-FDDD-4E01-930A-228529B75730}" type="presOf" srcId="{E03638B7-692F-4465-841B-E23CFF63D920}" destId="{973F9346-C945-4438-818F-EC6E12F2421A}" srcOrd="0" destOrd="0" presId="urn:microsoft.com/office/officeart/2005/8/layout/process1"/>
    <dgm:cxn modelId="{151DDCE7-0117-4CA5-9F0F-81E28ADBBB46}" type="presOf" srcId="{F81D5FC1-DE71-489A-A07C-F56905EBF42F}" destId="{C92303B0-252B-4675-B286-A102CFC538C4}" srcOrd="1" destOrd="0" presId="urn:microsoft.com/office/officeart/2005/8/layout/process1"/>
    <dgm:cxn modelId="{8CFF6BEC-D814-41F4-8594-7BD81F94C375}" srcId="{E03638B7-692F-4465-841B-E23CFF63D920}" destId="{E9077B07-1F16-4B68-8A05-6A518107CD38}" srcOrd="4" destOrd="0" parTransId="{E7CA0D6C-0DC1-4BE9-988A-ECEDDD351C77}" sibTransId="{8E8C7834-E184-48C0-8066-C3C0CAADDB4E}"/>
    <dgm:cxn modelId="{513886F0-8747-46DC-AB94-D884C854ED9F}" type="presOf" srcId="{58E216B0-2B7F-40FA-A329-F201E49465B2}" destId="{5709F47F-790F-45D5-8F02-F709C63BCD43}" srcOrd="1" destOrd="0" presId="urn:microsoft.com/office/officeart/2005/8/layout/process1"/>
    <dgm:cxn modelId="{6AA25084-B56F-45AF-B015-8AACD9FDDEDB}" type="presParOf" srcId="{973F9346-C945-4438-818F-EC6E12F2421A}" destId="{4160659D-FBE0-452D-884E-2AD9A6C416E3}" srcOrd="0" destOrd="0" presId="urn:microsoft.com/office/officeart/2005/8/layout/process1"/>
    <dgm:cxn modelId="{29E1A361-F5B1-4131-993F-4EAD2E67D61A}" type="presParOf" srcId="{973F9346-C945-4438-818F-EC6E12F2421A}" destId="{CA7EE4C6-6648-4F88-B0AD-2A079A9C6774}" srcOrd="1" destOrd="0" presId="urn:microsoft.com/office/officeart/2005/8/layout/process1"/>
    <dgm:cxn modelId="{C2D571B8-0E89-478F-B0A4-D0C0DF862A8F}" type="presParOf" srcId="{CA7EE4C6-6648-4F88-B0AD-2A079A9C6774}" destId="{C92303B0-252B-4675-B286-A102CFC538C4}" srcOrd="0" destOrd="0" presId="urn:microsoft.com/office/officeart/2005/8/layout/process1"/>
    <dgm:cxn modelId="{8931C1B1-9821-487A-B084-6C5BEDC9D2CD}" type="presParOf" srcId="{973F9346-C945-4438-818F-EC6E12F2421A}" destId="{06F4CF20-153B-4133-84FB-8EEED4BCF0E8}" srcOrd="2" destOrd="0" presId="urn:microsoft.com/office/officeart/2005/8/layout/process1"/>
    <dgm:cxn modelId="{15B119E3-DF2E-4C11-9900-F97F0EB7242C}" type="presParOf" srcId="{973F9346-C945-4438-818F-EC6E12F2421A}" destId="{B06E81C1-CF75-44AB-BC08-49773711DCB2}" srcOrd="3" destOrd="0" presId="urn:microsoft.com/office/officeart/2005/8/layout/process1"/>
    <dgm:cxn modelId="{7B395C8D-09CA-41C0-AF61-FA3EC80CC633}" type="presParOf" srcId="{B06E81C1-CF75-44AB-BC08-49773711DCB2}" destId="{5D9A5372-2591-4397-9C1D-8D75F3AD8F3C}" srcOrd="0" destOrd="0" presId="urn:microsoft.com/office/officeart/2005/8/layout/process1"/>
    <dgm:cxn modelId="{1107FE3A-FE9F-4098-9740-B82B7F0D26A5}" type="presParOf" srcId="{973F9346-C945-4438-818F-EC6E12F2421A}" destId="{A20206BD-2C3A-4186-B82E-44512A0CF3D4}" srcOrd="4" destOrd="0" presId="urn:microsoft.com/office/officeart/2005/8/layout/process1"/>
    <dgm:cxn modelId="{3E598C8E-38E1-4A9F-A6C5-F11EB6E9FB76}" type="presParOf" srcId="{973F9346-C945-4438-818F-EC6E12F2421A}" destId="{381405BA-9552-4992-A7FC-978F404D14A6}" srcOrd="5" destOrd="0" presId="urn:microsoft.com/office/officeart/2005/8/layout/process1"/>
    <dgm:cxn modelId="{0B9868D3-3A50-43D6-B3B8-1DFD79D0BC2B}" type="presParOf" srcId="{381405BA-9552-4992-A7FC-978F404D14A6}" destId="{23F80431-A0CB-4060-B2C5-F47495E93E2C}" srcOrd="0" destOrd="0" presId="urn:microsoft.com/office/officeart/2005/8/layout/process1"/>
    <dgm:cxn modelId="{CEAD7CB7-30E3-44CE-B0F2-64A0884110B0}" type="presParOf" srcId="{973F9346-C945-4438-818F-EC6E12F2421A}" destId="{A4EA3CF8-41E0-48B4-BDE5-F8A7328F4865}" srcOrd="6" destOrd="0" presId="urn:microsoft.com/office/officeart/2005/8/layout/process1"/>
    <dgm:cxn modelId="{422DFAC7-9315-49B6-8F5C-D2843BE32CBF}" type="presParOf" srcId="{973F9346-C945-4438-818F-EC6E12F2421A}" destId="{34ABF050-3061-44F9-B1E4-0AF81472396C}" srcOrd="7" destOrd="0" presId="urn:microsoft.com/office/officeart/2005/8/layout/process1"/>
    <dgm:cxn modelId="{06C46621-8B67-4AE7-8447-02A983A5038D}" type="presParOf" srcId="{34ABF050-3061-44F9-B1E4-0AF81472396C}" destId="{5709F47F-790F-45D5-8F02-F709C63BCD43}" srcOrd="0" destOrd="0" presId="urn:microsoft.com/office/officeart/2005/8/layout/process1"/>
    <dgm:cxn modelId="{6B0D468B-60B1-49E8-9EB2-8330514A2647}" type="presParOf" srcId="{973F9346-C945-4438-818F-EC6E12F2421A}" destId="{9FCD5BCE-D79E-4CB0-91DC-382CFF41A2AC}" srcOrd="8" destOrd="0" presId="urn:microsoft.com/office/officeart/2005/8/layout/process1"/>
    <dgm:cxn modelId="{554BC373-6C98-4424-AD76-7DDF9CA3AD62}" type="presParOf" srcId="{973F9346-C945-4438-818F-EC6E12F2421A}" destId="{9C7E3BF4-E47D-48F0-A85C-19FC587092E8}" srcOrd="9" destOrd="0" presId="urn:microsoft.com/office/officeart/2005/8/layout/process1"/>
    <dgm:cxn modelId="{4E5F2F91-13DA-4344-B010-DF553E1B576F}" type="presParOf" srcId="{9C7E3BF4-E47D-48F0-A85C-19FC587092E8}" destId="{6F5BAE5E-EADD-4A7B-B418-09046F8E260E}" srcOrd="0" destOrd="0" presId="urn:microsoft.com/office/officeart/2005/8/layout/process1"/>
    <dgm:cxn modelId="{0453A82A-CDA4-47E4-9F06-DCF7940F4248}" type="presParOf" srcId="{973F9346-C945-4438-818F-EC6E12F2421A}" destId="{41F7464D-1FB2-4E7C-B791-306691F67CCA}" srcOrd="10" destOrd="0" presId="urn:microsoft.com/office/officeart/2005/8/layout/process1"/>
    <dgm:cxn modelId="{C77AAE52-250D-42A8-B090-85D905EC30A2}" type="presParOf" srcId="{973F9346-C945-4438-818F-EC6E12F2421A}" destId="{67936D49-18C2-45D5-A6B4-7E601C66DFED}" srcOrd="11" destOrd="0" presId="urn:microsoft.com/office/officeart/2005/8/layout/process1"/>
    <dgm:cxn modelId="{79B263E2-8821-416A-85D3-FDB3CF651EFC}" type="presParOf" srcId="{67936D49-18C2-45D5-A6B4-7E601C66DFED}" destId="{43C0C392-545A-4B42-9AB6-5853501BC024}" srcOrd="0" destOrd="0" presId="urn:microsoft.com/office/officeart/2005/8/layout/process1"/>
    <dgm:cxn modelId="{790D22B2-0B41-4FD6-B63C-0462A10A6A1D}" type="presParOf" srcId="{973F9346-C945-4438-818F-EC6E12F2421A}" destId="{D3273A46-41DE-4705-B081-512E22E34F89}" srcOrd="1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04707-3599-4584-B9D4-E8DC407B7A2F}" type="doc">
      <dgm:prSet loTypeId="urn:microsoft.com/office/officeart/2005/8/layout/process1" loCatId="process" qsTypeId="urn:microsoft.com/office/officeart/2005/8/quickstyle/simple1" qsCatId="simple" csTypeId="urn:microsoft.com/office/officeart/2005/8/colors/accent1_2" csCatId="accent1" phldr="1"/>
      <dgm:spPr/>
    </dgm:pt>
    <dgm:pt modelId="{6208681B-3259-4B17-BEB4-1139E688828A}">
      <dgm:prSet phldrT="[Text]" custT="1"/>
      <dgm:spPr/>
      <dgm:t>
        <a:bodyPr/>
        <a:lstStyle/>
        <a:p>
          <a:r>
            <a:rPr lang="en-US" sz="4000" dirty="0"/>
            <a:t>Filter data</a:t>
          </a:r>
          <a:endParaRPr lang="lv-LV" sz="4000" dirty="0"/>
        </a:p>
      </dgm:t>
    </dgm:pt>
    <dgm:pt modelId="{4DDFBD29-3FF1-4978-9C09-1FD1875DC71A}" type="parTrans" cxnId="{84E2D35E-7D6F-4DE9-8AF4-62A6394FF785}">
      <dgm:prSet/>
      <dgm:spPr/>
      <dgm:t>
        <a:bodyPr/>
        <a:lstStyle/>
        <a:p>
          <a:endParaRPr lang="lv-LV" sz="1050"/>
        </a:p>
      </dgm:t>
    </dgm:pt>
    <dgm:pt modelId="{D268AF05-AD61-4D7C-B02D-0D65D53F7908}" type="sibTrans" cxnId="{84E2D35E-7D6F-4DE9-8AF4-62A6394FF785}">
      <dgm:prSet custT="1"/>
      <dgm:spPr/>
      <dgm:t>
        <a:bodyPr/>
        <a:lstStyle/>
        <a:p>
          <a:endParaRPr lang="lv-LV" sz="2400"/>
        </a:p>
      </dgm:t>
    </dgm:pt>
    <dgm:pt modelId="{DC77F73A-60C9-44F7-AB34-BAD9C1A971CB}">
      <dgm:prSet phldrT="[Text]" custT="1"/>
      <dgm:spPr/>
      <dgm:t>
        <a:bodyPr/>
        <a:lstStyle/>
        <a:p>
          <a:r>
            <a:rPr lang="en-US" sz="4000" dirty="0"/>
            <a:t>Train NMT</a:t>
          </a:r>
          <a:endParaRPr lang="lv-LV" sz="4000" dirty="0"/>
        </a:p>
      </dgm:t>
    </dgm:pt>
    <dgm:pt modelId="{7C3F551E-4B17-4DF0-B6D4-298F54B93884}" type="parTrans" cxnId="{E0AA53FC-38B2-4532-B5A6-08039B053562}">
      <dgm:prSet/>
      <dgm:spPr/>
      <dgm:t>
        <a:bodyPr/>
        <a:lstStyle/>
        <a:p>
          <a:endParaRPr lang="lv-LV" sz="1050"/>
        </a:p>
      </dgm:t>
    </dgm:pt>
    <dgm:pt modelId="{3FD1FC84-09F0-4E98-BFC3-D8E3177E2618}" type="sibTrans" cxnId="{E0AA53FC-38B2-4532-B5A6-08039B053562}">
      <dgm:prSet custT="1"/>
      <dgm:spPr/>
      <dgm:t>
        <a:bodyPr/>
        <a:lstStyle/>
        <a:p>
          <a:endParaRPr lang="lv-LV" sz="2400"/>
        </a:p>
      </dgm:t>
    </dgm:pt>
    <dgm:pt modelId="{94A8AEEC-5FED-4587-A120-2951B08F2336}">
      <dgm:prSet phldrT="[Text]" custT="1"/>
      <dgm:spPr/>
      <dgm:t>
        <a:bodyPr/>
        <a:lstStyle/>
        <a:p>
          <a:r>
            <a:rPr lang="en-US" sz="4000" dirty="0"/>
            <a:t>Back-translate</a:t>
          </a:r>
          <a:endParaRPr lang="lv-LV" sz="4000" dirty="0"/>
        </a:p>
      </dgm:t>
    </dgm:pt>
    <dgm:pt modelId="{126B13B0-A76B-4689-812C-69AF71F61393}" type="parTrans" cxnId="{CDF75586-D54D-46F1-9A93-B79903174EBE}">
      <dgm:prSet/>
      <dgm:spPr/>
      <dgm:t>
        <a:bodyPr/>
        <a:lstStyle/>
        <a:p>
          <a:endParaRPr lang="lv-LV" sz="1050"/>
        </a:p>
      </dgm:t>
    </dgm:pt>
    <dgm:pt modelId="{5D54E8B9-E583-4C7E-BBE2-BEEAC9FB27B9}" type="sibTrans" cxnId="{CDF75586-D54D-46F1-9A93-B79903174EBE}">
      <dgm:prSet/>
      <dgm:spPr/>
      <dgm:t>
        <a:bodyPr/>
        <a:lstStyle/>
        <a:p>
          <a:endParaRPr lang="lv-LV" sz="1050"/>
        </a:p>
      </dgm:t>
    </dgm:pt>
    <dgm:pt modelId="{DDC97373-8F1D-40E4-8E3E-D8DFE1AE7994}">
      <dgm:prSet phldrT="[Text]" custT="1"/>
      <dgm:spPr/>
      <dgm:t>
        <a:bodyPr/>
        <a:lstStyle/>
        <a:p>
          <a:r>
            <a:rPr lang="en-US" sz="4000" dirty="0"/>
            <a:t>Train Final NMT</a:t>
          </a:r>
          <a:endParaRPr lang="lv-LV" sz="4000" dirty="0"/>
        </a:p>
      </dgm:t>
    </dgm:pt>
    <dgm:pt modelId="{B726EE25-64AA-4464-B3B4-2AF9511598CD}" type="parTrans" cxnId="{81DA4455-790E-4C31-88A9-14DE80B69661}">
      <dgm:prSet/>
      <dgm:spPr/>
      <dgm:t>
        <a:bodyPr/>
        <a:lstStyle/>
        <a:p>
          <a:endParaRPr lang="en-US"/>
        </a:p>
      </dgm:t>
    </dgm:pt>
    <dgm:pt modelId="{75A57C2A-FA03-483E-A986-AEF746CA74BC}" type="sibTrans" cxnId="{81DA4455-790E-4C31-88A9-14DE80B69661}">
      <dgm:prSet/>
      <dgm:spPr/>
      <dgm:t>
        <a:bodyPr/>
        <a:lstStyle/>
        <a:p>
          <a:endParaRPr lang="en-US"/>
        </a:p>
      </dgm:t>
    </dgm:pt>
    <dgm:pt modelId="{5E50068C-7897-431C-A0F9-69F4A50B09F4}" type="pres">
      <dgm:prSet presAssocID="{D6A04707-3599-4584-B9D4-E8DC407B7A2F}" presName="Name0" presStyleCnt="0">
        <dgm:presLayoutVars>
          <dgm:dir/>
          <dgm:resizeHandles val="exact"/>
        </dgm:presLayoutVars>
      </dgm:prSet>
      <dgm:spPr/>
    </dgm:pt>
    <dgm:pt modelId="{555CE35B-BDF9-4054-86D2-5C09B8FF4EBC}" type="pres">
      <dgm:prSet presAssocID="{6208681B-3259-4B17-BEB4-1139E688828A}" presName="node" presStyleLbl="node1" presStyleIdx="0" presStyleCnt="4">
        <dgm:presLayoutVars>
          <dgm:bulletEnabled val="1"/>
        </dgm:presLayoutVars>
      </dgm:prSet>
      <dgm:spPr/>
    </dgm:pt>
    <dgm:pt modelId="{602C182D-B4DC-4D72-849E-B4C33AB932F3}" type="pres">
      <dgm:prSet presAssocID="{D268AF05-AD61-4D7C-B02D-0D65D53F7908}" presName="sibTrans" presStyleLbl="sibTrans2D1" presStyleIdx="0" presStyleCnt="3"/>
      <dgm:spPr/>
    </dgm:pt>
    <dgm:pt modelId="{073D10C1-98A4-4D22-B003-546C9A54DF0E}" type="pres">
      <dgm:prSet presAssocID="{D268AF05-AD61-4D7C-B02D-0D65D53F7908}" presName="connectorText" presStyleLbl="sibTrans2D1" presStyleIdx="0" presStyleCnt="3"/>
      <dgm:spPr/>
    </dgm:pt>
    <dgm:pt modelId="{3ED291F5-FB4E-46B0-A293-0B29A28D1B16}" type="pres">
      <dgm:prSet presAssocID="{DC77F73A-60C9-44F7-AB34-BAD9C1A971CB}" presName="node" presStyleLbl="node1" presStyleIdx="1" presStyleCnt="4">
        <dgm:presLayoutVars>
          <dgm:bulletEnabled val="1"/>
        </dgm:presLayoutVars>
      </dgm:prSet>
      <dgm:spPr/>
    </dgm:pt>
    <dgm:pt modelId="{2AA7DD1B-4BE5-42BD-A928-04165659A7CE}" type="pres">
      <dgm:prSet presAssocID="{3FD1FC84-09F0-4E98-BFC3-D8E3177E2618}" presName="sibTrans" presStyleLbl="sibTrans2D1" presStyleIdx="1" presStyleCnt="3"/>
      <dgm:spPr/>
    </dgm:pt>
    <dgm:pt modelId="{AD1999A7-8F29-4FBE-9368-ABEADF3B68CE}" type="pres">
      <dgm:prSet presAssocID="{3FD1FC84-09F0-4E98-BFC3-D8E3177E2618}" presName="connectorText" presStyleLbl="sibTrans2D1" presStyleIdx="1" presStyleCnt="3"/>
      <dgm:spPr/>
    </dgm:pt>
    <dgm:pt modelId="{68859D53-9DA1-4910-9034-FC9969DE5AC3}" type="pres">
      <dgm:prSet presAssocID="{94A8AEEC-5FED-4587-A120-2951B08F2336}" presName="node" presStyleLbl="node1" presStyleIdx="2" presStyleCnt="4">
        <dgm:presLayoutVars>
          <dgm:bulletEnabled val="1"/>
        </dgm:presLayoutVars>
      </dgm:prSet>
      <dgm:spPr/>
    </dgm:pt>
    <dgm:pt modelId="{9D0417DE-DD2D-4529-A34D-88909EFD43CF}" type="pres">
      <dgm:prSet presAssocID="{5D54E8B9-E583-4C7E-BBE2-BEEAC9FB27B9}" presName="sibTrans" presStyleLbl="sibTrans2D1" presStyleIdx="2" presStyleCnt="3"/>
      <dgm:spPr/>
    </dgm:pt>
    <dgm:pt modelId="{4F5064B6-0C43-4AA9-B324-4955E256F822}" type="pres">
      <dgm:prSet presAssocID="{5D54E8B9-E583-4C7E-BBE2-BEEAC9FB27B9}" presName="connectorText" presStyleLbl="sibTrans2D1" presStyleIdx="2" presStyleCnt="3"/>
      <dgm:spPr/>
    </dgm:pt>
    <dgm:pt modelId="{15D71836-827C-4E9F-9FB9-8A4552FE69CB}" type="pres">
      <dgm:prSet presAssocID="{DDC97373-8F1D-40E4-8E3E-D8DFE1AE7994}" presName="node" presStyleLbl="node1" presStyleIdx="3" presStyleCnt="4">
        <dgm:presLayoutVars>
          <dgm:bulletEnabled val="1"/>
        </dgm:presLayoutVars>
      </dgm:prSet>
      <dgm:spPr/>
    </dgm:pt>
  </dgm:ptLst>
  <dgm:cxnLst>
    <dgm:cxn modelId="{014EC62C-3C54-4E87-9F78-697E9200958D}" type="presOf" srcId="{94A8AEEC-5FED-4587-A120-2951B08F2336}" destId="{68859D53-9DA1-4910-9034-FC9969DE5AC3}" srcOrd="0" destOrd="0" presId="urn:microsoft.com/office/officeart/2005/8/layout/process1"/>
    <dgm:cxn modelId="{84E2D35E-7D6F-4DE9-8AF4-62A6394FF785}" srcId="{D6A04707-3599-4584-B9D4-E8DC407B7A2F}" destId="{6208681B-3259-4B17-BEB4-1139E688828A}" srcOrd="0" destOrd="0" parTransId="{4DDFBD29-3FF1-4978-9C09-1FD1875DC71A}" sibTransId="{D268AF05-AD61-4D7C-B02D-0D65D53F7908}"/>
    <dgm:cxn modelId="{0437A161-254A-4BB5-A023-774D5F3C4816}" type="presOf" srcId="{DC77F73A-60C9-44F7-AB34-BAD9C1A971CB}" destId="{3ED291F5-FB4E-46B0-A293-0B29A28D1B16}" srcOrd="0" destOrd="0" presId="urn:microsoft.com/office/officeart/2005/8/layout/process1"/>
    <dgm:cxn modelId="{38C9FA67-F9C7-458D-BC53-ECC82A1D39C2}" type="presOf" srcId="{DDC97373-8F1D-40E4-8E3E-D8DFE1AE7994}" destId="{15D71836-827C-4E9F-9FB9-8A4552FE69CB}" srcOrd="0" destOrd="0" presId="urn:microsoft.com/office/officeart/2005/8/layout/process1"/>
    <dgm:cxn modelId="{81DA4455-790E-4C31-88A9-14DE80B69661}" srcId="{D6A04707-3599-4584-B9D4-E8DC407B7A2F}" destId="{DDC97373-8F1D-40E4-8E3E-D8DFE1AE7994}" srcOrd="3" destOrd="0" parTransId="{B726EE25-64AA-4464-B3B4-2AF9511598CD}" sibTransId="{75A57C2A-FA03-483E-A986-AEF746CA74BC}"/>
    <dgm:cxn modelId="{CDF75586-D54D-46F1-9A93-B79903174EBE}" srcId="{D6A04707-3599-4584-B9D4-E8DC407B7A2F}" destId="{94A8AEEC-5FED-4587-A120-2951B08F2336}" srcOrd="2" destOrd="0" parTransId="{126B13B0-A76B-4689-812C-69AF71F61393}" sibTransId="{5D54E8B9-E583-4C7E-BBE2-BEEAC9FB27B9}"/>
    <dgm:cxn modelId="{1367F98D-461E-4FF3-9A69-F3C10CFC6760}" type="presOf" srcId="{3FD1FC84-09F0-4E98-BFC3-D8E3177E2618}" destId="{AD1999A7-8F29-4FBE-9368-ABEADF3B68CE}" srcOrd="1" destOrd="0" presId="urn:microsoft.com/office/officeart/2005/8/layout/process1"/>
    <dgm:cxn modelId="{0EAED9A2-FFA8-40C5-B803-97E5FB784409}" type="presOf" srcId="{3FD1FC84-09F0-4E98-BFC3-D8E3177E2618}" destId="{2AA7DD1B-4BE5-42BD-A928-04165659A7CE}" srcOrd="0" destOrd="0" presId="urn:microsoft.com/office/officeart/2005/8/layout/process1"/>
    <dgm:cxn modelId="{04554DAA-E85D-4E31-97FD-BE3CD7C86574}" type="presOf" srcId="{D268AF05-AD61-4D7C-B02D-0D65D53F7908}" destId="{602C182D-B4DC-4D72-849E-B4C33AB932F3}" srcOrd="0" destOrd="0" presId="urn:microsoft.com/office/officeart/2005/8/layout/process1"/>
    <dgm:cxn modelId="{4B45EFB3-FA01-4E85-98A7-8DC322AB2217}" type="presOf" srcId="{D268AF05-AD61-4D7C-B02D-0D65D53F7908}" destId="{073D10C1-98A4-4D22-B003-546C9A54DF0E}" srcOrd="1" destOrd="0" presId="urn:microsoft.com/office/officeart/2005/8/layout/process1"/>
    <dgm:cxn modelId="{CFB3E2BB-9B7B-4554-9D5E-A07DC365FD2F}" type="presOf" srcId="{5D54E8B9-E583-4C7E-BBE2-BEEAC9FB27B9}" destId="{4F5064B6-0C43-4AA9-B324-4955E256F822}" srcOrd="1" destOrd="0" presId="urn:microsoft.com/office/officeart/2005/8/layout/process1"/>
    <dgm:cxn modelId="{23A0D7E7-EC31-45B3-827F-4A2B846AFC16}" type="presOf" srcId="{D6A04707-3599-4584-B9D4-E8DC407B7A2F}" destId="{5E50068C-7897-431C-A0F9-69F4A50B09F4}" srcOrd="0" destOrd="0" presId="urn:microsoft.com/office/officeart/2005/8/layout/process1"/>
    <dgm:cxn modelId="{32AA77F1-1DA5-4C61-AFC2-2BE56DEE47AF}" type="presOf" srcId="{5D54E8B9-E583-4C7E-BBE2-BEEAC9FB27B9}" destId="{9D0417DE-DD2D-4529-A34D-88909EFD43CF}" srcOrd="0" destOrd="0" presId="urn:microsoft.com/office/officeart/2005/8/layout/process1"/>
    <dgm:cxn modelId="{029DA2F5-4EDC-47F4-918E-79907563D4E6}" type="presOf" srcId="{6208681B-3259-4B17-BEB4-1139E688828A}" destId="{555CE35B-BDF9-4054-86D2-5C09B8FF4EBC}" srcOrd="0" destOrd="0" presId="urn:microsoft.com/office/officeart/2005/8/layout/process1"/>
    <dgm:cxn modelId="{E0AA53FC-38B2-4532-B5A6-08039B053562}" srcId="{D6A04707-3599-4584-B9D4-E8DC407B7A2F}" destId="{DC77F73A-60C9-44F7-AB34-BAD9C1A971CB}" srcOrd="1" destOrd="0" parTransId="{7C3F551E-4B17-4DF0-B6D4-298F54B93884}" sibTransId="{3FD1FC84-09F0-4E98-BFC3-D8E3177E2618}"/>
    <dgm:cxn modelId="{730887E8-341E-4F4C-8DDB-40B5675C2B57}" type="presParOf" srcId="{5E50068C-7897-431C-A0F9-69F4A50B09F4}" destId="{555CE35B-BDF9-4054-86D2-5C09B8FF4EBC}" srcOrd="0" destOrd="0" presId="urn:microsoft.com/office/officeart/2005/8/layout/process1"/>
    <dgm:cxn modelId="{C26215FF-3B58-4821-BF59-05C373B40727}" type="presParOf" srcId="{5E50068C-7897-431C-A0F9-69F4A50B09F4}" destId="{602C182D-B4DC-4D72-849E-B4C33AB932F3}" srcOrd="1" destOrd="0" presId="urn:microsoft.com/office/officeart/2005/8/layout/process1"/>
    <dgm:cxn modelId="{035E7BB1-2FBC-453B-A9BF-B305F7D0433E}" type="presParOf" srcId="{602C182D-B4DC-4D72-849E-B4C33AB932F3}" destId="{073D10C1-98A4-4D22-B003-546C9A54DF0E}" srcOrd="0" destOrd="0" presId="urn:microsoft.com/office/officeart/2005/8/layout/process1"/>
    <dgm:cxn modelId="{7DD70DA1-CA43-436E-BFB6-E2BCD37744E4}" type="presParOf" srcId="{5E50068C-7897-431C-A0F9-69F4A50B09F4}" destId="{3ED291F5-FB4E-46B0-A293-0B29A28D1B16}" srcOrd="2" destOrd="0" presId="urn:microsoft.com/office/officeart/2005/8/layout/process1"/>
    <dgm:cxn modelId="{CECC342A-5DE2-48B2-9C4F-DC9814F87145}" type="presParOf" srcId="{5E50068C-7897-431C-A0F9-69F4A50B09F4}" destId="{2AA7DD1B-4BE5-42BD-A928-04165659A7CE}" srcOrd="3" destOrd="0" presId="urn:microsoft.com/office/officeart/2005/8/layout/process1"/>
    <dgm:cxn modelId="{F3C37062-3CF6-42B4-97C0-0597C1DF1CE8}" type="presParOf" srcId="{2AA7DD1B-4BE5-42BD-A928-04165659A7CE}" destId="{AD1999A7-8F29-4FBE-9368-ABEADF3B68CE}" srcOrd="0" destOrd="0" presId="urn:microsoft.com/office/officeart/2005/8/layout/process1"/>
    <dgm:cxn modelId="{4576F7B0-65D4-4105-A0E2-E233914AAD0F}" type="presParOf" srcId="{5E50068C-7897-431C-A0F9-69F4A50B09F4}" destId="{68859D53-9DA1-4910-9034-FC9969DE5AC3}" srcOrd="4" destOrd="0" presId="urn:microsoft.com/office/officeart/2005/8/layout/process1"/>
    <dgm:cxn modelId="{B0390BAA-7410-4282-BBFA-27806DD80D04}" type="presParOf" srcId="{5E50068C-7897-431C-A0F9-69F4A50B09F4}" destId="{9D0417DE-DD2D-4529-A34D-88909EFD43CF}" srcOrd="5" destOrd="0" presId="urn:microsoft.com/office/officeart/2005/8/layout/process1"/>
    <dgm:cxn modelId="{C7A2D461-D25E-46E0-8264-82AC9D0DD631}" type="presParOf" srcId="{9D0417DE-DD2D-4529-A34D-88909EFD43CF}" destId="{4F5064B6-0C43-4AA9-B324-4955E256F822}" srcOrd="0" destOrd="0" presId="urn:microsoft.com/office/officeart/2005/8/layout/process1"/>
    <dgm:cxn modelId="{C8B26207-0EBA-49DC-B1A1-E4BA83CAD5F2}" type="presParOf" srcId="{5E50068C-7897-431C-A0F9-69F4A50B09F4}" destId="{15D71836-827C-4E9F-9FB9-8A4552FE69C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ADB3B-608F-482E-B85F-EC41991AC075}">
      <dsp:nvSpPr>
        <dsp:cNvPr id="0" name=""/>
        <dsp:cNvSpPr/>
      </dsp:nvSpPr>
      <dsp:spPr>
        <a:xfrm>
          <a:off x="3878" y="0"/>
          <a:ext cx="1468844" cy="758454"/>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1M</a:t>
          </a:r>
        </a:p>
      </dsp:txBody>
      <dsp:txXfrm>
        <a:off x="26092" y="22214"/>
        <a:ext cx="1424416" cy="714026"/>
      </dsp:txXfrm>
    </dsp:sp>
    <dsp:sp modelId="{A4567D55-272F-435A-833A-5E1CFF55F058}">
      <dsp:nvSpPr>
        <dsp:cNvPr id="0" name=""/>
        <dsp:cNvSpPr/>
      </dsp:nvSpPr>
      <dsp:spPr>
        <a:xfrm>
          <a:off x="1619607" y="197090"/>
          <a:ext cx="311395" cy="36427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19607" y="269945"/>
        <a:ext cx="217977" cy="218563"/>
      </dsp:txXfrm>
    </dsp:sp>
    <dsp:sp modelId="{0F47C1F2-069C-4333-8ACD-BCB8962E0614}">
      <dsp:nvSpPr>
        <dsp:cNvPr id="0" name=""/>
        <dsp:cNvSpPr/>
      </dsp:nvSpPr>
      <dsp:spPr>
        <a:xfrm>
          <a:off x="2060261" y="0"/>
          <a:ext cx="1468844" cy="75845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1xMWE</a:t>
          </a:r>
        </a:p>
      </dsp:txBody>
      <dsp:txXfrm>
        <a:off x="2082475" y="22214"/>
        <a:ext cx="1424416" cy="714026"/>
      </dsp:txXfrm>
    </dsp:sp>
    <dsp:sp modelId="{F3204288-FA96-4066-A12B-002F68CEF56F}">
      <dsp:nvSpPr>
        <dsp:cNvPr id="0" name=""/>
        <dsp:cNvSpPr/>
      </dsp:nvSpPr>
      <dsp:spPr>
        <a:xfrm>
          <a:off x="3675990" y="197090"/>
          <a:ext cx="311395" cy="36427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75990" y="269945"/>
        <a:ext cx="217977" cy="218563"/>
      </dsp:txXfrm>
    </dsp:sp>
    <dsp:sp modelId="{A34E9131-18DE-4CB2-BC07-5B4FD4420444}">
      <dsp:nvSpPr>
        <dsp:cNvPr id="0" name=""/>
        <dsp:cNvSpPr/>
      </dsp:nvSpPr>
      <dsp:spPr>
        <a:xfrm>
          <a:off x="4116643" y="0"/>
          <a:ext cx="1468844" cy="758454"/>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1M</a:t>
          </a:r>
        </a:p>
      </dsp:txBody>
      <dsp:txXfrm>
        <a:off x="4138857" y="22214"/>
        <a:ext cx="1424416" cy="714026"/>
      </dsp:txXfrm>
    </dsp:sp>
    <dsp:sp modelId="{D69D23B2-C755-42E8-859A-4BA76C594E83}">
      <dsp:nvSpPr>
        <dsp:cNvPr id="0" name=""/>
        <dsp:cNvSpPr/>
      </dsp:nvSpPr>
      <dsp:spPr>
        <a:xfrm>
          <a:off x="5732372" y="197090"/>
          <a:ext cx="311395" cy="36427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32372" y="269945"/>
        <a:ext cx="217977" cy="218563"/>
      </dsp:txXfrm>
    </dsp:sp>
    <dsp:sp modelId="{67637283-FB8D-47B2-BB78-1D8E6B07DD8A}">
      <dsp:nvSpPr>
        <dsp:cNvPr id="0" name=""/>
        <dsp:cNvSpPr/>
      </dsp:nvSpPr>
      <dsp:spPr>
        <a:xfrm>
          <a:off x="6173026" y="0"/>
          <a:ext cx="1468844" cy="75845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2xMWE</a:t>
          </a:r>
        </a:p>
      </dsp:txBody>
      <dsp:txXfrm>
        <a:off x="6195240" y="22214"/>
        <a:ext cx="1424416" cy="714026"/>
      </dsp:txXfrm>
    </dsp:sp>
    <dsp:sp modelId="{7D71C9F2-1ACC-4A56-8273-8924F4999DFE}">
      <dsp:nvSpPr>
        <dsp:cNvPr id="0" name=""/>
        <dsp:cNvSpPr/>
      </dsp:nvSpPr>
      <dsp:spPr>
        <a:xfrm>
          <a:off x="7788755" y="197090"/>
          <a:ext cx="311395" cy="36427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788755" y="269945"/>
        <a:ext cx="217977" cy="218563"/>
      </dsp:txXfrm>
    </dsp:sp>
    <dsp:sp modelId="{7E515985-3BB6-4954-A0EA-3A554E98E104}">
      <dsp:nvSpPr>
        <dsp:cNvPr id="0" name=""/>
        <dsp:cNvSpPr/>
      </dsp:nvSpPr>
      <dsp:spPr>
        <a:xfrm>
          <a:off x="8229408" y="0"/>
          <a:ext cx="1468844" cy="758454"/>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2M</a:t>
          </a:r>
        </a:p>
      </dsp:txBody>
      <dsp:txXfrm>
        <a:off x="8251622" y="22214"/>
        <a:ext cx="1424416" cy="714026"/>
      </dsp:txXfrm>
    </dsp:sp>
    <dsp:sp modelId="{07D51F31-80CF-43EC-ACFB-238C9487770E}">
      <dsp:nvSpPr>
        <dsp:cNvPr id="0" name=""/>
        <dsp:cNvSpPr/>
      </dsp:nvSpPr>
      <dsp:spPr>
        <a:xfrm>
          <a:off x="9845137" y="197090"/>
          <a:ext cx="311395" cy="36427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845137" y="269945"/>
        <a:ext cx="217977" cy="218563"/>
      </dsp:txXfrm>
    </dsp:sp>
    <dsp:sp modelId="{AF45B8CE-25D8-4F9F-9D57-F45A01EB7887}">
      <dsp:nvSpPr>
        <dsp:cNvPr id="0" name=""/>
        <dsp:cNvSpPr/>
      </dsp:nvSpPr>
      <dsp:spPr>
        <a:xfrm>
          <a:off x="10285791" y="0"/>
          <a:ext cx="1468844" cy="75845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2xMWE</a:t>
          </a:r>
        </a:p>
      </dsp:txBody>
      <dsp:txXfrm>
        <a:off x="10308005" y="22214"/>
        <a:ext cx="1424416" cy="714026"/>
      </dsp:txXfrm>
    </dsp:sp>
    <dsp:sp modelId="{3FF3A288-8688-4A68-A17E-6BA8DE17FE11}">
      <dsp:nvSpPr>
        <dsp:cNvPr id="0" name=""/>
        <dsp:cNvSpPr/>
      </dsp:nvSpPr>
      <dsp:spPr>
        <a:xfrm>
          <a:off x="11901520" y="197090"/>
          <a:ext cx="311395" cy="36427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1901520" y="269945"/>
        <a:ext cx="217977" cy="218563"/>
      </dsp:txXfrm>
    </dsp:sp>
    <dsp:sp modelId="{A64349F2-C540-4BEA-AA25-72D26AA44E31}">
      <dsp:nvSpPr>
        <dsp:cNvPr id="0" name=""/>
        <dsp:cNvSpPr/>
      </dsp:nvSpPr>
      <dsp:spPr>
        <a:xfrm>
          <a:off x="12342173" y="0"/>
          <a:ext cx="1468844" cy="758454"/>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0.5M</a:t>
          </a:r>
        </a:p>
      </dsp:txBody>
      <dsp:txXfrm>
        <a:off x="12364387" y="22214"/>
        <a:ext cx="1424416" cy="714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0659D-FBE0-452D-884E-2AD9A6C416E3}">
      <dsp:nvSpPr>
        <dsp:cNvPr id="0" name=""/>
        <dsp:cNvSpPr/>
      </dsp:nvSpPr>
      <dsp:spPr>
        <a:xfrm>
          <a:off x="3881" y="0"/>
          <a:ext cx="1469973" cy="733888"/>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2.5M</a:t>
          </a:r>
        </a:p>
      </dsp:txBody>
      <dsp:txXfrm>
        <a:off x="25376" y="21495"/>
        <a:ext cx="1426983" cy="690898"/>
      </dsp:txXfrm>
    </dsp:sp>
    <dsp:sp modelId="{CA7EE4C6-6648-4F88-B0AD-2A079A9C6774}">
      <dsp:nvSpPr>
        <dsp:cNvPr id="0" name=""/>
        <dsp:cNvSpPr/>
      </dsp:nvSpPr>
      <dsp:spPr>
        <a:xfrm>
          <a:off x="1620852" y="184667"/>
          <a:ext cx="311634" cy="36455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20852" y="257578"/>
        <a:ext cx="218144" cy="218731"/>
      </dsp:txXfrm>
    </dsp:sp>
    <dsp:sp modelId="{06F4CF20-153B-4133-84FB-8EEED4BCF0E8}">
      <dsp:nvSpPr>
        <dsp:cNvPr id="0" name=""/>
        <dsp:cNvSpPr/>
      </dsp:nvSpPr>
      <dsp:spPr>
        <a:xfrm>
          <a:off x="2061844" y="0"/>
          <a:ext cx="1469973" cy="7338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1xMWE</a:t>
          </a:r>
        </a:p>
      </dsp:txBody>
      <dsp:txXfrm>
        <a:off x="2083339" y="21495"/>
        <a:ext cx="1426983" cy="690898"/>
      </dsp:txXfrm>
    </dsp:sp>
    <dsp:sp modelId="{B06E81C1-CF75-44AB-BC08-49773711DCB2}">
      <dsp:nvSpPr>
        <dsp:cNvPr id="0" name=""/>
        <dsp:cNvSpPr/>
      </dsp:nvSpPr>
      <dsp:spPr>
        <a:xfrm>
          <a:off x="3678814" y="184667"/>
          <a:ext cx="311634" cy="36455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78814" y="257578"/>
        <a:ext cx="218144" cy="218731"/>
      </dsp:txXfrm>
    </dsp:sp>
    <dsp:sp modelId="{A20206BD-2C3A-4186-B82E-44512A0CF3D4}">
      <dsp:nvSpPr>
        <dsp:cNvPr id="0" name=""/>
        <dsp:cNvSpPr/>
      </dsp:nvSpPr>
      <dsp:spPr>
        <a:xfrm>
          <a:off x="4119806" y="0"/>
          <a:ext cx="1469973" cy="733888"/>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2.5M</a:t>
          </a:r>
        </a:p>
      </dsp:txBody>
      <dsp:txXfrm>
        <a:off x="4141301" y="21495"/>
        <a:ext cx="1426983" cy="690898"/>
      </dsp:txXfrm>
    </dsp:sp>
    <dsp:sp modelId="{381405BA-9552-4992-A7FC-978F404D14A6}">
      <dsp:nvSpPr>
        <dsp:cNvPr id="0" name=""/>
        <dsp:cNvSpPr/>
      </dsp:nvSpPr>
      <dsp:spPr>
        <a:xfrm>
          <a:off x="5736777" y="184667"/>
          <a:ext cx="311634" cy="36455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36777" y="257578"/>
        <a:ext cx="218144" cy="218731"/>
      </dsp:txXfrm>
    </dsp:sp>
    <dsp:sp modelId="{A4EA3CF8-41E0-48B4-BDE5-F8A7328F4865}">
      <dsp:nvSpPr>
        <dsp:cNvPr id="0" name=""/>
        <dsp:cNvSpPr/>
      </dsp:nvSpPr>
      <dsp:spPr>
        <a:xfrm>
          <a:off x="6177769" y="0"/>
          <a:ext cx="1469973" cy="7338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2xMWE</a:t>
          </a:r>
        </a:p>
      </dsp:txBody>
      <dsp:txXfrm>
        <a:off x="6199264" y="21495"/>
        <a:ext cx="1426983" cy="690898"/>
      </dsp:txXfrm>
    </dsp:sp>
    <dsp:sp modelId="{34ABF050-3061-44F9-B1E4-0AF81472396C}">
      <dsp:nvSpPr>
        <dsp:cNvPr id="0" name=""/>
        <dsp:cNvSpPr/>
      </dsp:nvSpPr>
      <dsp:spPr>
        <a:xfrm>
          <a:off x="7794739" y="184667"/>
          <a:ext cx="311634" cy="36455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794739" y="257578"/>
        <a:ext cx="218144" cy="218731"/>
      </dsp:txXfrm>
    </dsp:sp>
    <dsp:sp modelId="{9FCD5BCE-D79E-4CB0-91DC-382CFF41A2AC}">
      <dsp:nvSpPr>
        <dsp:cNvPr id="0" name=""/>
        <dsp:cNvSpPr/>
      </dsp:nvSpPr>
      <dsp:spPr>
        <a:xfrm>
          <a:off x="8235731" y="0"/>
          <a:ext cx="1469973" cy="733888"/>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5M</a:t>
          </a:r>
        </a:p>
      </dsp:txBody>
      <dsp:txXfrm>
        <a:off x="8257226" y="21495"/>
        <a:ext cx="1426983" cy="690898"/>
      </dsp:txXfrm>
    </dsp:sp>
    <dsp:sp modelId="{9C7E3BF4-E47D-48F0-A85C-19FC587092E8}">
      <dsp:nvSpPr>
        <dsp:cNvPr id="0" name=""/>
        <dsp:cNvSpPr/>
      </dsp:nvSpPr>
      <dsp:spPr>
        <a:xfrm>
          <a:off x="9852702" y="184667"/>
          <a:ext cx="311634" cy="36455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852702" y="257578"/>
        <a:ext cx="218144" cy="218731"/>
      </dsp:txXfrm>
    </dsp:sp>
    <dsp:sp modelId="{41F7464D-1FB2-4E7C-B791-306691F67CCA}">
      <dsp:nvSpPr>
        <dsp:cNvPr id="0" name=""/>
        <dsp:cNvSpPr/>
      </dsp:nvSpPr>
      <dsp:spPr>
        <a:xfrm>
          <a:off x="10293694" y="0"/>
          <a:ext cx="1469973" cy="7338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2xMWE</a:t>
          </a:r>
        </a:p>
      </dsp:txBody>
      <dsp:txXfrm>
        <a:off x="10315189" y="21495"/>
        <a:ext cx="1426983" cy="690898"/>
      </dsp:txXfrm>
    </dsp:sp>
    <dsp:sp modelId="{67936D49-18C2-45D5-A6B4-7E601C66DFED}">
      <dsp:nvSpPr>
        <dsp:cNvPr id="0" name=""/>
        <dsp:cNvSpPr/>
      </dsp:nvSpPr>
      <dsp:spPr>
        <a:xfrm>
          <a:off x="11910665" y="184667"/>
          <a:ext cx="311634" cy="364553"/>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1910665" y="257578"/>
        <a:ext cx="218144" cy="218731"/>
      </dsp:txXfrm>
    </dsp:sp>
    <dsp:sp modelId="{D3273A46-41DE-4705-B081-512E22E34F89}">
      <dsp:nvSpPr>
        <dsp:cNvPr id="0" name=""/>
        <dsp:cNvSpPr/>
      </dsp:nvSpPr>
      <dsp:spPr>
        <a:xfrm>
          <a:off x="12351657" y="0"/>
          <a:ext cx="1469973" cy="733888"/>
        </a:xfrm>
        <a:prstGeom prst="roundRect">
          <a:avLst>
            <a:gd name="adj" fmla="val 10000"/>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5M</a:t>
          </a:r>
        </a:p>
      </dsp:txBody>
      <dsp:txXfrm>
        <a:off x="12373152" y="21495"/>
        <a:ext cx="1426983" cy="690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CE35B-BDF9-4054-86D2-5C09B8FF4EBC}">
      <dsp:nvSpPr>
        <dsp:cNvPr id="0" name=""/>
        <dsp:cNvSpPr/>
      </dsp:nvSpPr>
      <dsp:spPr>
        <a:xfrm>
          <a:off x="13496" y="0"/>
          <a:ext cx="2793693" cy="129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Filter data</a:t>
          </a:r>
          <a:endParaRPr lang="lv-LV" sz="4000" kern="1200" dirty="0"/>
        </a:p>
      </dsp:txBody>
      <dsp:txXfrm>
        <a:off x="51437" y="37941"/>
        <a:ext cx="2717811" cy="1219518"/>
      </dsp:txXfrm>
    </dsp:sp>
    <dsp:sp modelId="{602C182D-B4DC-4D72-849E-B4C33AB932F3}">
      <dsp:nvSpPr>
        <dsp:cNvPr id="0" name=""/>
        <dsp:cNvSpPr/>
      </dsp:nvSpPr>
      <dsp:spPr>
        <a:xfrm>
          <a:off x="3086559" y="301281"/>
          <a:ext cx="592263" cy="692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lv-LV" sz="2400" kern="1200"/>
        </a:p>
      </dsp:txBody>
      <dsp:txXfrm>
        <a:off x="3086559" y="439848"/>
        <a:ext cx="414584" cy="415702"/>
      </dsp:txXfrm>
    </dsp:sp>
    <dsp:sp modelId="{3ED291F5-FB4E-46B0-A293-0B29A28D1B16}">
      <dsp:nvSpPr>
        <dsp:cNvPr id="0" name=""/>
        <dsp:cNvSpPr/>
      </dsp:nvSpPr>
      <dsp:spPr>
        <a:xfrm>
          <a:off x="3924667" y="0"/>
          <a:ext cx="2793693" cy="129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Train NMT</a:t>
          </a:r>
          <a:endParaRPr lang="lv-LV" sz="4000" kern="1200" dirty="0"/>
        </a:p>
      </dsp:txBody>
      <dsp:txXfrm>
        <a:off x="3962608" y="37941"/>
        <a:ext cx="2717811" cy="1219518"/>
      </dsp:txXfrm>
    </dsp:sp>
    <dsp:sp modelId="{2AA7DD1B-4BE5-42BD-A928-04165659A7CE}">
      <dsp:nvSpPr>
        <dsp:cNvPr id="0" name=""/>
        <dsp:cNvSpPr/>
      </dsp:nvSpPr>
      <dsp:spPr>
        <a:xfrm>
          <a:off x="6997730" y="301281"/>
          <a:ext cx="592263" cy="692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lv-LV" sz="2400" kern="1200"/>
        </a:p>
      </dsp:txBody>
      <dsp:txXfrm>
        <a:off x="6997730" y="439848"/>
        <a:ext cx="414584" cy="415702"/>
      </dsp:txXfrm>
    </dsp:sp>
    <dsp:sp modelId="{68859D53-9DA1-4910-9034-FC9969DE5AC3}">
      <dsp:nvSpPr>
        <dsp:cNvPr id="0" name=""/>
        <dsp:cNvSpPr/>
      </dsp:nvSpPr>
      <dsp:spPr>
        <a:xfrm>
          <a:off x="7835838" y="0"/>
          <a:ext cx="2793693" cy="129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Back-translate</a:t>
          </a:r>
          <a:endParaRPr lang="lv-LV" sz="4000" kern="1200" dirty="0"/>
        </a:p>
      </dsp:txBody>
      <dsp:txXfrm>
        <a:off x="7873779" y="37941"/>
        <a:ext cx="2717811" cy="1219518"/>
      </dsp:txXfrm>
    </dsp:sp>
    <dsp:sp modelId="{9D0417DE-DD2D-4529-A34D-88909EFD43CF}">
      <dsp:nvSpPr>
        <dsp:cNvPr id="0" name=""/>
        <dsp:cNvSpPr/>
      </dsp:nvSpPr>
      <dsp:spPr>
        <a:xfrm>
          <a:off x="10908901" y="301281"/>
          <a:ext cx="592263" cy="692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lv-LV" sz="3100" kern="1200"/>
        </a:p>
      </dsp:txBody>
      <dsp:txXfrm>
        <a:off x="10908901" y="439848"/>
        <a:ext cx="414584" cy="415702"/>
      </dsp:txXfrm>
    </dsp:sp>
    <dsp:sp modelId="{15D71836-827C-4E9F-9FB9-8A4552FE69CB}">
      <dsp:nvSpPr>
        <dsp:cNvPr id="0" name=""/>
        <dsp:cNvSpPr/>
      </dsp:nvSpPr>
      <dsp:spPr>
        <a:xfrm>
          <a:off x="11747010" y="0"/>
          <a:ext cx="2793693" cy="129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Train Final NMT</a:t>
          </a:r>
          <a:endParaRPr lang="lv-LV" sz="4000" kern="1200" dirty="0"/>
        </a:p>
      </dsp:txBody>
      <dsp:txXfrm>
        <a:off x="11784951" y="37941"/>
        <a:ext cx="2717811" cy="12195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5/11/2019</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Rule-based MT (RBMT) is based on linguistic information covering the main semantic, morphological, and syntactic regularities of source and target languages</a:t>
            </a:r>
          </a:p>
          <a:p>
            <a:r>
              <a:rPr lang="en-GB" dirty="0"/>
              <a:t>Statistical MT (SMT) consists of subcomponents that are separately engineered  to learn how to translate from vast amounts of translated text</a:t>
            </a:r>
          </a:p>
          <a:p>
            <a:r>
              <a:rPr lang="en-GB" dirty="0"/>
              <a:t>Neural MT (NMT) consists of a large neural network in which weights are trained jointly  to maximize the translation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Hybrid MT (HMT) employs different MT approaches in the same system to complement each other’s strengths to boost the accuracy level of the translation</a:t>
            </a:r>
          </a:p>
          <a:p>
            <a:endParaRPr lang="en-GB" dirty="0"/>
          </a:p>
        </p:txBody>
      </p:sp>
      <p:sp>
        <p:nvSpPr>
          <p:cNvPr id="4" name="Slide Number Placeholder 3"/>
          <p:cNvSpPr>
            <a:spLocks noGrp="1"/>
          </p:cNvSpPr>
          <p:nvPr>
            <p:ph type="sldNum" sz="quarter" idx="10"/>
          </p:nvPr>
        </p:nvSpPr>
        <p:spPr/>
        <p:txBody>
          <a:bodyPr/>
          <a:lstStyle/>
          <a:p>
            <a:fld id="{BBBD0A03-7A96-48F0-88E2-5167137E9ABC}" type="slidenum">
              <a:rPr lang="en-US" smtClean="0"/>
              <a:t>2</a:t>
            </a:fld>
            <a:endParaRPr lang="en-US"/>
          </a:p>
        </p:txBody>
      </p:sp>
    </p:spTree>
    <p:extLst>
      <p:ext uri="{BB962C8B-B14F-4D97-AF65-F5344CB8AC3E}">
        <p14:creationId xmlns:p14="http://schemas.microsoft.com/office/powerpoint/2010/main" val="250834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33</a:t>
            </a:fld>
            <a:endParaRPr lang="lv-LV" altLang="en-US"/>
          </a:p>
        </p:txBody>
      </p:sp>
    </p:spTree>
    <p:extLst>
      <p:ext uri="{BB962C8B-B14F-4D97-AF65-F5344CB8AC3E}">
        <p14:creationId xmlns:p14="http://schemas.microsoft.com/office/powerpoint/2010/main" val="378441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BBD0A03-7A96-48F0-88E2-5167137E9ABC}" type="slidenum">
              <a:rPr lang="en-US" smtClean="0"/>
              <a:t>34</a:t>
            </a:fld>
            <a:endParaRPr lang="en-US"/>
          </a:p>
        </p:txBody>
      </p:sp>
    </p:spTree>
    <p:extLst>
      <p:ext uri="{BB962C8B-B14F-4D97-AF65-F5344CB8AC3E}">
        <p14:creationId xmlns:p14="http://schemas.microsoft.com/office/powerpoint/2010/main" val="113954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38</a:t>
            </a:fld>
            <a:endParaRPr lang="lv-LV" altLang="en-US"/>
          </a:p>
        </p:txBody>
      </p:sp>
    </p:spTree>
    <p:extLst>
      <p:ext uri="{BB962C8B-B14F-4D97-AF65-F5344CB8AC3E}">
        <p14:creationId xmlns:p14="http://schemas.microsoft.com/office/powerpoint/2010/main" val="414048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39</a:t>
            </a:fld>
            <a:endParaRPr lang="lv-LV" altLang="en-US"/>
          </a:p>
        </p:txBody>
      </p:sp>
    </p:spTree>
    <p:extLst>
      <p:ext uri="{BB962C8B-B14F-4D97-AF65-F5344CB8AC3E}">
        <p14:creationId xmlns:p14="http://schemas.microsoft.com/office/powerpoint/2010/main" val="406647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BD0A03-7A96-48F0-88E2-5167137E9ABC}" type="slidenum">
              <a:rPr lang="en-US" smtClean="0"/>
              <a:t>40</a:t>
            </a:fld>
            <a:endParaRPr lang="en-US"/>
          </a:p>
        </p:txBody>
      </p:sp>
    </p:spTree>
    <p:extLst>
      <p:ext uri="{BB962C8B-B14F-4D97-AF65-F5344CB8AC3E}">
        <p14:creationId xmlns:p14="http://schemas.microsoft.com/office/powerpoint/2010/main" val="84290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41</a:t>
            </a:fld>
            <a:endParaRPr lang="lv-LV" altLang="en-US"/>
          </a:p>
        </p:txBody>
      </p:sp>
    </p:spTree>
    <p:extLst>
      <p:ext uri="{BB962C8B-B14F-4D97-AF65-F5344CB8AC3E}">
        <p14:creationId xmlns:p14="http://schemas.microsoft.com/office/powerpoint/2010/main" val="77923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42</a:t>
            </a:fld>
            <a:endParaRPr lang="lv-LV" altLang="en-US"/>
          </a:p>
        </p:txBody>
      </p:sp>
    </p:spTree>
    <p:extLst>
      <p:ext uri="{BB962C8B-B14F-4D97-AF65-F5344CB8AC3E}">
        <p14:creationId xmlns:p14="http://schemas.microsoft.com/office/powerpoint/2010/main" val="380213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43</a:t>
            </a:fld>
            <a:endParaRPr lang="lv-LV" altLang="en-US"/>
          </a:p>
        </p:txBody>
      </p:sp>
    </p:spTree>
    <p:extLst>
      <p:ext uri="{BB962C8B-B14F-4D97-AF65-F5344CB8AC3E}">
        <p14:creationId xmlns:p14="http://schemas.microsoft.com/office/powerpoint/2010/main" val="363454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44</a:t>
            </a:fld>
            <a:endParaRPr lang="lv-LV" altLang="en-US"/>
          </a:p>
        </p:txBody>
      </p:sp>
    </p:spTree>
    <p:extLst>
      <p:ext uri="{BB962C8B-B14F-4D97-AF65-F5344CB8AC3E}">
        <p14:creationId xmlns:p14="http://schemas.microsoft.com/office/powerpoint/2010/main" val="296516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BD0A03-7A96-48F0-88E2-5167137E9ABC}" type="slidenum">
              <a:rPr lang="en-US" smtClean="0"/>
              <a:t>45</a:t>
            </a:fld>
            <a:endParaRPr lang="en-US"/>
          </a:p>
        </p:txBody>
      </p:sp>
    </p:spTree>
    <p:extLst>
      <p:ext uri="{BB962C8B-B14F-4D97-AF65-F5344CB8AC3E}">
        <p14:creationId xmlns:p14="http://schemas.microsoft.com/office/powerpoint/2010/main" val="108507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0" indent="-361950">
              <a:buFont typeface="Arial" panose="020B0604020202020204" pitchFamily="34" charset="0"/>
              <a:buChar char="•"/>
            </a:pPr>
            <a:r>
              <a:rPr lang="en-GB" sz="1200" dirty="0"/>
              <a:t>Full sentence translations</a:t>
            </a:r>
          </a:p>
          <a:p>
            <a:pPr marL="361950" indent="-361950">
              <a:buFont typeface="Arial" panose="020B0604020202020204" pitchFamily="34" charset="0"/>
              <a:buChar char="•"/>
            </a:pPr>
            <a:r>
              <a:rPr lang="en-GB" sz="1200" dirty="0"/>
              <a:t>Sentence fragments</a:t>
            </a:r>
          </a:p>
          <a:p>
            <a:pPr marL="361950" indent="-361950">
              <a:buFont typeface="Arial" panose="020B0604020202020204" pitchFamily="34" charset="0"/>
              <a:buChar char="•"/>
            </a:pPr>
            <a:r>
              <a:rPr lang="en-GB" sz="1200" dirty="0"/>
              <a:t>Advanced sentence fragments</a:t>
            </a:r>
          </a:p>
          <a:p>
            <a:pPr marL="1162050" indent="-377825">
              <a:buFont typeface="Arial" panose="020B0604020202020204" pitchFamily="34" charset="0"/>
              <a:buChar char="•"/>
            </a:pPr>
            <a:r>
              <a:rPr lang="en-GB" sz="1100" dirty="0"/>
              <a:t>Neural network language models</a:t>
            </a:r>
          </a:p>
          <a:p>
            <a:endParaRPr lang="en-GB" dirty="0"/>
          </a:p>
        </p:txBody>
      </p:sp>
      <p:sp>
        <p:nvSpPr>
          <p:cNvPr id="4" name="Slide Number Placeholder 3"/>
          <p:cNvSpPr>
            <a:spLocks noGrp="1"/>
          </p:cNvSpPr>
          <p:nvPr>
            <p:ph type="sldNum" sz="quarter" idx="10"/>
          </p:nvPr>
        </p:nvSpPr>
        <p:spPr/>
        <p:txBody>
          <a:bodyPr/>
          <a:lstStyle/>
          <a:p>
            <a:fld id="{BBBD0A03-7A96-48F0-88E2-5167137E9ABC}" type="slidenum">
              <a:rPr lang="en-US" smtClean="0"/>
              <a:t>5</a:t>
            </a:fld>
            <a:endParaRPr lang="en-US"/>
          </a:p>
        </p:txBody>
      </p:sp>
    </p:spTree>
    <p:extLst>
      <p:ext uri="{BB962C8B-B14F-4D97-AF65-F5344CB8AC3E}">
        <p14:creationId xmlns:p14="http://schemas.microsoft.com/office/powerpoint/2010/main" val="280480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BBD0A03-7A96-48F0-88E2-5167137E9ABC}" type="slidenum">
              <a:rPr lang="en-US" smtClean="0"/>
              <a:t>8</a:t>
            </a:fld>
            <a:endParaRPr lang="en-US"/>
          </a:p>
        </p:txBody>
      </p:sp>
    </p:spTree>
    <p:extLst>
      <p:ext uri="{BB962C8B-B14F-4D97-AF65-F5344CB8AC3E}">
        <p14:creationId xmlns:p14="http://schemas.microsoft.com/office/powerpoint/2010/main" val="236337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0" indent="-361950">
              <a:buFont typeface="Arial" panose="020B0604020202020204" pitchFamily="34" charset="0"/>
              <a:buChar char="•"/>
            </a:pPr>
            <a:r>
              <a:rPr lang="en-GB" sz="1200" dirty="0"/>
              <a:t>Experimenting with NMT attention alignments</a:t>
            </a:r>
          </a:p>
          <a:p>
            <a:pPr marL="361950" indent="-361950">
              <a:buFont typeface="Arial" panose="020B0604020202020204" pitchFamily="34" charset="0"/>
              <a:buChar char="•"/>
            </a:pPr>
            <a:r>
              <a:rPr lang="en-GB" sz="1200" dirty="0"/>
              <a:t>System combination using neural network attention</a:t>
            </a:r>
          </a:p>
          <a:p>
            <a:pPr marL="361950" indent="-361950">
              <a:buFont typeface="Arial" panose="020B0604020202020204" pitchFamily="34" charset="0"/>
              <a:buChar char="•"/>
            </a:pPr>
            <a:r>
              <a:rPr lang="en-US" sz="1200" dirty="0"/>
              <a:t>System combination by estimating confidence from neural network attention</a:t>
            </a:r>
          </a:p>
          <a:p>
            <a:pPr marL="361950" indent="-361950">
              <a:buFont typeface="Arial" panose="020B0604020202020204" pitchFamily="34" charset="0"/>
              <a:buChar char="•"/>
            </a:pPr>
            <a:r>
              <a:rPr lang="en-US" sz="1200" b="1" dirty="0"/>
              <a:t>Data combination for training multilingual NMT systems</a:t>
            </a:r>
          </a:p>
          <a:p>
            <a:pPr marL="361950" indent="-361950">
              <a:buFont typeface="Arial" panose="020B0604020202020204" pitchFamily="34" charset="0"/>
              <a:buChar char="•"/>
            </a:pPr>
            <a:r>
              <a:rPr lang="en-GB" sz="1200" b="1" dirty="0"/>
              <a:t>Incremental multi-pass training for NMT</a:t>
            </a:r>
            <a:r>
              <a:rPr lang="en-US" sz="1200" b="1" dirty="0"/>
              <a:t> systems</a:t>
            </a:r>
            <a:endParaRPr lang="en-GB" sz="1200" b="1" dirty="0"/>
          </a:p>
          <a:p>
            <a:endParaRPr lang="en-GB" dirty="0"/>
          </a:p>
        </p:txBody>
      </p:sp>
      <p:sp>
        <p:nvSpPr>
          <p:cNvPr id="4" name="Slide Number Placeholder 3"/>
          <p:cNvSpPr>
            <a:spLocks noGrp="1"/>
          </p:cNvSpPr>
          <p:nvPr>
            <p:ph type="sldNum" sz="quarter" idx="10"/>
          </p:nvPr>
        </p:nvSpPr>
        <p:spPr/>
        <p:txBody>
          <a:bodyPr/>
          <a:lstStyle/>
          <a:p>
            <a:fld id="{BBBD0A03-7A96-48F0-88E2-5167137E9ABC}" type="slidenum">
              <a:rPr lang="en-US" smtClean="0"/>
              <a:t>14</a:t>
            </a:fld>
            <a:endParaRPr lang="en-US"/>
          </a:p>
        </p:txBody>
      </p:sp>
    </p:spTree>
    <p:extLst>
      <p:ext uri="{BB962C8B-B14F-4D97-AF65-F5344CB8AC3E}">
        <p14:creationId xmlns:p14="http://schemas.microsoft.com/office/powerpoint/2010/main" val="278143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BBD0A03-7A96-48F0-88E2-5167137E9ABC}" type="slidenum">
              <a:rPr lang="en-US" smtClean="0"/>
              <a:t>15</a:t>
            </a:fld>
            <a:endParaRPr lang="en-US"/>
          </a:p>
        </p:txBody>
      </p:sp>
    </p:spTree>
    <p:extLst>
      <p:ext uri="{BB962C8B-B14F-4D97-AF65-F5344CB8AC3E}">
        <p14:creationId xmlns:p14="http://schemas.microsoft.com/office/powerpoint/2010/main" val="162420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BD0A03-7A96-48F0-88E2-5167137E9ABC}" type="slidenum">
              <a:rPr lang="en-US" smtClean="0"/>
              <a:t>22</a:t>
            </a:fld>
            <a:endParaRPr lang="en-US"/>
          </a:p>
        </p:txBody>
      </p:sp>
    </p:spTree>
    <p:extLst>
      <p:ext uri="{BB962C8B-B14F-4D97-AF65-F5344CB8AC3E}">
        <p14:creationId xmlns:p14="http://schemas.microsoft.com/office/powerpoint/2010/main" val="124974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0" indent="-361950">
              <a:buFont typeface="Arial" panose="020B0604020202020204" pitchFamily="34" charset="0"/>
              <a:buChar char="•"/>
            </a:pPr>
            <a:r>
              <a:rPr lang="en-GB" sz="1200" dirty="0"/>
              <a:t>Interactive multi-system machine translation</a:t>
            </a:r>
          </a:p>
          <a:p>
            <a:pPr marL="361950" indent="-361950">
              <a:buFont typeface="Arial" panose="020B0604020202020204" pitchFamily="34" charset="0"/>
              <a:buChar char="•"/>
            </a:pPr>
            <a:r>
              <a:rPr lang="en-GB" sz="1200" dirty="0"/>
              <a:t>Visualising and debugging neural machine translations</a:t>
            </a:r>
          </a:p>
          <a:p>
            <a:pPr marL="361950" indent="-361950">
              <a:buFont typeface="Arial" panose="020B0604020202020204" pitchFamily="34" charset="0"/>
              <a:buChar char="•"/>
            </a:pPr>
            <a:r>
              <a:rPr lang="en-US" sz="1200" dirty="0"/>
              <a:t>Cleaning corpora to improve neural machine translation performance</a:t>
            </a:r>
            <a:endParaRPr lang="en-GB" sz="1200" dirty="0"/>
          </a:p>
          <a:p>
            <a:endParaRPr lang="en-GB" dirty="0"/>
          </a:p>
        </p:txBody>
      </p:sp>
      <p:sp>
        <p:nvSpPr>
          <p:cNvPr id="4" name="Slide Number Placeholder 3"/>
          <p:cNvSpPr>
            <a:spLocks noGrp="1"/>
          </p:cNvSpPr>
          <p:nvPr>
            <p:ph type="sldNum" sz="quarter" idx="10"/>
          </p:nvPr>
        </p:nvSpPr>
        <p:spPr/>
        <p:txBody>
          <a:bodyPr/>
          <a:lstStyle/>
          <a:p>
            <a:fld id="{BBBD0A03-7A96-48F0-88E2-5167137E9ABC}" type="slidenum">
              <a:rPr lang="en-US" smtClean="0"/>
              <a:t>30</a:t>
            </a:fld>
            <a:endParaRPr lang="en-US"/>
          </a:p>
        </p:txBody>
      </p:sp>
    </p:spTree>
    <p:extLst>
      <p:ext uri="{BB962C8B-B14F-4D97-AF65-F5344CB8AC3E}">
        <p14:creationId xmlns:p14="http://schemas.microsoft.com/office/powerpoint/2010/main" val="303391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31</a:t>
            </a:fld>
            <a:endParaRPr lang="lv-LV" altLang="en-US"/>
          </a:p>
        </p:txBody>
      </p:sp>
    </p:spTree>
    <p:extLst>
      <p:ext uri="{BB962C8B-B14F-4D97-AF65-F5344CB8AC3E}">
        <p14:creationId xmlns:p14="http://schemas.microsoft.com/office/powerpoint/2010/main" val="244723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6A2305-8283-4848-8BFC-9D1D9D4187ED}" type="slidenum">
              <a:rPr lang="lv-LV" altLang="en-US" smtClean="0"/>
              <a:pPr/>
              <a:t>32</a:t>
            </a:fld>
            <a:endParaRPr lang="lv-LV" altLang="en-US"/>
          </a:p>
        </p:txBody>
      </p:sp>
    </p:spTree>
    <p:extLst>
      <p:ext uri="{BB962C8B-B14F-4D97-AF65-F5344CB8AC3E}">
        <p14:creationId xmlns:p14="http://schemas.microsoft.com/office/powerpoint/2010/main" val="251941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75"/>
            <a:ext cx="20110389" cy="11310938"/>
          </a:xfrm>
          <a:prstGeom prst="rect">
            <a:avLst/>
          </a:prstGeom>
        </p:spPr>
      </p:pic>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DFF366-AF2E-FE4B-81D2-6F6319280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63244" y="8491085"/>
            <a:ext cx="3429000" cy="281667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33674DB-F1A3-CB4A-B5EA-F9275B448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5267" y="1006475"/>
            <a:ext cx="4755777" cy="17876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3" name="Picture 2">
            <a:extLst>
              <a:ext uri="{FF2B5EF4-FFF2-40B4-BE49-F238E27FC236}">
                <a16:creationId xmlns:a16="http://schemas.microsoft.com/office/drawing/2014/main" id="{888968F4-EC29-E14E-9EC9-83DFDCF4C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24844" y="9159875"/>
            <a:ext cx="4578497" cy="169692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211" y="4716678"/>
            <a:ext cx="15079266" cy="1071512"/>
          </a:xfrm>
        </p:spPr>
        <p:txBody>
          <a:bodyPr anchor="b"/>
          <a:lstStyle>
            <a:lvl1pPr algn="ctr">
              <a:defRPr sz="6963"/>
            </a:lvl1pPr>
          </a:lstStyle>
          <a:p>
            <a:r>
              <a:rPr lang="en-US"/>
              <a:t>Click to edit Master title style</a:t>
            </a:r>
            <a:endParaRPr lang="lv-LV"/>
          </a:p>
        </p:txBody>
      </p:sp>
      <p:sp>
        <p:nvSpPr>
          <p:cNvPr id="3" name="Subtitle 2"/>
          <p:cNvSpPr>
            <a:spLocks noGrp="1"/>
          </p:cNvSpPr>
          <p:nvPr>
            <p:ph type="subTitle" idx="1"/>
          </p:nvPr>
        </p:nvSpPr>
        <p:spPr>
          <a:xfrm>
            <a:off x="2513211" y="5940029"/>
            <a:ext cx="15079266" cy="2730474"/>
          </a:xfrm>
        </p:spPr>
        <p:txBody>
          <a:bodyPr/>
          <a:lstStyle>
            <a:lvl1pPr marL="0" indent="0" algn="ctr">
              <a:buNone/>
              <a:defRPr sz="2785"/>
            </a:lvl1pPr>
            <a:lvl2pPr marL="530603" indent="0" algn="ctr">
              <a:buNone/>
              <a:defRPr sz="2321"/>
            </a:lvl2pPr>
            <a:lvl3pPr marL="1061207" indent="0" algn="ctr">
              <a:buNone/>
              <a:defRPr sz="2089"/>
            </a:lvl3pPr>
            <a:lvl4pPr marL="1591810" indent="0" algn="ctr">
              <a:buNone/>
              <a:defRPr sz="1857"/>
            </a:lvl4pPr>
            <a:lvl5pPr marL="2122414" indent="0" algn="ctr">
              <a:buNone/>
              <a:defRPr sz="1857"/>
            </a:lvl5pPr>
            <a:lvl6pPr marL="2653017" indent="0" algn="ctr">
              <a:buNone/>
              <a:defRPr sz="1857"/>
            </a:lvl6pPr>
            <a:lvl7pPr marL="3183621" indent="0" algn="ctr">
              <a:buNone/>
              <a:defRPr sz="1857"/>
            </a:lvl7pPr>
            <a:lvl8pPr marL="3714224" indent="0" algn="ctr">
              <a:buNone/>
              <a:defRPr sz="1857"/>
            </a:lvl8pPr>
            <a:lvl9pPr marL="4244828" indent="0" algn="ctr">
              <a:buNone/>
              <a:defRPr sz="1857"/>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68D9D0EB-2EEE-4596-9B29-66EE02D0A40D}" type="datetime4">
              <a:rPr lang="lv-LV" altLang="en-US" smtClean="0"/>
              <a:pPr/>
              <a:t>2019. gada 11. maijs</a:t>
            </a:fld>
            <a:endParaRPr lang="lv-LV" altLang="en-US"/>
          </a:p>
        </p:txBody>
      </p:sp>
      <p:sp>
        <p:nvSpPr>
          <p:cNvPr id="5" name="Footer Placeholder 4"/>
          <p:cNvSpPr>
            <a:spLocks noGrp="1"/>
          </p:cNvSpPr>
          <p:nvPr>
            <p:ph type="ftr" sz="quarter" idx="11"/>
          </p:nvPr>
        </p:nvSpPr>
        <p:spPr/>
        <p:txBody>
          <a:bodyPr/>
          <a:lstStyle/>
          <a:p>
            <a:r>
              <a:rPr lang="lv-LV" altLang="en-US"/>
              <a:t>Jānis Bērziņš</a:t>
            </a:r>
          </a:p>
        </p:txBody>
      </p:sp>
      <p:sp>
        <p:nvSpPr>
          <p:cNvPr id="6" name="Slide Number Placeholder 5"/>
          <p:cNvSpPr>
            <a:spLocks noGrp="1"/>
          </p:cNvSpPr>
          <p:nvPr>
            <p:ph type="sldNum" sz="quarter" idx="12"/>
          </p:nvPr>
        </p:nvSpPr>
        <p:spPr/>
        <p:txBody>
          <a:bodyPr/>
          <a:lstStyle/>
          <a:p>
            <a:fld id="{DD66E77E-31FF-47B3-A7FC-06A46149CDFD}" type="slidenum">
              <a:rPr lang="lv-LV" altLang="en-US" smtClean="0"/>
              <a:pPr/>
              <a:t>‹#›</a:t>
            </a:fld>
            <a:endParaRPr lang="lv-LV" altLang="en-US"/>
          </a:p>
        </p:txBody>
      </p:sp>
      <p:sp>
        <p:nvSpPr>
          <p:cNvPr id="7" name="Rectangle 19"/>
          <p:cNvSpPr>
            <a:spLocks noChangeArrowheads="1"/>
          </p:cNvSpPr>
          <p:nvPr userDrawn="1"/>
        </p:nvSpPr>
        <p:spPr bwMode="auto">
          <a:xfrm>
            <a:off x="0" y="1"/>
            <a:ext cx="18918894" cy="9555467"/>
          </a:xfrm>
          <a:prstGeom prst="rect">
            <a:avLst/>
          </a:prstGeom>
          <a:solidFill>
            <a:srgbClr val="3A6E8F">
              <a:alpha val="8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785"/>
          </a:p>
        </p:txBody>
      </p:sp>
      <p:pic>
        <p:nvPicPr>
          <p:cNvPr id="8" name="Picture 20" descr="logo2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5937462" cy="1635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2"/>
          <p:cNvSpPr>
            <a:spLocks noChangeArrowheads="1"/>
          </p:cNvSpPr>
          <p:nvPr userDrawn="1"/>
        </p:nvSpPr>
        <p:spPr bwMode="auto">
          <a:xfrm>
            <a:off x="0" y="10901585"/>
            <a:ext cx="20105688" cy="41759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785"/>
          </a:p>
        </p:txBody>
      </p:sp>
    </p:spTree>
    <p:extLst>
      <p:ext uri="{BB962C8B-B14F-4D97-AF65-F5344CB8AC3E}">
        <p14:creationId xmlns:p14="http://schemas.microsoft.com/office/powerpoint/2010/main" val="239626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E94AAAC-E018-4D3C-8782-630660044354}" type="datetime4">
              <a:rPr lang="lv-LV" altLang="en-US" smtClean="0"/>
              <a:pPr/>
              <a:t>2019. gada 11. maijs</a:t>
            </a:fld>
            <a:endParaRPr lang="lv-LV" altLang="en-US"/>
          </a:p>
        </p:txBody>
      </p:sp>
      <p:sp>
        <p:nvSpPr>
          <p:cNvPr id="5" name="Footer Placeholder 4"/>
          <p:cNvSpPr>
            <a:spLocks noGrp="1"/>
          </p:cNvSpPr>
          <p:nvPr>
            <p:ph type="ftr" sz="quarter" idx="11"/>
          </p:nvPr>
        </p:nvSpPr>
        <p:spPr/>
        <p:txBody>
          <a:bodyPr/>
          <a:lstStyle/>
          <a:p>
            <a:r>
              <a:rPr lang="lv-LV" altLang="en-US"/>
              <a:t>Jānis Bērziņš</a:t>
            </a:r>
          </a:p>
        </p:txBody>
      </p:sp>
      <p:sp>
        <p:nvSpPr>
          <p:cNvPr id="6" name="Slide Number Placeholder 5"/>
          <p:cNvSpPr>
            <a:spLocks noGrp="1"/>
          </p:cNvSpPr>
          <p:nvPr>
            <p:ph type="sldNum" sz="quarter" idx="12"/>
          </p:nvPr>
        </p:nvSpPr>
        <p:spPr/>
        <p:txBody>
          <a:bodyPr/>
          <a:lstStyle/>
          <a:p>
            <a:fld id="{A73C7107-3564-42B1-9066-E05EB82BEF1C}" type="slidenum">
              <a:rPr lang="lv-LV" altLang="en-US" smtClean="0"/>
              <a:pPr/>
              <a:t>‹#›</a:t>
            </a:fld>
            <a:endParaRPr lang="lv-LV" altLang="en-US"/>
          </a:p>
        </p:txBody>
      </p:sp>
    </p:spTree>
    <p:extLst>
      <p:ext uri="{BB962C8B-B14F-4D97-AF65-F5344CB8AC3E}">
        <p14:creationId xmlns:p14="http://schemas.microsoft.com/office/powerpoint/2010/main" val="183279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795" y="6452348"/>
            <a:ext cx="17341156" cy="1071512"/>
          </a:xfrm>
        </p:spPr>
        <p:txBody>
          <a:bodyPr anchor="b"/>
          <a:lstStyle>
            <a:lvl1pPr>
              <a:defRPr sz="6963"/>
            </a:lvl1pPr>
          </a:lstStyle>
          <a:p>
            <a:r>
              <a:rPr lang="en-US"/>
              <a:t>Click to edit Master title style</a:t>
            </a:r>
            <a:endParaRPr lang="lv-LV"/>
          </a:p>
        </p:txBody>
      </p:sp>
      <p:sp>
        <p:nvSpPr>
          <p:cNvPr id="3" name="Text Placeholder 2"/>
          <p:cNvSpPr>
            <a:spLocks noGrp="1"/>
          </p:cNvSpPr>
          <p:nvPr>
            <p:ph type="body" idx="1"/>
          </p:nvPr>
        </p:nvSpPr>
        <p:spPr>
          <a:xfrm>
            <a:off x="1371795" y="7568365"/>
            <a:ext cx="17341156" cy="2473919"/>
          </a:xfrm>
        </p:spPr>
        <p:txBody>
          <a:bodyPr/>
          <a:lstStyle>
            <a:lvl1pPr marL="0" indent="0">
              <a:buNone/>
              <a:defRPr sz="2785">
                <a:solidFill>
                  <a:schemeClr val="tx1">
                    <a:tint val="75000"/>
                  </a:schemeClr>
                </a:solidFill>
              </a:defRPr>
            </a:lvl1pPr>
            <a:lvl2pPr marL="530603" indent="0">
              <a:buNone/>
              <a:defRPr sz="2321">
                <a:solidFill>
                  <a:schemeClr val="tx1">
                    <a:tint val="75000"/>
                  </a:schemeClr>
                </a:solidFill>
              </a:defRPr>
            </a:lvl2pPr>
            <a:lvl3pPr marL="1061207" indent="0">
              <a:buNone/>
              <a:defRPr sz="2089">
                <a:solidFill>
                  <a:schemeClr val="tx1">
                    <a:tint val="75000"/>
                  </a:schemeClr>
                </a:solidFill>
              </a:defRPr>
            </a:lvl3pPr>
            <a:lvl4pPr marL="1591810" indent="0">
              <a:buNone/>
              <a:defRPr sz="1857">
                <a:solidFill>
                  <a:schemeClr val="tx1">
                    <a:tint val="75000"/>
                  </a:schemeClr>
                </a:solidFill>
              </a:defRPr>
            </a:lvl4pPr>
            <a:lvl5pPr marL="2122414" indent="0">
              <a:buNone/>
              <a:defRPr sz="1857">
                <a:solidFill>
                  <a:schemeClr val="tx1">
                    <a:tint val="75000"/>
                  </a:schemeClr>
                </a:solidFill>
              </a:defRPr>
            </a:lvl5pPr>
            <a:lvl6pPr marL="2653017" indent="0">
              <a:buNone/>
              <a:defRPr sz="1857">
                <a:solidFill>
                  <a:schemeClr val="tx1">
                    <a:tint val="75000"/>
                  </a:schemeClr>
                </a:solidFill>
              </a:defRPr>
            </a:lvl6pPr>
            <a:lvl7pPr marL="3183621" indent="0">
              <a:buNone/>
              <a:defRPr sz="1857">
                <a:solidFill>
                  <a:schemeClr val="tx1">
                    <a:tint val="75000"/>
                  </a:schemeClr>
                </a:solidFill>
              </a:defRPr>
            </a:lvl7pPr>
            <a:lvl8pPr marL="3714224" indent="0">
              <a:buNone/>
              <a:defRPr sz="1857">
                <a:solidFill>
                  <a:schemeClr val="tx1">
                    <a:tint val="75000"/>
                  </a:schemeClr>
                </a:solidFill>
              </a:defRPr>
            </a:lvl8pPr>
            <a:lvl9pPr marL="4244828" indent="0">
              <a:buNone/>
              <a:defRPr sz="185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00A337-C83D-4870-A284-BF0FC7A8D921}" type="datetime4">
              <a:rPr lang="lv-LV" altLang="en-US" smtClean="0"/>
              <a:pPr/>
              <a:t>2019. gada 11. maijs</a:t>
            </a:fld>
            <a:endParaRPr lang="lv-LV" altLang="en-US"/>
          </a:p>
        </p:txBody>
      </p:sp>
      <p:sp>
        <p:nvSpPr>
          <p:cNvPr id="5" name="Footer Placeholder 4"/>
          <p:cNvSpPr>
            <a:spLocks noGrp="1"/>
          </p:cNvSpPr>
          <p:nvPr>
            <p:ph type="ftr" sz="quarter" idx="11"/>
          </p:nvPr>
        </p:nvSpPr>
        <p:spPr/>
        <p:txBody>
          <a:bodyPr/>
          <a:lstStyle/>
          <a:p>
            <a:r>
              <a:rPr lang="lv-LV" altLang="en-US"/>
              <a:t>Jānis Bērziņš</a:t>
            </a:r>
          </a:p>
        </p:txBody>
      </p:sp>
      <p:sp>
        <p:nvSpPr>
          <p:cNvPr id="6" name="Slide Number Placeholder 5"/>
          <p:cNvSpPr>
            <a:spLocks noGrp="1"/>
          </p:cNvSpPr>
          <p:nvPr>
            <p:ph type="sldNum" sz="quarter" idx="12"/>
          </p:nvPr>
        </p:nvSpPr>
        <p:spPr/>
        <p:txBody>
          <a:bodyPr/>
          <a:lstStyle/>
          <a:p>
            <a:fld id="{EC17DE03-F132-4A16-9EEA-3D5C5DC67F81}" type="slidenum">
              <a:rPr lang="lv-LV" altLang="en-US" smtClean="0"/>
              <a:pPr/>
              <a:t>‹#›</a:t>
            </a:fld>
            <a:endParaRPr lang="lv-LV" altLang="en-US"/>
          </a:p>
        </p:txBody>
      </p:sp>
    </p:spTree>
    <p:extLst>
      <p:ext uri="{BB962C8B-B14F-4D97-AF65-F5344CB8AC3E}">
        <p14:creationId xmlns:p14="http://schemas.microsoft.com/office/powerpoint/2010/main" val="405283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5" name="Picture 4">
            <a:extLst>
              <a:ext uri="{FF2B5EF4-FFF2-40B4-BE49-F238E27FC236}">
                <a16:creationId xmlns:a16="http://schemas.microsoft.com/office/drawing/2014/main" id="{BE7DE982-5363-3245-BFA8-A5C5F1E45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3444" y="2454275"/>
            <a:ext cx="5506417" cy="2069788"/>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527844" y="2301874"/>
            <a:ext cx="19050000" cy="8493233"/>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527844" y="549275"/>
            <a:ext cx="190500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0F7F9C86-8B37-824E-829F-C464CAD85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755777" cy="1787633"/>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4A82ACE-DCC8-AE4F-9AB0-2AC7EAC3C2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650" y="7635875"/>
            <a:ext cx="4493879" cy="4419600"/>
          </a:xfrm>
          <a:prstGeom prst="rect">
            <a:avLst/>
          </a:prstGeom>
        </p:spPr>
      </p:pic>
    </p:spTree>
  </p:cSld>
  <p:clrMapOvr>
    <a:masterClrMapping/>
  </p:clrMapOvr>
  <p:extLst mod="1">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1651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1E4BCAF-1EF0-9B4F-80E1-223EC658D6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244" y="2378075"/>
            <a:ext cx="5019975" cy="1860550"/>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720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45A39FD-E7D7-5F4B-BFE0-F599A2B40D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244" y="1463675"/>
            <a:ext cx="5270738" cy="1981200"/>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7" name="Picture 6">
            <a:extLst>
              <a:ext uri="{FF2B5EF4-FFF2-40B4-BE49-F238E27FC236}">
                <a16:creationId xmlns:a16="http://schemas.microsoft.com/office/drawing/2014/main" id="{91681C79-DA72-9E49-A975-C56C52F05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9844" y="1376599"/>
            <a:ext cx="4114800" cy="1546698"/>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9" name="Picture 8">
            <a:extLst>
              <a:ext uri="{FF2B5EF4-FFF2-40B4-BE49-F238E27FC236}">
                <a16:creationId xmlns:a16="http://schemas.microsoft.com/office/drawing/2014/main" id="{8EF6875B-3EA2-EB41-A041-3961C8418C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3416" y="7940675"/>
            <a:ext cx="4100019" cy="4032250"/>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5/11/2019</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 id="2147483673" r:id="rId13"/>
    <p:sldLayoutId id="2147483674" r:id="rId14"/>
    <p:sldLayoutId id="2147483675" r:id="rId15"/>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medium.freecodecamp.org/a-history-of-machine-translation-from-the-cold-war-to-deep-learning-f1d335ce8b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8.xml"/><Relationship Id="rId7"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3.bin"/><Relationship Id="rId9"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28244" y="6416675"/>
            <a:ext cx="10896600" cy="4267200"/>
          </a:xfrm>
        </p:spPr>
        <p:txBody>
          <a:bodyPr numCol="1"/>
          <a:lstStyle/>
          <a:p>
            <a:r>
              <a:rPr lang="en-GB" altLang="en-US" sz="3200" b="1" dirty="0">
                <a:latin typeface="Arial" panose="020B0604020202020204" pitchFamily="34" charset="0"/>
                <a:cs typeface="Arial" panose="020B0604020202020204" pitchFamily="34" charset="0"/>
              </a:rPr>
              <a:t>Matīss Rikters</a:t>
            </a:r>
          </a:p>
          <a:p>
            <a:r>
              <a:rPr lang="en-GB" sz="3200" dirty="0">
                <a:latin typeface="Arial" panose="020B0604020202020204" pitchFamily="34" charset="0"/>
                <a:cs typeface="Arial" panose="020B0604020202020204" pitchFamily="34" charset="0"/>
              </a:rPr>
              <a:t>Supervisor: </a:t>
            </a:r>
            <a:r>
              <a:rPr lang="lv-LV" sz="3200" dirty="0">
                <a:latin typeface="Arial" panose="020B0604020202020204" pitchFamily="34" charset="0"/>
                <a:cs typeface="Arial" panose="020B0604020202020204" pitchFamily="34" charset="0"/>
              </a:rPr>
              <a:t>D</a:t>
            </a:r>
            <a:r>
              <a:rPr lang="en-GB" sz="3200" dirty="0">
                <a:latin typeface="Arial" panose="020B0604020202020204" pitchFamily="34" charset="0"/>
                <a:cs typeface="Arial" panose="020B0604020202020204" pitchFamily="34" charset="0"/>
              </a:rPr>
              <a:t>r. sc. comp</a:t>
            </a:r>
            <a:r>
              <a:rPr lang="lv-LV" sz="3200" dirty="0">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 prof. Inguna Skadiņa</a:t>
            </a: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May 10, 2019</a:t>
            </a:r>
            <a:endParaRPr lang="lv-LV" altLang="en-US"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3728244" y="3281941"/>
            <a:ext cx="13258800" cy="1600200"/>
          </a:xfrm>
        </p:spPr>
        <p:txBody>
          <a:bodyPr/>
          <a:lstStyle/>
          <a:p>
            <a:pPr>
              <a:lnSpc>
                <a:spcPct val="100000"/>
              </a:lnSpc>
            </a:pPr>
            <a:r>
              <a:rPr lang="en-US" sz="5400" spc="-150" dirty="0">
                <a:solidFill>
                  <a:schemeClr val="bg1">
                    <a:lumMod val="50000"/>
                  </a:schemeClr>
                </a:solidFill>
                <a:latin typeface="Arial" panose="020B0604020202020204" pitchFamily="34" charset="0"/>
                <a:cs typeface="Arial" panose="020B0604020202020204" pitchFamily="34" charset="0"/>
              </a:rPr>
              <a:t>Hybrid Machine Translation by Combining Multiple Machine Translation Systems</a:t>
            </a:r>
            <a:endParaRPr lang="en-US" dirty="0"/>
          </a:p>
        </p:txBody>
      </p:sp>
    </p:spTree>
    <p:extLst>
      <p:ext uri="{BB962C8B-B14F-4D97-AF65-F5344CB8AC3E}">
        <p14:creationId xmlns:p14="http://schemas.microsoft.com/office/powerpoint/2010/main" val="320808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12E5BF-1F42-471C-999D-8A817FDBBA70}"/>
              </a:ext>
            </a:extLst>
          </p:cNvPr>
          <p:cNvSpPr>
            <a:spLocks noGrp="1"/>
          </p:cNvSpPr>
          <p:nvPr>
            <p:ph type="body" sz="quarter" idx="11"/>
          </p:nvPr>
        </p:nvSpPr>
        <p:spPr/>
        <p:txBody>
          <a:bodyPr/>
          <a:lstStyle/>
          <a:p>
            <a:r>
              <a:rPr lang="en-GB"/>
              <a:t>Experiments</a:t>
            </a:r>
            <a:endParaRPr lang="lv-LV"/>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367902569"/>
              </p:ext>
            </p:extLst>
          </p:nvPr>
        </p:nvGraphicFramePr>
        <p:xfrm>
          <a:off x="349615" y="6254095"/>
          <a:ext cx="7821262" cy="4370397"/>
        </p:xfrm>
        <a:graphic>
          <a:graphicData uri="http://schemas.openxmlformats.org/drawingml/2006/table">
            <a:tbl>
              <a:tblPr firstRow="1" firstCol="1">
                <a:tableStyleId>{9D7B26C5-4107-4FEC-AEDC-1716B250A1EF}</a:tableStyleId>
              </a:tblPr>
              <a:tblGrid>
                <a:gridCol w="4414816">
                  <a:extLst>
                    <a:ext uri="{9D8B030D-6E8A-4147-A177-3AD203B41FA5}">
                      <a16:colId xmlns:a16="http://schemas.microsoft.com/office/drawing/2014/main" val="2036910303"/>
                    </a:ext>
                  </a:extLst>
                </a:gridCol>
                <a:gridCol w="1703223">
                  <a:extLst>
                    <a:ext uri="{9D8B030D-6E8A-4147-A177-3AD203B41FA5}">
                      <a16:colId xmlns:a16="http://schemas.microsoft.com/office/drawing/2014/main" val="1990195170"/>
                    </a:ext>
                  </a:extLst>
                </a:gridCol>
                <a:gridCol w="1703223">
                  <a:extLst>
                    <a:ext uri="{9D8B030D-6E8A-4147-A177-3AD203B41FA5}">
                      <a16:colId xmlns:a16="http://schemas.microsoft.com/office/drawing/2014/main" val="44918471"/>
                    </a:ext>
                  </a:extLst>
                </a:gridCol>
              </a:tblGrid>
              <a:tr h="407997">
                <a:tc rowSpan="2">
                  <a:txBody>
                    <a:bodyPr/>
                    <a:lstStyle/>
                    <a:p>
                      <a:pPr marR="0" indent="0" algn="ctr" rtl="0">
                        <a:lnSpc>
                          <a:spcPts val="1100"/>
                        </a:lnSpc>
                        <a:spcBef>
                          <a:spcPts val="0"/>
                        </a:spcBef>
                        <a:spcAft>
                          <a:spcPts val="0"/>
                        </a:spcAft>
                      </a:pPr>
                      <a:r>
                        <a:rPr lang="en-GB" sz="2400" kern="100" dirty="0">
                          <a:ln>
                            <a:noFill/>
                          </a:ln>
                          <a:effectLst/>
                        </a:rPr>
                        <a:t>System</a:t>
                      </a:r>
                      <a:endParaRPr lang="en-GB" sz="700" kern="100" dirty="0">
                        <a:ln>
                          <a:noFill/>
                        </a:ln>
                        <a:solidFill>
                          <a:srgbClr val="000000"/>
                        </a:solidFill>
                        <a:effectLst/>
                        <a:latin typeface="Times New Roman" panose="02020603050405020304" pitchFamily="18" charset="0"/>
                      </a:endParaRPr>
                    </a:p>
                  </a:txBody>
                  <a:tcPr marL="66664" marR="66664" marT="0" marB="288000" anchor="b"/>
                </a:tc>
                <a:tc gridSpan="2">
                  <a:txBody>
                    <a:bodyPr/>
                    <a:lstStyle/>
                    <a:p>
                      <a:pPr marR="0" indent="0" algn="ctr" rtl="0">
                        <a:lnSpc>
                          <a:spcPts val="1100"/>
                        </a:lnSpc>
                        <a:spcBef>
                          <a:spcPts val="0"/>
                        </a:spcBef>
                        <a:spcAft>
                          <a:spcPts val="0"/>
                        </a:spcAft>
                      </a:pPr>
                      <a:r>
                        <a:rPr lang="en-GB" sz="2400" kern="100" dirty="0">
                          <a:ln>
                            <a:noFill/>
                          </a:ln>
                          <a:effectLst/>
                        </a:rPr>
                        <a:t>BLEU</a:t>
                      </a:r>
                      <a:endParaRPr lang="en-GB" sz="700" kern="100" dirty="0">
                        <a:ln>
                          <a:noFill/>
                        </a:ln>
                        <a:solidFill>
                          <a:srgbClr val="000000"/>
                        </a:solidFill>
                        <a:effectLst/>
                        <a:latin typeface="Times New Roman" panose="02020603050405020304" pitchFamily="18" charset="0"/>
                      </a:endParaRPr>
                    </a:p>
                  </a:txBody>
                  <a:tcPr marL="66664" marR="66664" marT="0" marB="0" anchor="b"/>
                </a:tc>
                <a:tc hMerge="1">
                  <a:txBody>
                    <a:bodyPr/>
                    <a:lstStyle/>
                    <a:p>
                      <a:endParaRPr lang="lv-LV"/>
                    </a:p>
                  </a:txBody>
                  <a:tcPr/>
                </a:tc>
                <a:extLst>
                  <a:ext uri="{0D108BD9-81ED-4DB2-BD59-A6C34878D82A}">
                    <a16:rowId xmlns:a16="http://schemas.microsoft.com/office/drawing/2014/main" val="2602198637"/>
                  </a:ext>
                </a:extLst>
              </a:tr>
              <a:tr h="381000">
                <a:tc vMerge="1">
                  <a:txBody>
                    <a:bodyPr/>
                    <a:lstStyle/>
                    <a:p>
                      <a:endParaRPr lang="lv-LV"/>
                    </a:p>
                  </a:txBody>
                  <a:tcPr/>
                </a:tc>
                <a:tc>
                  <a:txBody>
                    <a:bodyPr/>
                    <a:lstStyle/>
                    <a:p>
                      <a:pPr marR="0" indent="0" algn="ctr" rtl="0">
                        <a:lnSpc>
                          <a:spcPts val="1100"/>
                        </a:lnSpc>
                        <a:spcBef>
                          <a:spcPts val="0"/>
                        </a:spcBef>
                        <a:spcAft>
                          <a:spcPts val="0"/>
                        </a:spcAft>
                      </a:pPr>
                      <a:r>
                        <a:rPr lang="en-GB" sz="2400" kern="100" dirty="0">
                          <a:ln>
                            <a:noFill/>
                          </a:ln>
                          <a:effectLst/>
                        </a:rPr>
                        <a:t>Full</a:t>
                      </a:r>
                      <a:endParaRPr lang="en-GB" sz="700" kern="100" dirty="0">
                        <a:ln>
                          <a:noFill/>
                        </a:ln>
                        <a:solidFill>
                          <a:sysClr val="windowText" lastClr="000000"/>
                        </a:solidFill>
                        <a:effectLst/>
                        <a:latin typeface="Times New Roman" panose="02020603050405020304" pitchFamily="18" charset="0"/>
                      </a:endParaRPr>
                    </a:p>
                  </a:txBody>
                  <a:tcPr marL="66664" marR="66664" marT="0" marB="0" anchor="b"/>
                </a:tc>
                <a:tc>
                  <a:txBody>
                    <a:bodyPr/>
                    <a:lstStyle/>
                    <a:p>
                      <a:pPr marR="0" indent="0" algn="ctr" rtl="0">
                        <a:lnSpc>
                          <a:spcPts val="1100"/>
                        </a:lnSpc>
                        <a:spcBef>
                          <a:spcPts val="0"/>
                        </a:spcBef>
                        <a:spcAft>
                          <a:spcPts val="0"/>
                        </a:spcAft>
                      </a:pPr>
                      <a:r>
                        <a:rPr lang="en-GB" sz="2400" kern="100" dirty="0">
                          <a:ln>
                            <a:noFill/>
                          </a:ln>
                          <a:effectLst/>
                        </a:rPr>
                        <a:t>Chunks</a:t>
                      </a:r>
                      <a:endParaRPr lang="en-GB" sz="700" kern="100" dirty="0">
                        <a:ln>
                          <a:noFill/>
                        </a:ln>
                        <a:solidFill>
                          <a:sysClr val="windowText" lastClr="000000"/>
                        </a:solidFill>
                        <a:effectLst/>
                        <a:latin typeface="Times New Roman" panose="02020603050405020304" pitchFamily="18" charset="0"/>
                      </a:endParaRPr>
                    </a:p>
                  </a:txBody>
                  <a:tcPr marL="66664" marR="66664" marT="0" marB="0" anchor="b"/>
                </a:tc>
                <a:extLst>
                  <a:ext uri="{0D108BD9-81ED-4DB2-BD59-A6C34878D82A}">
                    <a16:rowId xmlns:a16="http://schemas.microsoft.com/office/drawing/2014/main" val="3305868836"/>
                  </a:ext>
                </a:extLst>
              </a:tr>
              <a:tr h="533400">
                <a:tc>
                  <a:txBody>
                    <a:bodyPr/>
                    <a:lstStyle/>
                    <a:p>
                      <a:pPr marR="0" indent="0" algn="l" rtl="0">
                        <a:lnSpc>
                          <a:spcPts val="1100"/>
                        </a:lnSpc>
                        <a:spcBef>
                          <a:spcPts val="0"/>
                        </a:spcBef>
                        <a:spcAft>
                          <a:spcPts val="0"/>
                        </a:spcAft>
                      </a:pPr>
                      <a:r>
                        <a:rPr lang="en-GB" sz="2400" kern="100" dirty="0">
                          <a:ln>
                            <a:noFill/>
                          </a:ln>
                          <a:effectLst/>
                        </a:rPr>
                        <a:t>Google Translate</a:t>
                      </a:r>
                      <a:endParaRPr lang="en-GB" sz="700" kern="100" dirty="0">
                        <a:ln>
                          <a:noFill/>
                        </a:ln>
                        <a:solidFill>
                          <a:srgbClr val="000000"/>
                        </a:solidFill>
                        <a:effectLst/>
                        <a:latin typeface="Times New Roman" panose="02020603050405020304" pitchFamily="18" charset="0"/>
                      </a:endParaRPr>
                    </a:p>
                  </a:txBody>
                  <a:tcPr marL="66664" marR="66664" marT="0" marB="108000" anchor="b"/>
                </a:tc>
                <a:tc gridSpan="2">
                  <a:txBody>
                    <a:bodyPr/>
                    <a:lstStyle/>
                    <a:p>
                      <a:pPr marR="0" indent="0" algn="ctr" rtl="0">
                        <a:lnSpc>
                          <a:spcPts val="1100"/>
                        </a:lnSpc>
                        <a:spcBef>
                          <a:spcPts val="0"/>
                        </a:spcBef>
                        <a:spcAft>
                          <a:spcPts val="0"/>
                        </a:spcAft>
                      </a:pPr>
                      <a:r>
                        <a:rPr lang="en-GB" sz="2400" kern="100" dirty="0">
                          <a:ln>
                            <a:noFill/>
                          </a:ln>
                          <a:effectLst/>
                        </a:rPr>
                        <a:t>18.09</a:t>
                      </a:r>
                      <a:endParaRPr lang="en-GB" sz="700" kern="100" dirty="0">
                        <a:ln>
                          <a:noFill/>
                        </a:ln>
                        <a:solidFill>
                          <a:sysClr val="windowText" lastClr="000000"/>
                        </a:solidFill>
                        <a:effectLst/>
                        <a:latin typeface="Times New Roman" panose="02020603050405020304" pitchFamily="18" charset="0"/>
                      </a:endParaRPr>
                    </a:p>
                  </a:txBody>
                  <a:tcPr marL="66664" marR="66664" marT="0" marB="108000" anchor="b"/>
                </a:tc>
                <a:tc hMerge="1">
                  <a:txBody>
                    <a:bodyPr/>
                    <a:lstStyle/>
                    <a:p>
                      <a:endParaRPr lang="lv-LV"/>
                    </a:p>
                  </a:txBody>
                  <a:tcPr/>
                </a:tc>
                <a:extLst>
                  <a:ext uri="{0D108BD9-81ED-4DB2-BD59-A6C34878D82A}">
                    <a16:rowId xmlns:a16="http://schemas.microsoft.com/office/drawing/2014/main" val="2074483540"/>
                  </a:ext>
                </a:extLst>
              </a:tr>
              <a:tr h="533400">
                <a:tc>
                  <a:txBody>
                    <a:bodyPr/>
                    <a:lstStyle/>
                    <a:p>
                      <a:pPr marR="0" indent="0" algn="l" rtl="0">
                        <a:lnSpc>
                          <a:spcPts val="1100"/>
                        </a:lnSpc>
                        <a:spcBef>
                          <a:spcPts val="0"/>
                        </a:spcBef>
                        <a:spcAft>
                          <a:spcPts val="0"/>
                        </a:spcAft>
                      </a:pPr>
                      <a:r>
                        <a:rPr lang="en-GB" sz="2400" kern="100" dirty="0">
                          <a:ln>
                            <a:noFill/>
                          </a:ln>
                          <a:effectLst/>
                        </a:rPr>
                        <a:t>Bing Translator</a:t>
                      </a:r>
                      <a:endParaRPr lang="en-GB" sz="700" kern="100" dirty="0">
                        <a:ln>
                          <a:noFill/>
                        </a:ln>
                        <a:solidFill>
                          <a:srgbClr val="000000"/>
                        </a:solidFill>
                        <a:effectLst/>
                        <a:latin typeface="Times New Roman" panose="02020603050405020304" pitchFamily="18" charset="0"/>
                      </a:endParaRPr>
                    </a:p>
                  </a:txBody>
                  <a:tcPr marL="66664" marR="66664" marT="0" marB="108000" anchor="b"/>
                </a:tc>
                <a:tc gridSpan="2">
                  <a:txBody>
                    <a:bodyPr/>
                    <a:lstStyle/>
                    <a:p>
                      <a:pPr marR="0" indent="0" algn="ctr" rtl="0">
                        <a:lnSpc>
                          <a:spcPts val="1100"/>
                        </a:lnSpc>
                        <a:spcBef>
                          <a:spcPts val="0"/>
                        </a:spcBef>
                        <a:spcAft>
                          <a:spcPts val="0"/>
                        </a:spcAft>
                      </a:pPr>
                      <a:r>
                        <a:rPr lang="en-GB" sz="2400" kern="100" dirty="0">
                          <a:ln>
                            <a:noFill/>
                          </a:ln>
                          <a:effectLst/>
                        </a:rPr>
                        <a:t>18.87</a:t>
                      </a:r>
                      <a:endParaRPr lang="en-GB" sz="700" kern="100" dirty="0">
                        <a:ln>
                          <a:noFill/>
                        </a:ln>
                        <a:solidFill>
                          <a:sysClr val="windowText" lastClr="000000"/>
                        </a:solidFill>
                        <a:effectLst/>
                        <a:latin typeface="Times New Roman" panose="02020603050405020304" pitchFamily="18" charset="0"/>
                      </a:endParaRPr>
                    </a:p>
                  </a:txBody>
                  <a:tcPr marL="66664" marR="66664" marT="0" marB="108000" anchor="b"/>
                </a:tc>
                <a:tc hMerge="1">
                  <a:txBody>
                    <a:bodyPr/>
                    <a:lstStyle/>
                    <a:p>
                      <a:endParaRPr lang="lv-LV"/>
                    </a:p>
                  </a:txBody>
                  <a:tcPr/>
                </a:tc>
                <a:extLst>
                  <a:ext uri="{0D108BD9-81ED-4DB2-BD59-A6C34878D82A}">
                    <a16:rowId xmlns:a16="http://schemas.microsoft.com/office/drawing/2014/main" val="2320369552"/>
                  </a:ext>
                </a:extLst>
              </a:tr>
              <a:tr h="533400">
                <a:tc>
                  <a:txBody>
                    <a:bodyPr/>
                    <a:lstStyle/>
                    <a:p>
                      <a:pPr marR="0" indent="0" algn="l" rtl="0">
                        <a:lnSpc>
                          <a:spcPts val="1100"/>
                        </a:lnSpc>
                        <a:spcBef>
                          <a:spcPts val="0"/>
                        </a:spcBef>
                        <a:spcAft>
                          <a:spcPts val="0"/>
                        </a:spcAft>
                      </a:pPr>
                      <a:r>
                        <a:rPr lang="en-GB" sz="2400" kern="100" dirty="0">
                          <a:ln>
                            <a:noFill/>
                          </a:ln>
                          <a:effectLst/>
                        </a:rPr>
                        <a:t>LetsMT!</a:t>
                      </a:r>
                      <a:endParaRPr lang="en-GB" sz="700" kern="100" dirty="0">
                        <a:ln>
                          <a:noFill/>
                        </a:ln>
                        <a:solidFill>
                          <a:srgbClr val="000000"/>
                        </a:solidFill>
                        <a:effectLst/>
                        <a:latin typeface="Times New Roman" panose="02020603050405020304" pitchFamily="18" charset="0"/>
                      </a:endParaRPr>
                    </a:p>
                  </a:txBody>
                  <a:tcPr marL="66664" marR="66664" marT="0" marB="108000" anchor="b"/>
                </a:tc>
                <a:tc gridSpan="2">
                  <a:txBody>
                    <a:bodyPr/>
                    <a:lstStyle/>
                    <a:p>
                      <a:pPr marR="0" indent="0" algn="ctr" rtl="0">
                        <a:lnSpc>
                          <a:spcPts val="1100"/>
                        </a:lnSpc>
                        <a:spcBef>
                          <a:spcPts val="0"/>
                        </a:spcBef>
                        <a:spcAft>
                          <a:spcPts val="0"/>
                        </a:spcAft>
                      </a:pPr>
                      <a:r>
                        <a:rPr lang="en-GB" sz="2400" kern="100" dirty="0">
                          <a:ln>
                            <a:noFill/>
                          </a:ln>
                          <a:effectLst/>
                        </a:rPr>
                        <a:t>30.28</a:t>
                      </a:r>
                      <a:endParaRPr lang="en-GB" sz="700" kern="100" dirty="0">
                        <a:ln>
                          <a:noFill/>
                        </a:ln>
                        <a:solidFill>
                          <a:sysClr val="windowText" lastClr="000000"/>
                        </a:solidFill>
                        <a:effectLst/>
                        <a:latin typeface="Times New Roman" panose="02020603050405020304" pitchFamily="18" charset="0"/>
                      </a:endParaRPr>
                    </a:p>
                  </a:txBody>
                  <a:tcPr marL="66664" marR="66664" marT="0" marB="108000" anchor="b"/>
                </a:tc>
                <a:tc hMerge="1">
                  <a:txBody>
                    <a:bodyPr/>
                    <a:lstStyle/>
                    <a:p>
                      <a:endParaRPr lang="lv-LV"/>
                    </a:p>
                  </a:txBody>
                  <a:tcPr/>
                </a:tc>
                <a:extLst>
                  <a:ext uri="{0D108BD9-81ED-4DB2-BD59-A6C34878D82A}">
                    <a16:rowId xmlns:a16="http://schemas.microsoft.com/office/drawing/2014/main" val="4035512195"/>
                  </a:ext>
                </a:extLst>
              </a:tr>
              <a:tr h="457200">
                <a:tc>
                  <a:txBody>
                    <a:bodyPr/>
                    <a:lstStyle/>
                    <a:p>
                      <a:pPr marR="0" indent="0" algn="l" rtl="0">
                        <a:lnSpc>
                          <a:spcPts val="1100"/>
                        </a:lnSpc>
                        <a:spcBef>
                          <a:spcPts val="0"/>
                        </a:spcBef>
                        <a:spcAft>
                          <a:spcPts val="0"/>
                        </a:spcAft>
                      </a:pPr>
                      <a:r>
                        <a:rPr lang="en-GB" sz="2400" kern="100" dirty="0">
                          <a:ln>
                            <a:noFill/>
                          </a:ln>
                          <a:effectLst/>
                        </a:rPr>
                        <a:t>Google + Bing</a:t>
                      </a:r>
                      <a:endParaRPr lang="en-GB" sz="700" kern="100" dirty="0">
                        <a:ln>
                          <a:noFill/>
                        </a:ln>
                        <a:solidFill>
                          <a:srgbClr val="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dirty="0">
                          <a:ln>
                            <a:noFill/>
                          </a:ln>
                          <a:effectLst/>
                        </a:rPr>
                        <a:t>18.73</a:t>
                      </a:r>
                      <a:endParaRPr lang="en-GB" sz="700" kern="100" dirty="0">
                        <a:ln>
                          <a:noFill/>
                        </a:ln>
                        <a:solidFill>
                          <a:sysClr val="windowText" lastClr="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b="1" kern="100" dirty="0">
                          <a:ln>
                            <a:noFill/>
                          </a:ln>
                          <a:effectLst/>
                        </a:rPr>
                        <a:t>21.27</a:t>
                      </a:r>
                      <a:endParaRPr lang="en-GB" sz="700" b="1" kern="100" dirty="0">
                        <a:ln>
                          <a:noFill/>
                        </a:ln>
                        <a:solidFill>
                          <a:sysClr val="windowText" lastClr="000000"/>
                        </a:solidFill>
                        <a:effectLst/>
                        <a:latin typeface="Times New Roman" panose="02020603050405020304" pitchFamily="18" charset="0"/>
                      </a:endParaRPr>
                    </a:p>
                  </a:txBody>
                  <a:tcPr marL="66664" marR="66664" marT="0" marB="108000" anchor="b"/>
                </a:tc>
                <a:extLst>
                  <a:ext uri="{0D108BD9-81ED-4DB2-BD59-A6C34878D82A}">
                    <a16:rowId xmlns:a16="http://schemas.microsoft.com/office/drawing/2014/main" val="3212184788"/>
                  </a:ext>
                </a:extLst>
              </a:tr>
              <a:tr h="533400">
                <a:tc>
                  <a:txBody>
                    <a:bodyPr/>
                    <a:lstStyle/>
                    <a:p>
                      <a:pPr marR="0" indent="0" algn="l" rtl="0">
                        <a:lnSpc>
                          <a:spcPts val="1100"/>
                        </a:lnSpc>
                        <a:spcBef>
                          <a:spcPts val="0"/>
                        </a:spcBef>
                        <a:spcAft>
                          <a:spcPts val="0"/>
                        </a:spcAft>
                      </a:pPr>
                      <a:r>
                        <a:rPr lang="en-GB" sz="2400" kern="100">
                          <a:ln>
                            <a:noFill/>
                          </a:ln>
                          <a:effectLst/>
                        </a:rPr>
                        <a:t>Google + LetsMT</a:t>
                      </a:r>
                      <a:endParaRPr lang="en-GB" sz="700" kern="100">
                        <a:ln>
                          <a:noFill/>
                        </a:ln>
                        <a:solidFill>
                          <a:srgbClr val="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dirty="0">
                          <a:ln>
                            <a:noFill/>
                          </a:ln>
                          <a:effectLst/>
                        </a:rPr>
                        <a:t>24.50</a:t>
                      </a:r>
                      <a:endParaRPr lang="en-GB" sz="700" kern="100" dirty="0">
                        <a:ln>
                          <a:noFill/>
                        </a:ln>
                        <a:solidFill>
                          <a:sysClr val="windowText" lastClr="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dirty="0">
                          <a:ln>
                            <a:noFill/>
                          </a:ln>
                          <a:effectLst/>
                        </a:rPr>
                        <a:t>26.24</a:t>
                      </a:r>
                      <a:endParaRPr lang="en-GB" sz="700" b="1" kern="100" dirty="0">
                        <a:ln>
                          <a:noFill/>
                        </a:ln>
                        <a:solidFill>
                          <a:sysClr val="windowText" lastClr="000000"/>
                        </a:solidFill>
                        <a:effectLst/>
                        <a:latin typeface="Times New Roman" panose="02020603050405020304" pitchFamily="18" charset="0"/>
                      </a:endParaRPr>
                    </a:p>
                  </a:txBody>
                  <a:tcPr marL="66664" marR="66664" marT="0" marB="108000" anchor="b"/>
                </a:tc>
                <a:extLst>
                  <a:ext uri="{0D108BD9-81ED-4DB2-BD59-A6C34878D82A}">
                    <a16:rowId xmlns:a16="http://schemas.microsoft.com/office/drawing/2014/main" val="3073489883"/>
                  </a:ext>
                </a:extLst>
              </a:tr>
              <a:tr h="533400">
                <a:tc>
                  <a:txBody>
                    <a:bodyPr/>
                    <a:lstStyle/>
                    <a:p>
                      <a:pPr marR="0" indent="0" algn="l" rtl="0">
                        <a:lnSpc>
                          <a:spcPts val="1100"/>
                        </a:lnSpc>
                        <a:spcBef>
                          <a:spcPts val="0"/>
                        </a:spcBef>
                        <a:spcAft>
                          <a:spcPts val="0"/>
                        </a:spcAft>
                      </a:pPr>
                      <a:r>
                        <a:rPr lang="en-GB" sz="2400" kern="100">
                          <a:ln>
                            <a:noFill/>
                          </a:ln>
                          <a:effectLst/>
                        </a:rPr>
                        <a:t>LetsMT! + Bing</a:t>
                      </a:r>
                      <a:endParaRPr lang="en-GB" sz="700" kern="100">
                        <a:ln>
                          <a:noFill/>
                        </a:ln>
                        <a:solidFill>
                          <a:srgbClr val="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a:ln>
                            <a:noFill/>
                          </a:ln>
                          <a:effectLst/>
                        </a:rPr>
                        <a:t>24.66</a:t>
                      </a:r>
                      <a:endParaRPr lang="en-GB" sz="700" kern="100">
                        <a:ln>
                          <a:noFill/>
                        </a:ln>
                        <a:solidFill>
                          <a:sysClr val="windowText" lastClr="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dirty="0">
                          <a:ln>
                            <a:noFill/>
                          </a:ln>
                          <a:effectLst/>
                        </a:rPr>
                        <a:t>26.63</a:t>
                      </a:r>
                      <a:endParaRPr lang="en-GB" sz="700" b="1" kern="100" dirty="0">
                        <a:ln>
                          <a:noFill/>
                        </a:ln>
                        <a:solidFill>
                          <a:sysClr val="windowText" lastClr="000000"/>
                        </a:solidFill>
                        <a:effectLst/>
                        <a:latin typeface="Times New Roman" panose="02020603050405020304" pitchFamily="18" charset="0"/>
                      </a:endParaRPr>
                    </a:p>
                  </a:txBody>
                  <a:tcPr marL="66664" marR="66664" marT="0" marB="108000" anchor="b"/>
                </a:tc>
                <a:extLst>
                  <a:ext uri="{0D108BD9-81ED-4DB2-BD59-A6C34878D82A}">
                    <a16:rowId xmlns:a16="http://schemas.microsoft.com/office/drawing/2014/main" val="3161519474"/>
                  </a:ext>
                </a:extLst>
              </a:tr>
              <a:tr h="457200">
                <a:tc>
                  <a:txBody>
                    <a:bodyPr/>
                    <a:lstStyle/>
                    <a:p>
                      <a:pPr marR="0" indent="0" algn="l" rtl="0">
                        <a:lnSpc>
                          <a:spcPts val="1100"/>
                        </a:lnSpc>
                        <a:spcBef>
                          <a:spcPts val="0"/>
                        </a:spcBef>
                        <a:spcAft>
                          <a:spcPts val="0"/>
                        </a:spcAft>
                      </a:pPr>
                      <a:r>
                        <a:rPr lang="en-GB" sz="2400" kern="100">
                          <a:ln>
                            <a:noFill/>
                          </a:ln>
                          <a:effectLst/>
                        </a:rPr>
                        <a:t>Google + Bing + LetsMT!</a:t>
                      </a:r>
                      <a:endParaRPr lang="en-GB" sz="700" kern="100">
                        <a:ln>
                          <a:noFill/>
                        </a:ln>
                        <a:solidFill>
                          <a:srgbClr val="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a:ln>
                            <a:noFill/>
                          </a:ln>
                          <a:effectLst/>
                        </a:rPr>
                        <a:t>22.69</a:t>
                      </a:r>
                      <a:endParaRPr lang="en-GB" sz="700" kern="100">
                        <a:ln>
                          <a:noFill/>
                        </a:ln>
                        <a:solidFill>
                          <a:sysClr val="windowText" lastClr="000000"/>
                        </a:solidFill>
                        <a:effectLst/>
                        <a:latin typeface="Times New Roman" panose="02020603050405020304" pitchFamily="18" charset="0"/>
                      </a:endParaRPr>
                    </a:p>
                  </a:txBody>
                  <a:tcPr marL="66664" marR="66664" marT="0" marB="108000" anchor="b"/>
                </a:tc>
                <a:tc>
                  <a:txBody>
                    <a:bodyPr/>
                    <a:lstStyle/>
                    <a:p>
                      <a:pPr marR="0" indent="0" algn="ctr" rtl="0">
                        <a:lnSpc>
                          <a:spcPts val="1100"/>
                        </a:lnSpc>
                        <a:spcBef>
                          <a:spcPts val="0"/>
                        </a:spcBef>
                        <a:spcAft>
                          <a:spcPts val="0"/>
                        </a:spcAft>
                      </a:pPr>
                      <a:r>
                        <a:rPr lang="en-GB" sz="2400" kern="100" dirty="0">
                          <a:ln>
                            <a:noFill/>
                          </a:ln>
                          <a:effectLst/>
                        </a:rPr>
                        <a:t>24.72</a:t>
                      </a:r>
                      <a:endParaRPr lang="en-GB" sz="700" b="1" kern="100" dirty="0">
                        <a:ln>
                          <a:noFill/>
                        </a:ln>
                        <a:solidFill>
                          <a:sysClr val="windowText" lastClr="000000"/>
                        </a:solidFill>
                        <a:effectLst/>
                        <a:latin typeface="Times New Roman" panose="02020603050405020304" pitchFamily="18" charset="0"/>
                      </a:endParaRPr>
                    </a:p>
                  </a:txBody>
                  <a:tcPr marL="66664" marR="66664" marT="0" marB="108000" anchor="b"/>
                </a:tc>
                <a:extLst>
                  <a:ext uri="{0D108BD9-81ED-4DB2-BD59-A6C34878D82A}">
                    <a16:rowId xmlns:a16="http://schemas.microsoft.com/office/drawing/2014/main" val="4223941142"/>
                  </a:ext>
                </a:extLst>
              </a:tr>
            </a:tbl>
          </a:graphicData>
        </a:graphic>
      </p:graphicFrame>
      <p:graphicFrame>
        <p:nvGraphicFramePr>
          <p:cNvPr id="12" name="Content Placeholder 10"/>
          <p:cNvGraphicFramePr>
            <a:graphicFrameLocks/>
          </p:cNvGraphicFramePr>
          <p:nvPr>
            <p:extLst>
              <p:ext uri="{D42A27DB-BD31-4B8C-83A1-F6EECF244321}">
                <p14:modId xmlns:p14="http://schemas.microsoft.com/office/powerpoint/2010/main" val="3160911749"/>
              </p:ext>
            </p:extLst>
          </p:nvPr>
        </p:nvGraphicFramePr>
        <p:xfrm>
          <a:off x="9120424" y="6254095"/>
          <a:ext cx="10457420" cy="2879003"/>
        </p:xfrm>
        <a:graphic>
          <a:graphicData uri="http://schemas.openxmlformats.org/drawingml/2006/table">
            <a:tbl>
              <a:tblPr firstRow="1" firstCol="1">
                <a:tableStyleId>{9D7B26C5-4107-4FEC-AEDC-1716B250A1EF}</a:tableStyleId>
              </a:tblPr>
              <a:tblGrid>
                <a:gridCol w="1374284">
                  <a:extLst>
                    <a:ext uri="{9D8B030D-6E8A-4147-A177-3AD203B41FA5}">
                      <a16:colId xmlns:a16="http://schemas.microsoft.com/office/drawing/2014/main" val="2641352489"/>
                    </a:ext>
                  </a:extLst>
                </a:gridCol>
                <a:gridCol w="2183909">
                  <a:extLst>
                    <a:ext uri="{9D8B030D-6E8A-4147-A177-3AD203B41FA5}">
                      <a16:colId xmlns:a16="http://schemas.microsoft.com/office/drawing/2014/main" val="2344412548"/>
                    </a:ext>
                  </a:extLst>
                </a:gridCol>
                <a:gridCol w="2407746">
                  <a:extLst>
                    <a:ext uri="{9D8B030D-6E8A-4147-A177-3AD203B41FA5}">
                      <a16:colId xmlns:a16="http://schemas.microsoft.com/office/drawing/2014/main" val="4045187401"/>
                    </a:ext>
                  </a:extLst>
                </a:gridCol>
                <a:gridCol w="2658572">
                  <a:extLst>
                    <a:ext uri="{9D8B030D-6E8A-4147-A177-3AD203B41FA5}">
                      <a16:colId xmlns:a16="http://schemas.microsoft.com/office/drawing/2014/main" val="993987001"/>
                    </a:ext>
                  </a:extLst>
                </a:gridCol>
                <a:gridCol w="1832909">
                  <a:extLst>
                    <a:ext uri="{9D8B030D-6E8A-4147-A177-3AD203B41FA5}">
                      <a16:colId xmlns:a16="http://schemas.microsoft.com/office/drawing/2014/main" val="3717384384"/>
                    </a:ext>
                  </a:extLst>
                </a:gridCol>
              </a:tblGrid>
              <a:tr h="593003">
                <a:tc>
                  <a:txBody>
                    <a:bodyPr/>
                    <a:lstStyle/>
                    <a:p>
                      <a:pPr algn="ctr">
                        <a:lnSpc>
                          <a:spcPct val="107000"/>
                        </a:lnSpc>
                        <a:spcAft>
                          <a:spcPts val="0"/>
                        </a:spcAft>
                      </a:pPr>
                      <a:r>
                        <a:rPr lang="en-GB" sz="2400" dirty="0">
                          <a:effectLst/>
                        </a:rPr>
                        <a:t>System</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Fluency AVG</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Accuracy AVG</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Hybrid selection</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BLEU</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extLst>
                  <a:ext uri="{0D108BD9-81ED-4DB2-BD59-A6C34878D82A}">
                    <a16:rowId xmlns:a16="http://schemas.microsoft.com/office/drawing/2014/main" val="2607868304"/>
                  </a:ext>
                </a:extLst>
              </a:tr>
              <a:tr h="609600">
                <a:tc>
                  <a:txBody>
                    <a:bodyPr/>
                    <a:lstStyle/>
                    <a:p>
                      <a:pPr algn="l">
                        <a:lnSpc>
                          <a:spcPct val="107000"/>
                        </a:lnSpc>
                        <a:spcAft>
                          <a:spcPts val="0"/>
                        </a:spcAft>
                      </a:pPr>
                      <a:r>
                        <a:rPr lang="en-GB" sz="2400">
                          <a:effectLst/>
                        </a:rPr>
                        <a:t>Google</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b="1" dirty="0">
                          <a:effectLst/>
                        </a:rPr>
                        <a:t>35.29%</a:t>
                      </a:r>
                      <a:endParaRPr lang="lv-LV"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b="1">
                          <a:effectLst/>
                        </a:rPr>
                        <a:t>34.93%</a:t>
                      </a:r>
                      <a:endParaRPr lang="lv-LV"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16.83%</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18.09</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extLst>
                  <a:ext uri="{0D108BD9-81ED-4DB2-BD59-A6C34878D82A}">
                    <a16:rowId xmlns:a16="http://schemas.microsoft.com/office/drawing/2014/main" val="922379578"/>
                  </a:ext>
                </a:extLst>
              </a:tr>
              <a:tr h="609600">
                <a:tc>
                  <a:txBody>
                    <a:bodyPr/>
                    <a:lstStyle/>
                    <a:p>
                      <a:pPr algn="l">
                        <a:lnSpc>
                          <a:spcPct val="107000"/>
                        </a:lnSpc>
                        <a:spcAft>
                          <a:spcPts val="0"/>
                        </a:spcAft>
                      </a:pPr>
                      <a:r>
                        <a:rPr lang="en-GB" sz="2400">
                          <a:effectLst/>
                        </a:rPr>
                        <a:t>Bing</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23.53%</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23.97%</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17.94%</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18.87</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extLst>
                  <a:ext uri="{0D108BD9-81ED-4DB2-BD59-A6C34878D82A}">
                    <a16:rowId xmlns:a16="http://schemas.microsoft.com/office/drawing/2014/main" val="2459605759"/>
                  </a:ext>
                </a:extLst>
              </a:tr>
              <a:tr h="609600">
                <a:tc>
                  <a:txBody>
                    <a:bodyPr/>
                    <a:lstStyle/>
                    <a:p>
                      <a:pPr algn="l">
                        <a:lnSpc>
                          <a:spcPct val="107000"/>
                        </a:lnSpc>
                        <a:spcAft>
                          <a:spcPts val="0"/>
                        </a:spcAft>
                      </a:pPr>
                      <a:r>
                        <a:rPr lang="en-GB" sz="2400">
                          <a:effectLst/>
                        </a:rPr>
                        <a:t>LetsMT</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20.00%</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21.92%</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b="1" dirty="0">
                          <a:effectLst/>
                        </a:rPr>
                        <a:t>65.23%</a:t>
                      </a:r>
                      <a:endParaRPr lang="lv-LV"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b="1" dirty="0">
                          <a:effectLst/>
                        </a:rPr>
                        <a:t>30.28</a:t>
                      </a:r>
                      <a:endParaRPr lang="lv-LV"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extLst>
                  <a:ext uri="{0D108BD9-81ED-4DB2-BD59-A6C34878D82A}">
                    <a16:rowId xmlns:a16="http://schemas.microsoft.com/office/drawing/2014/main" val="2964707032"/>
                  </a:ext>
                </a:extLst>
              </a:tr>
              <a:tr h="457200">
                <a:tc>
                  <a:txBody>
                    <a:bodyPr/>
                    <a:lstStyle/>
                    <a:p>
                      <a:pPr algn="l">
                        <a:lnSpc>
                          <a:spcPct val="107000"/>
                        </a:lnSpc>
                        <a:spcAft>
                          <a:spcPts val="0"/>
                        </a:spcAft>
                      </a:pPr>
                      <a:r>
                        <a:rPr lang="en-GB" sz="2400" dirty="0">
                          <a:effectLst/>
                        </a:rPr>
                        <a:t>Hybrid</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21.18%</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19.18%</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a:effectLst/>
                        </a:rPr>
                        <a:t>-</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tc>
                  <a:txBody>
                    <a:bodyPr/>
                    <a:lstStyle/>
                    <a:p>
                      <a:pPr algn="ctr">
                        <a:lnSpc>
                          <a:spcPct val="107000"/>
                        </a:lnSpc>
                        <a:spcAft>
                          <a:spcPts val="0"/>
                        </a:spcAft>
                      </a:pPr>
                      <a:r>
                        <a:rPr lang="en-GB" sz="2400" dirty="0">
                          <a:effectLst/>
                        </a:rPr>
                        <a:t>24.72</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6117" marR="106117" marT="0" marB="0" anchor="ctr"/>
                </a:tc>
                <a:extLst>
                  <a:ext uri="{0D108BD9-81ED-4DB2-BD59-A6C34878D82A}">
                    <a16:rowId xmlns:a16="http://schemas.microsoft.com/office/drawing/2014/main" val="2131327369"/>
                  </a:ext>
                </a:extLst>
              </a:tr>
            </a:tbl>
          </a:graphicData>
        </a:graphic>
      </p:graphicFrame>
      <p:sp>
        <p:nvSpPr>
          <p:cNvPr id="13" name="Rectangle 12">
            <a:extLst>
              <a:ext uri="{FF2B5EF4-FFF2-40B4-BE49-F238E27FC236}">
                <a16:creationId xmlns:a16="http://schemas.microsoft.com/office/drawing/2014/main" id="{80E542BD-C0D6-41FF-81BC-E7F0EF817F0F}"/>
              </a:ext>
            </a:extLst>
          </p:cNvPr>
          <p:cNvSpPr/>
          <p:nvPr/>
        </p:nvSpPr>
        <p:spPr>
          <a:xfrm>
            <a:off x="9120424" y="5730875"/>
            <a:ext cx="2851358" cy="523220"/>
          </a:xfrm>
          <a:prstGeom prst="rect">
            <a:avLst/>
          </a:prstGeom>
        </p:spPr>
        <p:txBody>
          <a:bodyPr wrap="none">
            <a:spAutoFit/>
          </a:bodyPr>
          <a:lstStyle/>
          <a:p>
            <a:r>
              <a:rPr lang="en-GB" sz="2800" dirty="0"/>
              <a:t>Human evaluation</a:t>
            </a:r>
          </a:p>
        </p:txBody>
      </p:sp>
      <p:sp>
        <p:nvSpPr>
          <p:cNvPr id="14" name="Rectangle 13">
            <a:extLst>
              <a:ext uri="{FF2B5EF4-FFF2-40B4-BE49-F238E27FC236}">
                <a16:creationId xmlns:a16="http://schemas.microsoft.com/office/drawing/2014/main" id="{FC580CCB-EA97-4BBF-A703-1487C732FCA3}"/>
              </a:ext>
            </a:extLst>
          </p:cNvPr>
          <p:cNvSpPr/>
          <p:nvPr/>
        </p:nvSpPr>
        <p:spPr>
          <a:xfrm>
            <a:off x="349615" y="5730875"/>
            <a:ext cx="3302955" cy="523220"/>
          </a:xfrm>
          <a:prstGeom prst="rect">
            <a:avLst/>
          </a:prstGeom>
        </p:spPr>
        <p:txBody>
          <a:bodyPr wrap="none">
            <a:spAutoFit/>
          </a:bodyPr>
          <a:lstStyle/>
          <a:p>
            <a:r>
              <a:rPr lang="en-GB" sz="2800" dirty="0"/>
              <a:t>Automatic</a:t>
            </a:r>
            <a:r>
              <a:rPr lang="lv-LV" sz="2800" dirty="0"/>
              <a:t> </a:t>
            </a:r>
            <a:r>
              <a:rPr lang="en-GB" sz="2800" dirty="0"/>
              <a:t>evaluation</a:t>
            </a:r>
          </a:p>
        </p:txBody>
      </p:sp>
      <p:sp>
        <p:nvSpPr>
          <p:cNvPr id="15" name="Content Placeholder 2">
            <a:extLst>
              <a:ext uri="{FF2B5EF4-FFF2-40B4-BE49-F238E27FC236}">
                <a16:creationId xmlns:a16="http://schemas.microsoft.com/office/drawing/2014/main" id="{55B889E5-08F1-4EF6-9F09-5423F98BE3F0}"/>
              </a:ext>
            </a:extLst>
          </p:cNvPr>
          <p:cNvSpPr>
            <a:spLocks noGrp="1"/>
          </p:cNvSpPr>
          <p:nvPr>
            <p:ph type="body" sz="quarter" idx="10"/>
          </p:nvPr>
        </p:nvSpPr>
        <p:spPr>
          <a:xfrm>
            <a:off x="349615" y="1619842"/>
            <a:ext cx="19050000" cy="4034834"/>
          </a:xfrm>
        </p:spPr>
        <p:txBody>
          <a:bodyPr>
            <a:normAutofit/>
          </a:bodyPr>
          <a:lstStyle/>
          <a:p>
            <a:pPr marL="557055" indent="-557055">
              <a:lnSpc>
                <a:spcPct val="119000"/>
              </a:lnSpc>
              <a:spcAft>
                <a:spcPts val="928"/>
              </a:spcAft>
            </a:pPr>
            <a:r>
              <a:rPr lang="en-GB" sz="4000" b="1" kern="1400" dirty="0">
                <a:latin typeface="Times New Roman" panose="02020603050405020304" pitchFamily="18" charset="0"/>
              </a:rPr>
              <a:t>Syntactic</a:t>
            </a:r>
            <a:r>
              <a:rPr lang="lv-LV" sz="4000" b="1" kern="1400" dirty="0">
                <a:latin typeface="Times New Roman" panose="02020603050405020304" pitchFamily="18" charset="0"/>
              </a:rPr>
              <a:t> </a:t>
            </a:r>
            <a:r>
              <a:rPr lang="en-GB" sz="4000" b="1" kern="1400" dirty="0">
                <a:latin typeface="Times New Roman" panose="02020603050405020304" pitchFamily="18" charset="0"/>
              </a:rPr>
              <a:t>parsing</a:t>
            </a:r>
            <a:endParaRPr lang="lv-LV" sz="4000" kern="1400" dirty="0">
              <a:latin typeface="Verdana" panose="020B0604030504040204" pitchFamily="34" charset="0"/>
            </a:endParaRPr>
          </a:p>
          <a:p>
            <a:pPr marL="893763" indent="-338138">
              <a:lnSpc>
                <a:spcPct val="119000"/>
              </a:lnSpc>
              <a:spcAft>
                <a:spcPts val="928"/>
              </a:spcAft>
              <a:buFont typeface="Arial" panose="020B0604020202020204" pitchFamily="34" charset="0"/>
              <a:buChar char="•"/>
            </a:pPr>
            <a:r>
              <a:rPr lang="en-GB" sz="3600" kern="1400" dirty="0">
                <a:latin typeface="Times New Roman" panose="02020603050405020304" pitchFamily="18" charset="0"/>
              </a:rPr>
              <a:t>Berkeley Parser</a:t>
            </a:r>
            <a:endParaRPr lang="en-GB" sz="3600" kern="1400" dirty="0">
              <a:latin typeface="Verdana" panose="020B0604030504040204" pitchFamily="34" charset="0"/>
            </a:endParaRPr>
          </a:p>
          <a:p>
            <a:pPr marL="893763" indent="-338138">
              <a:lnSpc>
                <a:spcPct val="119000"/>
              </a:lnSpc>
              <a:spcAft>
                <a:spcPts val="928"/>
              </a:spcAft>
              <a:buFont typeface="Arial" panose="020B0604020202020204" pitchFamily="34" charset="0"/>
              <a:buChar char="•"/>
            </a:pPr>
            <a:r>
              <a:rPr lang="lv-LV" sz="3600" kern="1400" dirty="0">
                <a:latin typeface="Times New Roman" panose="02020603050405020304" pitchFamily="18" charset="0"/>
              </a:rPr>
              <a:t>Sentences </a:t>
            </a:r>
            <a:r>
              <a:rPr lang="en-GB" sz="3600" kern="1400" dirty="0">
                <a:latin typeface="Times New Roman" panose="02020603050405020304" pitchFamily="18" charset="0"/>
              </a:rPr>
              <a:t>are split into chunks from the </a:t>
            </a:r>
            <a:r>
              <a:rPr lang="lv-LV" sz="3600" kern="1400" dirty="0">
                <a:latin typeface="Times New Roman" panose="02020603050405020304" pitchFamily="18" charset="0"/>
              </a:rPr>
              <a:t>top </a:t>
            </a:r>
            <a:r>
              <a:rPr lang="en-GB" sz="3600" kern="1400" dirty="0">
                <a:latin typeface="Times New Roman" panose="02020603050405020304" pitchFamily="18" charset="0"/>
              </a:rPr>
              <a:t>level subtrees of the syntax tree</a:t>
            </a:r>
            <a:endParaRPr lang="en-GB" sz="3600" kern="1400" dirty="0">
              <a:latin typeface="Verdana" panose="020B0604030504040204" pitchFamily="34" charset="0"/>
            </a:endParaRPr>
          </a:p>
          <a:p>
            <a:pPr marL="557055" indent="-557055">
              <a:lnSpc>
                <a:spcPct val="119000"/>
              </a:lnSpc>
              <a:spcAft>
                <a:spcPts val="928"/>
              </a:spcAft>
            </a:pPr>
            <a:r>
              <a:rPr lang="en-GB" sz="4000" b="1" kern="1400">
                <a:latin typeface="Times New Roman" panose="02020603050405020304" pitchFamily="18" charset="0"/>
              </a:rPr>
              <a:t>Selection of the best chunk and test data</a:t>
            </a:r>
            <a:endParaRPr lang="en-GB" sz="4000" kern="1400">
              <a:latin typeface="Verdana" panose="020B0604030504040204" pitchFamily="34" charset="0"/>
            </a:endParaRPr>
          </a:p>
          <a:p>
            <a:pPr marL="893763" indent="-338138">
              <a:lnSpc>
                <a:spcPct val="119000"/>
              </a:lnSpc>
              <a:spcAft>
                <a:spcPts val="928"/>
              </a:spcAft>
              <a:buFont typeface="Arial" panose="020B0604020202020204" pitchFamily="34" charset="0"/>
              <a:buChar char="•"/>
            </a:pPr>
            <a:r>
              <a:rPr lang="en-GB" sz="3600" kern="1400">
                <a:latin typeface="Times New Roman" panose="02020603050405020304" pitchFamily="18" charset="0"/>
              </a:rPr>
              <a:t>Same </a:t>
            </a:r>
            <a:r>
              <a:rPr lang="en-GB" sz="3600" kern="1400" dirty="0">
                <a:latin typeface="Times New Roman" panose="02020603050405020304" pitchFamily="18" charset="0"/>
              </a:rPr>
              <a:t>as in the </a:t>
            </a:r>
            <a:r>
              <a:rPr lang="en-GB" sz="3600" kern="1400">
                <a:latin typeface="Times New Roman" panose="02020603050405020304" pitchFamily="18" charset="0"/>
              </a:rPr>
              <a:t>previous experiment</a:t>
            </a:r>
            <a:endParaRPr lang="lv-LV" sz="3600" kern="1400" dirty="0">
              <a:latin typeface="Verdana" panose="020B0604030504040204" pitchFamily="34" charset="0"/>
            </a:endParaRPr>
          </a:p>
        </p:txBody>
      </p:sp>
    </p:spTree>
    <p:extLst>
      <p:ext uri="{BB962C8B-B14F-4D97-AF65-F5344CB8AC3E}">
        <p14:creationId xmlns:p14="http://schemas.microsoft.com/office/powerpoint/2010/main" val="340790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GB" sz="3600" dirty="0"/>
              <a:t>An advanced approach to </a:t>
            </a:r>
            <a:r>
              <a:rPr lang="en-GB" sz="3600" b="1" dirty="0"/>
              <a:t>chunking</a:t>
            </a:r>
            <a:endParaRPr lang="lv-LV" sz="3600" b="1" dirty="0"/>
          </a:p>
          <a:p>
            <a:pPr marL="723900" lvl="1" indent="-266700">
              <a:buFont typeface="Arial" panose="020B0604020202020204" pitchFamily="34" charset="0"/>
              <a:buChar char="•"/>
            </a:pPr>
            <a:r>
              <a:rPr lang="en-GB" sz="3200" dirty="0"/>
              <a:t>Traverse the syntax tree bottom up, from right to left</a:t>
            </a:r>
          </a:p>
          <a:p>
            <a:pPr marL="723900" lvl="1" indent="-266700">
              <a:buFont typeface="Arial" panose="020B0604020202020204" pitchFamily="34" charset="0"/>
              <a:buChar char="•"/>
            </a:pPr>
            <a:r>
              <a:rPr lang="en-GB" sz="3200" dirty="0"/>
              <a:t>Add a word to the current chunk if</a:t>
            </a:r>
          </a:p>
          <a:p>
            <a:pPr marL="1162050" lvl="2" indent="-247650">
              <a:buFont typeface="Arial" panose="020B0604020202020204" pitchFamily="34" charset="0"/>
              <a:buChar char="•"/>
            </a:pPr>
            <a:r>
              <a:rPr lang="en-GB" sz="2800" dirty="0"/>
              <a:t>The current chunk is not too long </a:t>
            </a:r>
            <a:r>
              <a:rPr lang="lv-LV" sz="2800" dirty="0"/>
              <a:t>(</a:t>
            </a:r>
            <a:r>
              <a:rPr lang="en-GB" sz="2800" dirty="0"/>
              <a:t>sentence word count </a:t>
            </a:r>
            <a:r>
              <a:rPr lang="lv-LV" sz="2800" dirty="0"/>
              <a:t>/ 4)</a:t>
            </a:r>
          </a:p>
          <a:p>
            <a:pPr marL="1162050" lvl="2" indent="-247650">
              <a:buFont typeface="Arial" panose="020B0604020202020204" pitchFamily="34" charset="0"/>
              <a:buChar char="•"/>
            </a:pPr>
            <a:r>
              <a:rPr lang="en-GB" sz="2800" dirty="0"/>
              <a:t>The word is non-alphabetic or only one symbol long</a:t>
            </a:r>
            <a:endParaRPr lang="lv-LV" sz="2800" dirty="0"/>
          </a:p>
          <a:p>
            <a:pPr marL="1162050" lvl="2" indent="-247650">
              <a:buFont typeface="Arial" panose="020B0604020202020204" pitchFamily="34" charset="0"/>
              <a:buChar char="•"/>
            </a:pPr>
            <a:r>
              <a:rPr lang="en-GB" sz="2800" dirty="0"/>
              <a:t>The word begins with a genitive phrase</a:t>
            </a:r>
            <a:r>
              <a:rPr lang="lv-LV" sz="2800" dirty="0"/>
              <a:t> («</a:t>
            </a:r>
            <a:r>
              <a:rPr lang="en-US" sz="2800" dirty="0"/>
              <a:t>of</a:t>
            </a:r>
            <a:r>
              <a:rPr lang="lv-LV" sz="2800" dirty="0"/>
              <a:t> »)</a:t>
            </a:r>
          </a:p>
          <a:p>
            <a:pPr marL="723900" lvl="1" indent="-266700">
              <a:buFont typeface="Arial" panose="020B0604020202020204" pitchFamily="34" charset="0"/>
              <a:buChar char="•"/>
            </a:pPr>
            <a:r>
              <a:rPr lang="en-GB" sz="3200" dirty="0"/>
              <a:t>Otherwise, initialize a new chunk with the word</a:t>
            </a:r>
            <a:endParaRPr lang="lv-LV" sz="3200" dirty="0"/>
          </a:p>
          <a:p>
            <a:pPr marL="723900" lvl="1" indent="-266700">
              <a:buFont typeface="Arial" panose="020B0604020202020204" pitchFamily="34" charset="0"/>
              <a:buChar char="•"/>
            </a:pPr>
            <a:r>
              <a:rPr lang="en-GB" sz="3200" dirty="0"/>
              <a:t>In case when chunking results in too many chunks, </a:t>
            </a:r>
            <a:br>
              <a:rPr lang="en-GB" sz="3200" dirty="0"/>
            </a:br>
            <a:r>
              <a:rPr lang="en-GB" sz="3200" dirty="0"/>
              <a:t>repeat the process, allowing more words in a chunk</a:t>
            </a:r>
            <a:br>
              <a:rPr lang="en-GB" sz="3200" dirty="0"/>
            </a:br>
            <a:r>
              <a:rPr lang="en-GB" sz="3200" dirty="0"/>
              <a:t>(sentence word count / 4)</a:t>
            </a:r>
          </a:p>
          <a:p>
            <a:r>
              <a:rPr lang="en-GB" sz="4000" dirty="0"/>
              <a:t>Changes in the</a:t>
            </a:r>
            <a:r>
              <a:rPr lang="lv-LV" sz="4000" dirty="0"/>
              <a:t> MT API </a:t>
            </a:r>
            <a:r>
              <a:rPr lang="en-GB" sz="4000" dirty="0"/>
              <a:t>systems</a:t>
            </a:r>
            <a:endParaRPr lang="lv-LV" sz="4000" dirty="0"/>
          </a:p>
          <a:p>
            <a:pPr marL="723900" lvl="1" indent="-266700">
              <a:buFont typeface="Arial" panose="020B0604020202020204" pitchFamily="34" charset="0"/>
              <a:buChar char="•"/>
            </a:pPr>
            <a:r>
              <a:rPr lang="lv-LV" sz="3200" dirty="0"/>
              <a:t>LetsMT</a:t>
            </a:r>
            <a:r>
              <a:rPr lang="en-GB" sz="3200" dirty="0"/>
              <a:t>! API</a:t>
            </a:r>
            <a:r>
              <a:rPr lang="lv-LV" sz="3200" dirty="0"/>
              <a:t> </a:t>
            </a:r>
            <a:r>
              <a:rPr lang="en-GB" sz="3200" dirty="0"/>
              <a:t>temporarily replaced with </a:t>
            </a:r>
            <a:r>
              <a:rPr lang="lv-LV" sz="3200" dirty="0" err="1"/>
              <a:t>Hugo.lv</a:t>
            </a:r>
            <a:r>
              <a:rPr lang="lv-LV" sz="3200" dirty="0"/>
              <a:t> API</a:t>
            </a:r>
          </a:p>
          <a:p>
            <a:pPr marL="723900" lvl="1" indent="-266700">
              <a:buFont typeface="Arial" panose="020B0604020202020204" pitchFamily="34" charset="0"/>
              <a:buChar char="•"/>
            </a:pPr>
            <a:r>
              <a:rPr lang="en-GB" sz="3200" dirty="0"/>
              <a:t>Added</a:t>
            </a:r>
            <a:r>
              <a:rPr lang="lv-LV" sz="3200" dirty="0"/>
              <a:t> Yandex API</a:t>
            </a:r>
          </a:p>
        </p:txBody>
      </p:sp>
      <p:sp>
        <p:nvSpPr>
          <p:cNvPr id="4" name="Text Placeholder 3">
            <a:extLst>
              <a:ext uri="{FF2B5EF4-FFF2-40B4-BE49-F238E27FC236}">
                <a16:creationId xmlns:a16="http://schemas.microsoft.com/office/drawing/2014/main" id="{C7F445AA-00A0-4F53-9838-0B07F03FB343}"/>
              </a:ext>
            </a:extLst>
          </p:cNvPr>
          <p:cNvSpPr>
            <a:spLocks noGrp="1"/>
          </p:cNvSpPr>
          <p:nvPr>
            <p:ph type="body" sz="quarter" idx="11"/>
          </p:nvPr>
        </p:nvSpPr>
        <p:spPr/>
        <p:txBody>
          <a:bodyPr/>
          <a:lstStyle/>
          <a:p>
            <a:r>
              <a:rPr lang="en-GB"/>
              <a:t>Advanced sentence fragments</a:t>
            </a:r>
            <a:endParaRPr lang="lv-LV"/>
          </a:p>
        </p:txBody>
      </p:sp>
      <p:pic>
        <p:nvPicPr>
          <p:cNvPr id="5" name="Content Placeholder 5">
            <a:extLst>
              <a:ext uri="{FF2B5EF4-FFF2-40B4-BE49-F238E27FC236}">
                <a16:creationId xmlns:a16="http://schemas.microsoft.com/office/drawing/2014/main" id="{C25ABFA8-E81C-4311-B922-A579E0C17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844" y="1920875"/>
            <a:ext cx="8689975" cy="8913812"/>
          </a:xfrm>
          <a:prstGeom prst="rect">
            <a:avLst/>
          </a:prstGeom>
        </p:spPr>
      </p:pic>
    </p:spTree>
    <p:extLst>
      <p:ext uri="{BB962C8B-B14F-4D97-AF65-F5344CB8AC3E}">
        <p14:creationId xmlns:p14="http://schemas.microsoft.com/office/powerpoint/2010/main" val="3989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0994"/>
          <a:stretch/>
        </p:blipFill>
        <p:spPr bwMode="auto">
          <a:xfrm>
            <a:off x="1146771" y="1082675"/>
            <a:ext cx="18050073" cy="987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D5215306-1779-4AD2-94BD-1C0993C8ACC8}"/>
              </a:ext>
            </a:extLst>
          </p:cNvPr>
          <p:cNvSpPr>
            <a:spLocks noGrp="1"/>
          </p:cNvSpPr>
          <p:nvPr>
            <p:ph type="body" sz="quarter" idx="11"/>
          </p:nvPr>
        </p:nvSpPr>
        <p:spPr/>
        <p:txBody>
          <a:bodyPr/>
          <a:lstStyle/>
          <a:p>
            <a:r>
              <a:rPr lang="en-GB"/>
              <a:t>Experiments</a:t>
            </a:r>
            <a:endParaRPr lang="lv-LV"/>
          </a:p>
        </p:txBody>
      </p:sp>
      <p:graphicFrame>
        <p:nvGraphicFramePr>
          <p:cNvPr id="4" name="Content Placeholder 3">
            <a:extLst>
              <a:ext uri="{FF2B5EF4-FFF2-40B4-BE49-F238E27FC236}">
                <a16:creationId xmlns:a16="http://schemas.microsoft.com/office/drawing/2014/main" id="{8C6BAFEB-F35C-47D1-9EFA-892668F5BFD4}"/>
              </a:ext>
            </a:extLst>
          </p:cNvPr>
          <p:cNvGraphicFramePr>
            <a:graphicFrameLocks/>
          </p:cNvGraphicFramePr>
          <p:nvPr>
            <p:extLst>
              <p:ext uri="{D42A27DB-BD31-4B8C-83A1-F6EECF244321}">
                <p14:modId xmlns:p14="http://schemas.microsoft.com/office/powerpoint/2010/main" val="4124109604"/>
              </p:ext>
            </p:extLst>
          </p:nvPr>
        </p:nvGraphicFramePr>
        <p:xfrm>
          <a:off x="375444" y="6111875"/>
          <a:ext cx="4800600" cy="4800600"/>
        </p:xfrm>
        <a:graphic>
          <a:graphicData uri="http://schemas.openxmlformats.org/drawingml/2006/table">
            <a:tbl>
              <a:tblPr firstRow="1" firstCol="1">
                <a:tableStyleId>{9D7B26C5-4107-4FEC-AEDC-1716B250A1EF}</a:tableStyleId>
              </a:tblPr>
              <a:tblGrid>
                <a:gridCol w="3662133">
                  <a:extLst>
                    <a:ext uri="{9D8B030D-6E8A-4147-A177-3AD203B41FA5}">
                      <a16:colId xmlns:a16="http://schemas.microsoft.com/office/drawing/2014/main" val="20000"/>
                    </a:ext>
                  </a:extLst>
                </a:gridCol>
                <a:gridCol w="1138467">
                  <a:extLst>
                    <a:ext uri="{9D8B030D-6E8A-4147-A177-3AD203B41FA5}">
                      <a16:colId xmlns:a16="http://schemas.microsoft.com/office/drawing/2014/main" val="20001"/>
                    </a:ext>
                  </a:extLst>
                </a:gridCol>
              </a:tblGrid>
              <a:tr h="533400">
                <a:tc>
                  <a:txBody>
                    <a:bodyPr/>
                    <a:lstStyle/>
                    <a:p>
                      <a:pPr marL="82550" indent="0" algn="just" hangingPunct="0">
                        <a:lnSpc>
                          <a:spcPts val="1200"/>
                        </a:lnSpc>
                        <a:spcAft>
                          <a:spcPts val="0"/>
                        </a:spcAft>
                      </a:pPr>
                      <a:r>
                        <a:rPr lang="en-GB" sz="2200" dirty="0">
                          <a:effectLst/>
                        </a:rPr>
                        <a:t>System</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hangingPunct="0">
                        <a:lnSpc>
                          <a:spcPts val="1200"/>
                        </a:lnSpc>
                        <a:spcAft>
                          <a:spcPts val="0"/>
                        </a:spcAft>
                      </a:pPr>
                      <a:r>
                        <a:rPr lang="de-DE" sz="2200" dirty="0">
                          <a:effectLst/>
                        </a:rPr>
                        <a:t>BLEU</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0"/>
                  </a:ext>
                </a:extLst>
              </a:tr>
              <a:tr h="762000">
                <a:tc>
                  <a:txBody>
                    <a:bodyPr/>
                    <a:lstStyle/>
                    <a:p>
                      <a:pPr marL="82550" indent="0" algn="just" hangingPunct="0">
                        <a:lnSpc>
                          <a:spcPts val="1200"/>
                        </a:lnSpc>
                        <a:spcBef>
                          <a:spcPts val="600"/>
                        </a:spcBef>
                        <a:spcAft>
                          <a:spcPts val="600"/>
                        </a:spcAft>
                      </a:pPr>
                      <a:r>
                        <a:rPr lang="en-US" sz="2200" dirty="0">
                          <a:effectLst/>
                        </a:rPr>
                        <a:t>Full</a:t>
                      </a:r>
                      <a:endParaRPr lang="en-GB" sz="2200" dirty="0">
                        <a:effectLst/>
                      </a:endParaRPr>
                    </a:p>
                    <a:p>
                      <a:pPr marL="82550" indent="0" algn="just" hangingPunct="0">
                        <a:lnSpc>
                          <a:spcPts val="1200"/>
                        </a:lnSpc>
                        <a:spcBef>
                          <a:spcPts val="600"/>
                        </a:spcBef>
                        <a:spcAft>
                          <a:spcPts val="600"/>
                        </a:spcAft>
                      </a:pPr>
                      <a:r>
                        <a:rPr lang="en-US" sz="2200" dirty="0">
                          <a:effectLst/>
                        </a:rPr>
                        <a:t>Google + Bing </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hangingPunct="0">
                        <a:lnSpc>
                          <a:spcPts val="1200"/>
                        </a:lnSpc>
                        <a:spcAft>
                          <a:spcPts val="0"/>
                        </a:spcAft>
                      </a:pPr>
                      <a:r>
                        <a:rPr lang="en-GB" sz="2200" dirty="0">
                          <a:effectLst/>
                        </a:rPr>
                        <a:t>17.70</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2"/>
                  </a:ext>
                </a:extLst>
              </a:tr>
              <a:tr h="762000">
                <a:tc>
                  <a:txBody>
                    <a:bodyPr/>
                    <a:lstStyle/>
                    <a:p>
                      <a:pPr marL="82550" indent="0" algn="just" hangingPunct="0">
                        <a:lnSpc>
                          <a:spcPts val="1200"/>
                        </a:lnSpc>
                        <a:spcBef>
                          <a:spcPts val="600"/>
                        </a:spcBef>
                        <a:spcAft>
                          <a:spcPts val="600"/>
                        </a:spcAft>
                      </a:pPr>
                      <a:r>
                        <a:rPr lang="en-US" sz="2200" dirty="0">
                          <a:effectLst/>
                        </a:rPr>
                        <a:t>Full</a:t>
                      </a:r>
                      <a:endParaRPr lang="en-GB" sz="2200" dirty="0">
                        <a:effectLst/>
                      </a:endParaRPr>
                    </a:p>
                    <a:p>
                      <a:pPr marL="82550" indent="0" algn="just" hangingPunct="0">
                        <a:lnSpc>
                          <a:spcPts val="1200"/>
                        </a:lnSpc>
                        <a:spcBef>
                          <a:spcPts val="600"/>
                        </a:spcBef>
                        <a:spcAft>
                          <a:spcPts val="600"/>
                        </a:spcAft>
                      </a:pPr>
                      <a:r>
                        <a:rPr lang="en-US" sz="2200" dirty="0">
                          <a:effectLst/>
                        </a:rPr>
                        <a:t>Google + Bing + LetsMT</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hangingPunct="0">
                        <a:lnSpc>
                          <a:spcPts val="1200"/>
                        </a:lnSpc>
                        <a:spcAft>
                          <a:spcPts val="0"/>
                        </a:spcAft>
                      </a:pPr>
                      <a:r>
                        <a:rPr lang="en-GB" sz="2200" dirty="0">
                          <a:effectLst/>
                        </a:rPr>
                        <a:t>17.63</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3"/>
                  </a:ext>
                </a:extLst>
              </a:tr>
              <a:tr h="609600">
                <a:tc>
                  <a:txBody>
                    <a:bodyPr/>
                    <a:lstStyle/>
                    <a:p>
                      <a:pPr marL="82550" indent="0" algn="just" hangingPunct="0">
                        <a:lnSpc>
                          <a:spcPts val="1200"/>
                        </a:lnSpc>
                        <a:spcBef>
                          <a:spcPts val="600"/>
                        </a:spcBef>
                        <a:spcAft>
                          <a:spcPts val="600"/>
                        </a:spcAft>
                      </a:pPr>
                      <a:r>
                        <a:rPr lang="en-GB" sz="2200" dirty="0">
                          <a:effectLst/>
                        </a:rPr>
                        <a:t>Chunks</a:t>
                      </a:r>
                    </a:p>
                    <a:p>
                      <a:pPr marL="82550" indent="0" algn="just" hangingPunct="0">
                        <a:lnSpc>
                          <a:spcPts val="1200"/>
                        </a:lnSpc>
                        <a:spcBef>
                          <a:spcPts val="600"/>
                        </a:spcBef>
                        <a:spcAft>
                          <a:spcPts val="600"/>
                        </a:spcAft>
                      </a:pPr>
                      <a:r>
                        <a:rPr lang="en-US" sz="2200" dirty="0">
                          <a:effectLst/>
                        </a:rPr>
                        <a:t>Google + Bing </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hangingPunct="0">
                        <a:lnSpc>
                          <a:spcPts val="1200"/>
                        </a:lnSpc>
                        <a:spcAft>
                          <a:spcPts val="0"/>
                        </a:spcAft>
                      </a:pPr>
                      <a:r>
                        <a:rPr lang="en-US" sz="2200">
                          <a:effectLst/>
                        </a:rPr>
                        <a:t>17.95</a:t>
                      </a:r>
                      <a:endParaRPr lang="lv-LV" sz="220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4"/>
                  </a:ext>
                </a:extLst>
              </a:tr>
              <a:tr h="762000">
                <a:tc>
                  <a:txBody>
                    <a:bodyPr/>
                    <a:lstStyle/>
                    <a:p>
                      <a:pPr marL="82550" indent="0" algn="just" hangingPunct="0">
                        <a:lnSpc>
                          <a:spcPts val="1200"/>
                        </a:lnSpc>
                        <a:spcBef>
                          <a:spcPts val="600"/>
                        </a:spcBef>
                        <a:spcAft>
                          <a:spcPts val="600"/>
                        </a:spcAft>
                      </a:pPr>
                      <a:r>
                        <a:rPr lang="en-GB" sz="2200" dirty="0">
                          <a:effectLst/>
                        </a:rPr>
                        <a:t>Chunks</a:t>
                      </a:r>
                    </a:p>
                    <a:p>
                      <a:pPr marL="82550" indent="0" algn="just" hangingPunct="0">
                        <a:lnSpc>
                          <a:spcPts val="1200"/>
                        </a:lnSpc>
                        <a:spcBef>
                          <a:spcPts val="600"/>
                        </a:spcBef>
                        <a:spcAft>
                          <a:spcPts val="600"/>
                        </a:spcAft>
                      </a:pPr>
                      <a:r>
                        <a:rPr lang="en-US" sz="2200" dirty="0">
                          <a:effectLst/>
                        </a:rPr>
                        <a:t>Google + Bing + LetsMT</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hangingPunct="0">
                        <a:lnSpc>
                          <a:spcPts val="1200"/>
                        </a:lnSpc>
                        <a:spcAft>
                          <a:spcPts val="0"/>
                        </a:spcAft>
                      </a:pPr>
                      <a:r>
                        <a:rPr lang="en-US" sz="2200" dirty="0">
                          <a:effectLst/>
                        </a:rPr>
                        <a:t>17.30</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5"/>
                  </a:ext>
                </a:extLst>
              </a:tr>
              <a:tr h="685800">
                <a:tc>
                  <a:txBody>
                    <a:bodyPr/>
                    <a:lstStyle/>
                    <a:p>
                      <a:pPr marL="82550" indent="0" algn="just" hangingPunct="0">
                        <a:lnSpc>
                          <a:spcPts val="1200"/>
                        </a:lnSpc>
                        <a:spcBef>
                          <a:spcPts val="600"/>
                        </a:spcBef>
                        <a:spcAft>
                          <a:spcPts val="600"/>
                        </a:spcAft>
                      </a:pPr>
                      <a:r>
                        <a:rPr lang="en-GB" sz="2200" dirty="0">
                          <a:effectLst/>
                        </a:rPr>
                        <a:t>Advanced Chunks</a:t>
                      </a:r>
                      <a:endParaRPr lang="de-DE" sz="2200" dirty="0">
                        <a:effectLst/>
                      </a:endParaRPr>
                    </a:p>
                    <a:p>
                      <a:pPr marL="82550" indent="0" algn="just" hangingPunct="0">
                        <a:lnSpc>
                          <a:spcPts val="1200"/>
                        </a:lnSpc>
                        <a:spcBef>
                          <a:spcPts val="600"/>
                        </a:spcBef>
                        <a:spcAft>
                          <a:spcPts val="600"/>
                        </a:spcAft>
                      </a:pPr>
                      <a:r>
                        <a:rPr lang="en-US" sz="2200" dirty="0">
                          <a:effectLst/>
                        </a:rPr>
                        <a:t>Google + Bing </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fontAlgn="auto" hangingPunct="1">
                        <a:lnSpc>
                          <a:spcPts val="1200"/>
                        </a:lnSpc>
                        <a:spcAft>
                          <a:spcPts val="0"/>
                        </a:spcAft>
                      </a:pPr>
                      <a:r>
                        <a:rPr lang="en-US" sz="2200" dirty="0">
                          <a:effectLst/>
                        </a:rPr>
                        <a:t>18.29</a:t>
                      </a:r>
                      <a:endParaRPr lang="lv-LV" sz="2200" b="1" dirty="0">
                        <a:solidFill>
                          <a:schemeClr val="tx2"/>
                        </a:solidFill>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6"/>
                  </a:ext>
                </a:extLst>
              </a:tr>
              <a:tr h="685800">
                <a:tc>
                  <a:txBody>
                    <a:bodyPr/>
                    <a:lstStyle/>
                    <a:p>
                      <a:pPr marL="82550" marR="0" lvl="0" indent="0" algn="just" defTabSz="914400" eaLnBrk="1" fontAlgn="auto" latinLnBrk="0" hangingPunct="0">
                        <a:lnSpc>
                          <a:spcPts val="1200"/>
                        </a:lnSpc>
                        <a:spcBef>
                          <a:spcPts val="600"/>
                        </a:spcBef>
                        <a:spcAft>
                          <a:spcPts val="600"/>
                        </a:spcAft>
                        <a:buClrTx/>
                        <a:buSzTx/>
                        <a:buFontTx/>
                        <a:buNone/>
                        <a:tabLst/>
                        <a:defRPr/>
                      </a:pPr>
                      <a:r>
                        <a:rPr lang="en-GB" sz="2200">
                          <a:effectLst/>
                        </a:rPr>
                        <a:t>Advanced Chunks</a:t>
                      </a:r>
                      <a:endParaRPr lang="de-DE" sz="2200">
                        <a:effectLst/>
                      </a:endParaRPr>
                    </a:p>
                    <a:p>
                      <a:pPr marL="82550" indent="0" algn="just" hangingPunct="0">
                        <a:lnSpc>
                          <a:spcPts val="1200"/>
                        </a:lnSpc>
                        <a:spcBef>
                          <a:spcPts val="600"/>
                        </a:spcBef>
                        <a:spcAft>
                          <a:spcPts val="600"/>
                        </a:spcAft>
                      </a:pPr>
                      <a:r>
                        <a:rPr lang="en-GB" sz="2200">
                          <a:effectLst/>
                        </a:rPr>
                        <a:t>all </a:t>
                      </a:r>
                      <a:r>
                        <a:rPr lang="en-GB" sz="2200" dirty="0">
                          <a:effectLst/>
                        </a:rPr>
                        <a:t>four</a:t>
                      </a:r>
                      <a:endParaRPr lang="lv-LV" sz="220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4145" algn="ctr" fontAlgn="auto" hangingPunct="1">
                        <a:lnSpc>
                          <a:spcPts val="1200"/>
                        </a:lnSpc>
                        <a:spcAft>
                          <a:spcPts val="0"/>
                        </a:spcAft>
                      </a:pPr>
                      <a:r>
                        <a:rPr lang="en-US" sz="2200" b="1" dirty="0">
                          <a:effectLst/>
                        </a:rPr>
                        <a:t>19.21</a:t>
                      </a:r>
                      <a:endParaRPr lang="lv-LV" sz="2200" b="1" dirty="0">
                        <a:solidFill>
                          <a:schemeClr val="tx2"/>
                        </a:solidFill>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03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0"/>
          </p:nvPr>
        </p:nvSpPr>
        <p:spPr/>
        <p:txBody>
          <a:bodyPr/>
          <a:lstStyle/>
          <a:p>
            <a:pPr marL="361950" indent="-361950">
              <a:buFont typeface="Arial" panose="020B0604020202020204" pitchFamily="34" charset="0"/>
              <a:buChar char="•"/>
            </a:pPr>
            <a:r>
              <a:rPr lang="lv-LV" sz="4000" dirty="0"/>
              <a:t>MemN2N</a:t>
            </a:r>
          </a:p>
          <a:p>
            <a:pPr marL="1085850" indent="-303213">
              <a:buFont typeface="Arial" panose="020B0604020202020204" pitchFamily="34" charset="0"/>
              <a:buChar char="•"/>
            </a:pPr>
            <a:r>
              <a:rPr lang="lv-LV" sz="3600" dirty="0"/>
              <a:t>E</a:t>
            </a:r>
            <a:r>
              <a:rPr lang="en-IE" sz="3600" dirty="0" err="1"/>
              <a:t>nd</a:t>
            </a:r>
            <a:r>
              <a:rPr lang="en-IE" sz="3600" dirty="0"/>
              <a:t>-to-end </a:t>
            </a:r>
            <a:r>
              <a:rPr lang="en-IE" sz="3714" dirty="0"/>
              <a:t>memory network </a:t>
            </a:r>
            <a:r>
              <a:rPr lang="lv-LV" sz="3714" dirty="0"/>
              <a:t>(RNN </a:t>
            </a:r>
            <a:r>
              <a:rPr lang="lv-LV" sz="3714" dirty="0" err="1"/>
              <a:t>with</a:t>
            </a:r>
            <a:r>
              <a:rPr lang="lv-LV" sz="3714" dirty="0"/>
              <a:t> </a:t>
            </a:r>
            <a:r>
              <a:rPr lang="lv-LV" sz="3714" dirty="0" err="1"/>
              <a:t>attention</a:t>
            </a:r>
            <a:r>
              <a:rPr lang="lv-LV" sz="3714" dirty="0"/>
              <a:t>)</a:t>
            </a:r>
          </a:p>
          <a:p>
            <a:pPr marL="361950" indent="-361950">
              <a:buFont typeface="Arial" panose="020B0604020202020204" pitchFamily="34" charset="0"/>
              <a:buChar char="•"/>
            </a:pPr>
            <a:r>
              <a:rPr lang="lv-LV" sz="4000" dirty="0" err="1"/>
              <a:t>Char-RNN</a:t>
            </a:r>
            <a:endParaRPr lang="lv-LV" sz="4000" dirty="0"/>
          </a:p>
          <a:p>
            <a:pPr marL="1085850" indent="-303213">
              <a:buFont typeface="Arial" panose="020B0604020202020204" pitchFamily="34" charset="0"/>
              <a:buChar char="•"/>
            </a:pPr>
            <a:r>
              <a:rPr lang="lv-LV" sz="3600" dirty="0"/>
              <a:t>R</a:t>
            </a:r>
            <a:r>
              <a:rPr lang="en-IE" sz="3600" dirty="0"/>
              <a:t>NNs, LSTM</a:t>
            </a:r>
            <a:r>
              <a:rPr lang="lv-LV" sz="3600" dirty="0"/>
              <a:t>s</a:t>
            </a:r>
            <a:r>
              <a:rPr lang="en-IE" sz="3600" dirty="0"/>
              <a:t> </a:t>
            </a:r>
            <a:r>
              <a:rPr lang="en-IE" sz="3600"/>
              <a:t>and gated </a:t>
            </a:r>
            <a:r>
              <a:rPr lang="en-IE" sz="3600" dirty="0"/>
              <a:t>recurrent units</a:t>
            </a:r>
            <a:r>
              <a:rPr lang="lv-LV" sz="3600" dirty="0"/>
              <a:t> (GRU)</a:t>
            </a:r>
          </a:p>
          <a:p>
            <a:pPr marL="1085850" indent="-303213">
              <a:buFont typeface="Arial" panose="020B0604020202020204" pitchFamily="34" charset="0"/>
              <a:buChar char="•"/>
            </a:pPr>
            <a:r>
              <a:rPr lang="lv-LV" sz="3600" dirty="0" err="1"/>
              <a:t>Character</a:t>
            </a:r>
            <a:r>
              <a:rPr lang="lv-LV" sz="3600" dirty="0"/>
              <a:t> </a:t>
            </a:r>
            <a:r>
              <a:rPr lang="lv-LV" sz="3714" dirty="0" err="1"/>
              <a:t>level</a:t>
            </a:r>
            <a:endParaRPr lang="lv-LV" sz="3714" dirty="0"/>
          </a:p>
        </p:txBody>
      </p:sp>
      <p:sp>
        <p:nvSpPr>
          <p:cNvPr id="3" name="Text Placeholder 2">
            <a:extLst>
              <a:ext uri="{FF2B5EF4-FFF2-40B4-BE49-F238E27FC236}">
                <a16:creationId xmlns:a16="http://schemas.microsoft.com/office/drawing/2014/main" id="{1E438CFC-0F6D-4B56-B6AC-43D7ED129B63}"/>
              </a:ext>
            </a:extLst>
          </p:cNvPr>
          <p:cNvSpPr>
            <a:spLocks noGrp="1"/>
          </p:cNvSpPr>
          <p:nvPr>
            <p:ph type="body" sz="quarter" idx="11"/>
          </p:nvPr>
        </p:nvSpPr>
        <p:spPr/>
        <p:txBody>
          <a:bodyPr/>
          <a:lstStyle/>
          <a:p>
            <a:r>
              <a:rPr lang="en-GB"/>
              <a:t>Neural network language models</a:t>
            </a:r>
            <a:endParaRPr lang="lv-LV"/>
          </a:p>
        </p:txBody>
      </p:sp>
      <p:graphicFrame>
        <p:nvGraphicFramePr>
          <p:cNvPr id="4" name="Content Placeholder 3"/>
          <p:cNvGraphicFramePr>
            <a:graphicFrameLocks/>
          </p:cNvGraphicFramePr>
          <p:nvPr>
            <p:extLst>
              <p:ext uri="{D42A27DB-BD31-4B8C-83A1-F6EECF244321}">
                <p14:modId xmlns:p14="http://schemas.microsoft.com/office/powerpoint/2010/main" val="1950621183"/>
              </p:ext>
            </p:extLst>
          </p:nvPr>
        </p:nvGraphicFramePr>
        <p:xfrm>
          <a:off x="13678581" y="2301874"/>
          <a:ext cx="5915968" cy="2879726"/>
        </p:xfrm>
        <a:graphic>
          <a:graphicData uri="http://schemas.openxmlformats.org/drawingml/2006/table">
            <a:tbl>
              <a:tblPr firstRow="1" firstCol="1">
                <a:tableStyleId>{9D7B26C5-4107-4FEC-AEDC-1716B250A1EF}</a:tableStyleId>
              </a:tblPr>
              <a:tblGrid>
                <a:gridCol w="2002934">
                  <a:extLst>
                    <a:ext uri="{9D8B030D-6E8A-4147-A177-3AD203B41FA5}">
                      <a16:colId xmlns:a16="http://schemas.microsoft.com/office/drawing/2014/main" val="1961333267"/>
                    </a:ext>
                  </a:extLst>
                </a:gridCol>
                <a:gridCol w="2002934">
                  <a:extLst>
                    <a:ext uri="{9D8B030D-6E8A-4147-A177-3AD203B41FA5}">
                      <a16:colId xmlns:a16="http://schemas.microsoft.com/office/drawing/2014/main" val="3264177911"/>
                    </a:ext>
                  </a:extLst>
                </a:gridCol>
                <a:gridCol w="1910100">
                  <a:extLst>
                    <a:ext uri="{9D8B030D-6E8A-4147-A177-3AD203B41FA5}">
                      <a16:colId xmlns:a16="http://schemas.microsoft.com/office/drawing/2014/main" val="182535290"/>
                    </a:ext>
                  </a:extLst>
                </a:gridCol>
              </a:tblGrid>
              <a:tr h="1050926">
                <a:tc>
                  <a:txBody>
                    <a:bodyPr/>
                    <a:lstStyle/>
                    <a:p>
                      <a:pPr algn="ctr">
                        <a:spcAft>
                          <a:spcPts val="0"/>
                        </a:spcAft>
                      </a:pPr>
                      <a:r>
                        <a:rPr lang="en-GB" sz="2800">
                          <a:effectLst/>
                        </a:rPr>
                        <a:t>System</a:t>
                      </a:r>
                      <a:endParaRPr lang="lv-LV" sz="370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a:effectLst/>
                        </a:rPr>
                        <a:t>Perplexity</a:t>
                      </a:r>
                      <a:endParaRPr lang="lv-LV" sz="370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a:effectLst/>
                        </a:rPr>
                        <a:t>BLEU</a:t>
                      </a:r>
                      <a:endParaRPr lang="lv-LV" sz="3700">
                        <a:effectLst/>
                        <a:latin typeface="Times New Roman" panose="02020603050405020304" pitchFamily="18" charset="0"/>
                        <a:ea typeface="PMingLiU"/>
                      </a:endParaRPr>
                    </a:p>
                  </a:txBody>
                  <a:tcPr marL="106117" marR="106117" marT="0" marB="0" anchor="ctr"/>
                </a:tc>
                <a:extLst>
                  <a:ext uri="{0D108BD9-81ED-4DB2-BD59-A6C34878D82A}">
                    <a16:rowId xmlns:a16="http://schemas.microsoft.com/office/drawing/2014/main" val="1781853006"/>
                  </a:ext>
                </a:extLst>
              </a:tr>
              <a:tr h="685800">
                <a:tc>
                  <a:txBody>
                    <a:bodyPr/>
                    <a:lstStyle/>
                    <a:p>
                      <a:pPr algn="r">
                        <a:spcAft>
                          <a:spcPts val="0"/>
                        </a:spcAft>
                      </a:pPr>
                      <a:r>
                        <a:rPr lang="en-GB" sz="2800">
                          <a:effectLst/>
                        </a:rPr>
                        <a:t>KenLM</a:t>
                      </a:r>
                      <a:endParaRPr lang="lv-LV" sz="370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a:effectLst/>
                        </a:rPr>
                        <a:t>34.67</a:t>
                      </a:r>
                      <a:endParaRPr lang="lv-LV" sz="370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a:effectLst/>
                        </a:rPr>
                        <a:t>19.23</a:t>
                      </a:r>
                      <a:endParaRPr lang="lv-LV" sz="3700">
                        <a:effectLst/>
                        <a:latin typeface="Times New Roman" panose="02020603050405020304" pitchFamily="18" charset="0"/>
                        <a:ea typeface="PMingLiU"/>
                      </a:endParaRPr>
                    </a:p>
                  </a:txBody>
                  <a:tcPr marL="106117" marR="106117" marT="0" marB="0" anchor="ctr"/>
                </a:tc>
                <a:extLst>
                  <a:ext uri="{0D108BD9-81ED-4DB2-BD59-A6C34878D82A}">
                    <a16:rowId xmlns:a16="http://schemas.microsoft.com/office/drawing/2014/main" val="3852465438"/>
                  </a:ext>
                </a:extLst>
              </a:tr>
              <a:tr h="685800">
                <a:tc>
                  <a:txBody>
                    <a:bodyPr/>
                    <a:lstStyle/>
                    <a:p>
                      <a:pPr algn="r">
                        <a:spcAft>
                          <a:spcPts val="0"/>
                        </a:spcAft>
                      </a:pPr>
                      <a:r>
                        <a:rPr lang="en-GB" sz="2800" dirty="0">
                          <a:effectLst/>
                        </a:rPr>
                        <a:t>MemN2N</a:t>
                      </a:r>
                      <a:endParaRPr lang="lv-LV" sz="3700" dirty="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a:effectLst/>
                        </a:rPr>
                        <a:t>25.77</a:t>
                      </a:r>
                      <a:endParaRPr lang="lv-LV" sz="370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dirty="0">
                          <a:effectLst/>
                        </a:rPr>
                        <a:t>18.81</a:t>
                      </a:r>
                      <a:endParaRPr lang="lv-LV" sz="3700" dirty="0">
                        <a:effectLst/>
                        <a:latin typeface="Times New Roman" panose="02020603050405020304" pitchFamily="18" charset="0"/>
                        <a:ea typeface="PMingLiU"/>
                      </a:endParaRPr>
                    </a:p>
                  </a:txBody>
                  <a:tcPr marL="106117" marR="106117" marT="0" marB="0" anchor="ctr"/>
                </a:tc>
                <a:extLst>
                  <a:ext uri="{0D108BD9-81ED-4DB2-BD59-A6C34878D82A}">
                    <a16:rowId xmlns:a16="http://schemas.microsoft.com/office/drawing/2014/main" val="1823402588"/>
                  </a:ext>
                </a:extLst>
              </a:tr>
              <a:tr h="457200">
                <a:tc>
                  <a:txBody>
                    <a:bodyPr/>
                    <a:lstStyle/>
                    <a:p>
                      <a:pPr algn="r">
                        <a:spcAft>
                          <a:spcPts val="0"/>
                        </a:spcAft>
                      </a:pPr>
                      <a:r>
                        <a:rPr lang="en-GB" sz="2800" dirty="0">
                          <a:effectLst/>
                        </a:rPr>
                        <a:t>Char-RNN</a:t>
                      </a:r>
                      <a:endParaRPr lang="lv-LV" sz="3700" dirty="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b="1" dirty="0">
                          <a:effectLst/>
                        </a:rPr>
                        <a:t>24.46</a:t>
                      </a:r>
                      <a:endParaRPr lang="lv-LV" sz="3700" b="1" dirty="0">
                        <a:effectLst/>
                        <a:latin typeface="Times New Roman" panose="02020603050405020304" pitchFamily="18" charset="0"/>
                        <a:ea typeface="PMingLiU"/>
                      </a:endParaRPr>
                    </a:p>
                  </a:txBody>
                  <a:tcPr marL="106117" marR="106117" marT="0" marB="0" anchor="ctr"/>
                </a:tc>
                <a:tc>
                  <a:txBody>
                    <a:bodyPr/>
                    <a:lstStyle/>
                    <a:p>
                      <a:pPr algn="ctr">
                        <a:spcAft>
                          <a:spcPts val="0"/>
                        </a:spcAft>
                      </a:pPr>
                      <a:r>
                        <a:rPr lang="en-GB" sz="2800" b="1" dirty="0">
                          <a:effectLst/>
                        </a:rPr>
                        <a:t>19.53</a:t>
                      </a:r>
                      <a:endParaRPr lang="lv-LV" sz="3700" b="1" dirty="0">
                        <a:effectLst/>
                        <a:latin typeface="Times New Roman" panose="02020603050405020304" pitchFamily="18" charset="0"/>
                        <a:ea typeface="PMingLiU"/>
                      </a:endParaRPr>
                    </a:p>
                  </a:txBody>
                  <a:tcPr marL="106117" marR="106117" marT="0" marB="0" anchor="ctr"/>
                </a:tc>
                <a:extLst>
                  <a:ext uri="{0D108BD9-81ED-4DB2-BD59-A6C34878D82A}">
                    <a16:rowId xmlns:a16="http://schemas.microsoft.com/office/drawing/2014/main" val="348882048"/>
                  </a:ext>
                </a:extLst>
              </a:tr>
            </a:tbl>
          </a:graphicData>
        </a:graphic>
      </p:graphicFrame>
      <p:graphicFrame>
        <p:nvGraphicFramePr>
          <p:cNvPr id="5" name="Content Placeholder 4">
            <a:extLst>
              <a:ext uri="{FF2B5EF4-FFF2-40B4-BE49-F238E27FC236}">
                <a16:creationId xmlns:a16="http://schemas.microsoft.com/office/drawing/2014/main" id="{5E1D585B-AA5B-4AEC-ACB1-39CE8041FDF1}"/>
              </a:ext>
            </a:extLst>
          </p:cNvPr>
          <p:cNvGraphicFramePr>
            <a:graphicFrameLocks/>
          </p:cNvGraphicFramePr>
          <p:nvPr>
            <p:extLst>
              <p:ext uri="{D42A27DB-BD31-4B8C-83A1-F6EECF244321}">
                <p14:modId xmlns:p14="http://schemas.microsoft.com/office/powerpoint/2010/main" val="2124705499"/>
              </p:ext>
            </p:extLst>
          </p:nvPr>
        </p:nvGraphicFramePr>
        <p:xfrm>
          <a:off x="2435622" y="5452617"/>
          <a:ext cx="14322822" cy="5807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658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C477AD-AA1A-4DBD-8BCD-DAD39BEF098A}"/>
              </a:ext>
            </a:extLst>
          </p:cNvPr>
          <p:cNvSpPr>
            <a:spLocks noGrp="1"/>
          </p:cNvSpPr>
          <p:nvPr>
            <p:ph type="body" sz="quarter" idx="11"/>
          </p:nvPr>
        </p:nvSpPr>
        <p:spPr/>
        <p:txBody>
          <a:bodyPr/>
          <a:lstStyle/>
          <a:p>
            <a:r>
              <a:rPr lang="en-GB" dirty="0"/>
              <a:t>Combining</a:t>
            </a:r>
            <a:r>
              <a:rPr lang="lv-LV" dirty="0"/>
              <a:t> </a:t>
            </a:r>
            <a:r>
              <a:rPr lang="en-GB" dirty="0"/>
              <a:t>N</a:t>
            </a:r>
            <a:r>
              <a:rPr lang="lv-LV" dirty="0"/>
              <a:t>MT </a:t>
            </a:r>
            <a:r>
              <a:rPr lang="en-GB" dirty="0"/>
              <a:t>output</a:t>
            </a:r>
          </a:p>
        </p:txBody>
      </p:sp>
      <p:grpSp>
        <p:nvGrpSpPr>
          <p:cNvPr id="4" name="Group 3"/>
          <p:cNvGrpSpPr/>
          <p:nvPr/>
        </p:nvGrpSpPr>
        <p:grpSpPr>
          <a:xfrm>
            <a:off x="5633244" y="5865947"/>
            <a:ext cx="8610600" cy="4760838"/>
            <a:chOff x="5633244" y="5865947"/>
            <a:chExt cx="8610600" cy="4760838"/>
          </a:xfrm>
        </p:grpSpPr>
        <p:cxnSp>
          <p:nvCxnSpPr>
            <p:cNvPr id="5" name="Straight Arrow Connector 4"/>
            <p:cNvCxnSpPr/>
            <p:nvPr/>
          </p:nvCxnSpPr>
          <p:spPr>
            <a:xfrm>
              <a:off x="5633244" y="9998075"/>
              <a:ext cx="86106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0444" y="10226675"/>
              <a:ext cx="7162800" cy="400110"/>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1990					2014	2015</a:t>
              </a:r>
            </a:p>
          </p:txBody>
        </p:sp>
        <p:sp>
          <p:nvSpPr>
            <p:cNvPr id="7" name="Rounded Rectangle 6"/>
            <p:cNvSpPr/>
            <p:nvPr/>
          </p:nvSpPr>
          <p:spPr>
            <a:xfrm>
              <a:off x="6319044" y="6492875"/>
              <a:ext cx="5486400" cy="31242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2034044" y="6492875"/>
              <a:ext cx="2057400" cy="31242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681243" y="6569075"/>
              <a:ext cx="5410201" cy="400110"/>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SMT				   NMT</a:t>
              </a:r>
            </a:p>
          </p:txBody>
        </p:sp>
        <p:sp>
          <p:nvSpPr>
            <p:cNvPr id="10" name="Rounded Rectangle 9"/>
            <p:cNvSpPr/>
            <p:nvPr/>
          </p:nvSpPr>
          <p:spPr>
            <a:xfrm>
              <a:off x="11005344" y="6264275"/>
              <a:ext cx="2933700" cy="35433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653045" y="5865947"/>
              <a:ext cx="1676400" cy="400110"/>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This Thesis</a:t>
              </a:r>
            </a:p>
          </p:txBody>
        </p:sp>
      </p:grpSp>
      <p:sp>
        <p:nvSpPr>
          <p:cNvPr id="12" name="Rounded Rectangle 11"/>
          <p:cNvSpPr/>
          <p:nvPr/>
        </p:nvSpPr>
        <p:spPr>
          <a:xfrm flipH="1">
            <a:off x="12567444" y="6416675"/>
            <a:ext cx="1219200" cy="3276600"/>
          </a:xfrm>
          <a:prstGeom prst="roundRect">
            <a:avLst/>
          </a:prstGeom>
          <a:noFill/>
          <a:ln w="76200">
            <a:solidFill>
              <a:srgbClr val="ACC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CC0C6"/>
              </a:solidFill>
            </a:endParaRPr>
          </a:p>
        </p:txBody>
      </p:sp>
      <p:sp>
        <p:nvSpPr>
          <p:cNvPr id="2" name="Rectangle 1"/>
          <p:cNvSpPr/>
          <p:nvPr/>
        </p:nvSpPr>
        <p:spPr>
          <a:xfrm>
            <a:off x="12531376" y="7458531"/>
            <a:ext cx="1327608" cy="1015663"/>
          </a:xfrm>
          <a:prstGeom prst="rect">
            <a:avLst/>
          </a:prstGeom>
        </p:spPr>
        <p:txBody>
          <a:bodyPr wrap="none">
            <a:spAutoFit/>
          </a:bodyPr>
          <a:lstStyle/>
          <a:p>
            <a:pPr algn="ctr"/>
            <a:r>
              <a:rPr lang="en-GB" sz="2000" b="1" dirty="0">
                <a:solidFill>
                  <a:srgbClr val="ACC0C6"/>
                </a:solidFill>
              </a:rPr>
              <a:t>Combining</a:t>
            </a:r>
          </a:p>
          <a:p>
            <a:pPr algn="ctr"/>
            <a:r>
              <a:rPr lang="en-GB" sz="2000" b="1" dirty="0">
                <a:solidFill>
                  <a:srgbClr val="ACC0C6"/>
                </a:solidFill>
              </a:rPr>
              <a:t>N</a:t>
            </a:r>
            <a:r>
              <a:rPr lang="lv-LV" sz="2000" b="1" dirty="0">
                <a:solidFill>
                  <a:srgbClr val="ACC0C6"/>
                </a:solidFill>
              </a:rPr>
              <a:t>MT</a:t>
            </a:r>
            <a:endParaRPr lang="en-GB" sz="2000" b="1" dirty="0">
              <a:solidFill>
                <a:srgbClr val="ACC0C6"/>
              </a:solidFill>
            </a:endParaRPr>
          </a:p>
          <a:p>
            <a:pPr algn="ctr"/>
            <a:r>
              <a:rPr lang="en-GB" sz="2000" b="1" dirty="0">
                <a:solidFill>
                  <a:srgbClr val="ACC0C6"/>
                </a:solidFill>
              </a:rPr>
              <a:t>output</a:t>
            </a:r>
          </a:p>
        </p:txBody>
      </p:sp>
    </p:spTree>
    <p:extLst>
      <p:ext uri="{BB962C8B-B14F-4D97-AF65-F5344CB8AC3E}">
        <p14:creationId xmlns:p14="http://schemas.microsoft.com/office/powerpoint/2010/main" val="226841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sz="4000" b="1" dirty="0"/>
              <a:t>Goals</a:t>
            </a:r>
          </a:p>
          <a:p>
            <a:pPr marL="361950" indent="-361950">
              <a:buFont typeface="Arial" panose="020B0604020202020204" pitchFamily="34" charset="0"/>
              <a:buChar char="•"/>
            </a:pPr>
            <a:r>
              <a:rPr lang="en-GB" sz="3600" dirty="0"/>
              <a:t>Improve translation of multiword-expressions</a:t>
            </a:r>
          </a:p>
          <a:p>
            <a:pPr marL="361950" indent="-361950">
              <a:buFont typeface="Arial" panose="020B0604020202020204" pitchFamily="34" charset="0"/>
              <a:buChar char="•"/>
            </a:pPr>
            <a:r>
              <a:rPr lang="en-GB" sz="3600" dirty="0"/>
              <a:t>Keep track of changes in attention alignments</a:t>
            </a:r>
          </a:p>
          <a:p>
            <a:endParaRPr lang="en-GB" sz="3600" b="1" dirty="0"/>
          </a:p>
          <a:p>
            <a:r>
              <a:rPr lang="en-GB" sz="3600" b="1" dirty="0"/>
              <a:t>Workflow</a:t>
            </a:r>
          </a:p>
        </p:txBody>
      </p:sp>
      <p:sp>
        <p:nvSpPr>
          <p:cNvPr id="4" name="Text Placeholder 3">
            <a:extLst>
              <a:ext uri="{FF2B5EF4-FFF2-40B4-BE49-F238E27FC236}">
                <a16:creationId xmlns:a16="http://schemas.microsoft.com/office/drawing/2014/main" id="{DDC8279C-CE64-4B6D-9A54-75808E113B3F}"/>
              </a:ext>
            </a:extLst>
          </p:cNvPr>
          <p:cNvSpPr>
            <a:spLocks noGrp="1"/>
          </p:cNvSpPr>
          <p:nvPr>
            <p:ph type="body" sz="quarter" idx="11"/>
          </p:nvPr>
        </p:nvSpPr>
        <p:spPr/>
        <p:txBody>
          <a:bodyPr/>
          <a:lstStyle/>
          <a:p>
            <a:r>
              <a:rPr lang="en-GB"/>
              <a:t>Experimenting with NMT attention alignments</a:t>
            </a:r>
            <a:endParaRPr lang="lv-LV"/>
          </a:p>
        </p:txBody>
      </p:sp>
      <p:grpSp>
        <p:nvGrpSpPr>
          <p:cNvPr id="5" name="Group 4">
            <a:extLst>
              <a:ext uri="{FF2B5EF4-FFF2-40B4-BE49-F238E27FC236}">
                <a16:creationId xmlns:a16="http://schemas.microsoft.com/office/drawing/2014/main" id="{016B90CB-87D5-481D-89D5-9806C861EF3B}"/>
              </a:ext>
            </a:extLst>
          </p:cNvPr>
          <p:cNvGrpSpPr/>
          <p:nvPr/>
        </p:nvGrpSpPr>
        <p:grpSpPr>
          <a:xfrm>
            <a:off x="4947444" y="4206875"/>
            <a:ext cx="3205798" cy="2869189"/>
            <a:chOff x="2304607" y="1825904"/>
            <a:chExt cx="2071799" cy="1854260"/>
          </a:xfrm>
        </p:grpSpPr>
        <p:sp>
          <p:nvSpPr>
            <p:cNvPr id="6" name="Rectangle 5">
              <a:extLst>
                <a:ext uri="{FF2B5EF4-FFF2-40B4-BE49-F238E27FC236}">
                  <a16:creationId xmlns:a16="http://schemas.microsoft.com/office/drawing/2014/main" id="{59FADB33-D984-4D33-A869-A9AD4735351C}"/>
                </a:ext>
              </a:extLst>
            </p:cNvPr>
            <p:cNvSpPr/>
            <p:nvPr/>
          </p:nvSpPr>
          <p:spPr>
            <a:xfrm rot="5400000">
              <a:off x="1949135" y="2813555"/>
              <a:ext cx="1546756"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7" name="Freeform: Shape 6">
              <a:extLst>
                <a:ext uri="{FF2B5EF4-FFF2-40B4-BE49-F238E27FC236}">
                  <a16:creationId xmlns:a16="http://schemas.microsoft.com/office/drawing/2014/main" id="{E2789248-841B-4866-B7ED-406CFD89079C}"/>
                </a:ext>
              </a:extLst>
            </p:cNvPr>
            <p:cNvSpPr/>
            <p:nvPr/>
          </p:nvSpPr>
          <p:spPr>
            <a:xfrm>
              <a:off x="2304607" y="182590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a:t>Tag corpora with morphological taggers</a:t>
              </a:r>
            </a:p>
          </p:txBody>
        </p:sp>
      </p:grpSp>
      <p:grpSp>
        <p:nvGrpSpPr>
          <p:cNvPr id="8" name="Group 7">
            <a:extLst>
              <a:ext uri="{FF2B5EF4-FFF2-40B4-BE49-F238E27FC236}">
                <a16:creationId xmlns:a16="http://schemas.microsoft.com/office/drawing/2014/main" id="{E24DD484-FDBE-447F-B6B1-85F85941273F}"/>
              </a:ext>
            </a:extLst>
          </p:cNvPr>
          <p:cNvGrpSpPr/>
          <p:nvPr/>
        </p:nvGrpSpPr>
        <p:grpSpPr>
          <a:xfrm>
            <a:off x="4947444" y="6611225"/>
            <a:ext cx="3205798" cy="2869189"/>
            <a:chOff x="2304607" y="3379754"/>
            <a:chExt cx="2071799" cy="1854260"/>
          </a:xfrm>
        </p:grpSpPr>
        <p:sp>
          <p:nvSpPr>
            <p:cNvPr id="9" name="Rectangle 8">
              <a:extLst>
                <a:ext uri="{FF2B5EF4-FFF2-40B4-BE49-F238E27FC236}">
                  <a16:creationId xmlns:a16="http://schemas.microsoft.com/office/drawing/2014/main" id="{ACE0B785-A4BB-4DD4-81AE-8D25468B6F1D}"/>
                </a:ext>
              </a:extLst>
            </p:cNvPr>
            <p:cNvSpPr/>
            <p:nvPr/>
          </p:nvSpPr>
          <p:spPr>
            <a:xfrm rot="5400000">
              <a:off x="1949135" y="4367405"/>
              <a:ext cx="1546756"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10" name="Freeform: Shape 9">
              <a:extLst>
                <a:ext uri="{FF2B5EF4-FFF2-40B4-BE49-F238E27FC236}">
                  <a16:creationId xmlns:a16="http://schemas.microsoft.com/office/drawing/2014/main" id="{175E213F-E35A-4A5B-9477-A2DCA036EE70}"/>
                </a:ext>
              </a:extLst>
            </p:cNvPr>
            <p:cNvSpPr/>
            <p:nvPr/>
          </p:nvSpPr>
          <p:spPr>
            <a:xfrm>
              <a:off x="2304607" y="337975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err="1">
                  <a:solidFill>
                    <a:schemeClr val="bg1"/>
                  </a:solidFill>
                </a:rPr>
                <a:t>UDPipe</a:t>
              </a:r>
              <a:r>
                <a:rPr lang="en-US" sz="2800" dirty="0">
                  <a:solidFill>
                    <a:schemeClr val="bg1"/>
                  </a:solidFill>
                </a:rPr>
                <a:t> </a:t>
              </a:r>
              <a:br>
                <a:rPr lang="en-US" sz="2800" dirty="0">
                  <a:solidFill>
                    <a:schemeClr val="bg1"/>
                  </a:solidFill>
                </a:rPr>
              </a:br>
              <a:r>
                <a:rPr lang="en-US" sz="2800" dirty="0">
                  <a:solidFill>
                    <a:schemeClr val="bg1"/>
                  </a:solidFill>
                </a:rPr>
                <a:t>LV Tagger</a:t>
              </a:r>
            </a:p>
          </p:txBody>
        </p:sp>
      </p:grpSp>
      <p:grpSp>
        <p:nvGrpSpPr>
          <p:cNvPr id="11" name="Group 10">
            <a:extLst>
              <a:ext uri="{FF2B5EF4-FFF2-40B4-BE49-F238E27FC236}">
                <a16:creationId xmlns:a16="http://schemas.microsoft.com/office/drawing/2014/main" id="{B41AAF7E-5E25-44D6-80A2-36DEFD519F0B}"/>
              </a:ext>
            </a:extLst>
          </p:cNvPr>
          <p:cNvGrpSpPr/>
          <p:nvPr/>
        </p:nvGrpSpPr>
        <p:grpSpPr>
          <a:xfrm>
            <a:off x="4947444" y="9015574"/>
            <a:ext cx="4904872" cy="1923478"/>
            <a:chOff x="2304607" y="4933603"/>
            <a:chExt cx="3169853" cy="1243079"/>
          </a:xfrm>
        </p:grpSpPr>
        <p:sp>
          <p:nvSpPr>
            <p:cNvPr id="12" name="Rectangle 11">
              <a:extLst>
                <a:ext uri="{FF2B5EF4-FFF2-40B4-BE49-F238E27FC236}">
                  <a16:creationId xmlns:a16="http://schemas.microsoft.com/office/drawing/2014/main" id="{5A9F9B1A-CEEE-4918-AB5C-80C0478E3E78}"/>
                </a:ext>
              </a:extLst>
            </p:cNvPr>
            <p:cNvSpPr/>
            <p:nvPr/>
          </p:nvSpPr>
          <p:spPr>
            <a:xfrm>
              <a:off x="2726060" y="5144329"/>
              <a:ext cx="2748400"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13" name="Freeform: Shape 12">
              <a:extLst>
                <a:ext uri="{FF2B5EF4-FFF2-40B4-BE49-F238E27FC236}">
                  <a16:creationId xmlns:a16="http://schemas.microsoft.com/office/drawing/2014/main" id="{CC9782A8-17BF-4143-8569-9F3FB265BC78}"/>
                </a:ext>
              </a:extLst>
            </p:cNvPr>
            <p:cNvSpPr/>
            <p:nvPr/>
          </p:nvSpPr>
          <p:spPr>
            <a:xfrm>
              <a:off x="2304607" y="4933603"/>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a:t>Identify MWE candidates</a:t>
              </a:r>
            </a:p>
          </p:txBody>
        </p:sp>
      </p:grpSp>
      <p:grpSp>
        <p:nvGrpSpPr>
          <p:cNvPr id="14" name="Group 13">
            <a:extLst>
              <a:ext uri="{FF2B5EF4-FFF2-40B4-BE49-F238E27FC236}">
                <a16:creationId xmlns:a16="http://schemas.microsoft.com/office/drawing/2014/main" id="{32F96B18-832A-4DB0-92F8-CC6F614404ED}"/>
              </a:ext>
            </a:extLst>
          </p:cNvPr>
          <p:cNvGrpSpPr/>
          <p:nvPr/>
        </p:nvGrpSpPr>
        <p:grpSpPr>
          <a:xfrm>
            <a:off x="9211156" y="7087041"/>
            <a:ext cx="3205798" cy="3852011"/>
            <a:chOff x="5060100" y="3687258"/>
            <a:chExt cx="2071799" cy="2489424"/>
          </a:xfrm>
        </p:grpSpPr>
        <p:sp>
          <p:nvSpPr>
            <p:cNvPr id="15" name="Rectangle 14">
              <a:extLst>
                <a:ext uri="{FF2B5EF4-FFF2-40B4-BE49-F238E27FC236}">
                  <a16:creationId xmlns:a16="http://schemas.microsoft.com/office/drawing/2014/main" id="{660EBD1D-657E-4FED-B650-693ED10EF1D2}"/>
                </a:ext>
              </a:extLst>
            </p:cNvPr>
            <p:cNvSpPr/>
            <p:nvPr/>
          </p:nvSpPr>
          <p:spPr>
            <a:xfrm rot="16200000">
              <a:off x="4704628" y="4367405"/>
              <a:ext cx="1546756"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4EF51CD8-A443-4719-8784-FC1A93DD10A8}"/>
                </a:ext>
              </a:extLst>
            </p:cNvPr>
            <p:cNvSpPr/>
            <p:nvPr/>
          </p:nvSpPr>
          <p:spPr>
            <a:xfrm>
              <a:off x="5060100" y="4933603"/>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a:solidFill>
                    <a:schemeClr val="bg1"/>
                  </a:solidFill>
                </a:rPr>
                <a:t>MWE Toolkit</a:t>
              </a:r>
              <a:endParaRPr lang="en-US" sz="2800" dirty="0"/>
            </a:p>
          </p:txBody>
        </p:sp>
      </p:grpSp>
      <p:grpSp>
        <p:nvGrpSpPr>
          <p:cNvPr id="17" name="Group 16">
            <a:extLst>
              <a:ext uri="{FF2B5EF4-FFF2-40B4-BE49-F238E27FC236}">
                <a16:creationId xmlns:a16="http://schemas.microsoft.com/office/drawing/2014/main" id="{270B7F56-D974-4B4B-BB5E-5C61A4F1B494}"/>
              </a:ext>
            </a:extLst>
          </p:cNvPr>
          <p:cNvGrpSpPr/>
          <p:nvPr/>
        </p:nvGrpSpPr>
        <p:grpSpPr>
          <a:xfrm>
            <a:off x="9211156" y="4682692"/>
            <a:ext cx="3205798" cy="3852012"/>
            <a:chOff x="5060100" y="2133408"/>
            <a:chExt cx="2071799" cy="2489425"/>
          </a:xfrm>
        </p:grpSpPr>
        <p:sp>
          <p:nvSpPr>
            <p:cNvPr id="18" name="Rectangle 17">
              <a:extLst>
                <a:ext uri="{FF2B5EF4-FFF2-40B4-BE49-F238E27FC236}">
                  <a16:creationId xmlns:a16="http://schemas.microsoft.com/office/drawing/2014/main" id="{1E936674-106B-47D5-A095-325B607AA71D}"/>
                </a:ext>
              </a:extLst>
            </p:cNvPr>
            <p:cNvSpPr/>
            <p:nvPr/>
          </p:nvSpPr>
          <p:spPr>
            <a:xfrm rot="16200000">
              <a:off x="4704628" y="2813555"/>
              <a:ext cx="1546756"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19" name="Freeform: Shape 18">
              <a:extLst>
                <a:ext uri="{FF2B5EF4-FFF2-40B4-BE49-F238E27FC236}">
                  <a16:creationId xmlns:a16="http://schemas.microsoft.com/office/drawing/2014/main" id="{ADE3E1FF-FAD3-4FE3-8CB5-6DD1A7854190}"/>
                </a:ext>
              </a:extLst>
            </p:cNvPr>
            <p:cNvSpPr/>
            <p:nvPr/>
          </p:nvSpPr>
          <p:spPr>
            <a:xfrm>
              <a:off x="5060100" y="337975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a:t>Align identified MWE candidates</a:t>
              </a:r>
            </a:p>
          </p:txBody>
        </p:sp>
      </p:grpSp>
      <p:grpSp>
        <p:nvGrpSpPr>
          <p:cNvPr id="20" name="Group 19">
            <a:extLst>
              <a:ext uri="{FF2B5EF4-FFF2-40B4-BE49-F238E27FC236}">
                <a16:creationId xmlns:a16="http://schemas.microsoft.com/office/drawing/2014/main" id="{F225A890-6172-40F9-A70D-1DF9030C50DA}"/>
              </a:ext>
            </a:extLst>
          </p:cNvPr>
          <p:cNvGrpSpPr/>
          <p:nvPr/>
        </p:nvGrpSpPr>
        <p:grpSpPr>
          <a:xfrm>
            <a:off x="9211156" y="4206875"/>
            <a:ext cx="4904872" cy="1923478"/>
            <a:chOff x="5060100" y="1825904"/>
            <a:chExt cx="3169853" cy="1243079"/>
          </a:xfrm>
        </p:grpSpPr>
        <p:sp>
          <p:nvSpPr>
            <p:cNvPr id="21" name="Rectangle 20">
              <a:extLst>
                <a:ext uri="{FF2B5EF4-FFF2-40B4-BE49-F238E27FC236}">
                  <a16:creationId xmlns:a16="http://schemas.microsoft.com/office/drawing/2014/main" id="{EE2147BB-0DB4-4C60-B4BA-5D3F24E02581}"/>
                </a:ext>
              </a:extLst>
            </p:cNvPr>
            <p:cNvSpPr/>
            <p:nvPr/>
          </p:nvSpPr>
          <p:spPr>
            <a:xfrm>
              <a:off x="5481553" y="2036631"/>
              <a:ext cx="2748400"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22" name="Freeform: Shape 21">
              <a:extLst>
                <a:ext uri="{FF2B5EF4-FFF2-40B4-BE49-F238E27FC236}">
                  <a16:creationId xmlns:a16="http://schemas.microsoft.com/office/drawing/2014/main" id="{2BD36E91-61EF-4690-842F-2081EFC83F7F}"/>
                </a:ext>
              </a:extLst>
            </p:cNvPr>
            <p:cNvSpPr/>
            <p:nvPr/>
          </p:nvSpPr>
          <p:spPr>
            <a:xfrm>
              <a:off x="5060100" y="182590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err="1">
                  <a:solidFill>
                    <a:schemeClr val="bg1"/>
                  </a:solidFill>
                </a:rPr>
                <a:t>MPAligner</a:t>
              </a:r>
              <a:endParaRPr lang="en-US" sz="2800" dirty="0">
                <a:solidFill>
                  <a:schemeClr val="bg1"/>
                </a:solidFill>
              </a:endParaRPr>
            </a:p>
          </p:txBody>
        </p:sp>
      </p:grpSp>
      <p:grpSp>
        <p:nvGrpSpPr>
          <p:cNvPr id="23" name="Group 22">
            <a:extLst>
              <a:ext uri="{FF2B5EF4-FFF2-40B4-BE49-F238E27FC236}">
                <a16:creationId xmlns:a16="http://schemas.microsoft.com/office/drawing/2014/main" id="{418203EE-8641-48D4-8F3F-B9E7DE655935}"/>
              </a:ext>
            </a:extLst>
          </p:cNvPr>
          <p:cNvGrpSpPr/>
          <p:nvPr/>
        </p:nvGrpSpPr>
        <p:grpSpPr>
          <a:xfrm>
            <a:off x="13474869" y="4206875"/>
            <a:ext cx="3205798" cy="2869189"/>
            <a:chOff x="7815593" y="1825904"/>
            <a:chExt cx="2071799" cy="1854260"/>
          </a:xfrm>
        </p:grpSpPr>
        <p:sp>
          <p:nvSpPr>
            <p:cNvPr id="24" name="Rectangle 23">
              <a:extLst>
                <a:ext uri="{FF2B5EF4-FFF2-40B4-BE49-F238E27FC236}">
                  <a16:creationId xmlns:a16="http://schemas.microsoft.com/office/drawing/2014/main" id="{4DC418E5-48BD-47F2-94BC-D4F2F9E38BD8}"/>
                </a:ext>
              </a:extLst>
            </p:cNvPr>
            <p:cNvSpPr/>
            <p:nvPr/>
          </p:nvSpPr>
          <p:spPr>
            <a:xfrm rot="5400000">
              <a:off x="7460121" y="2813555"/>
              <a:ext cx="1546756"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25" name="Freeform: Shape 24">
              <a:extLst>
                <a:ext uri="{FF2B5EF4-FFF2-40B4-BE49-F238E27FC236}">
                  <a16:creationId xmlns:a16="http://schemas.microsoft.com/office/drawing/2014/main" id="{4BD76481-FEDE-4047-A29C-45FAB9AFCFF6}"/>
                </a:ext>
              </a:extLst>
            </p:cNvPr>
            <p:cNvSpPr/>
            <p:nvPr/>
          </p:nvSpPr>
          <p:spPr>
            <a:xfrm>
              <a:off x="7815593" y="182590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400" dirty="0"/>
                <a:t>Shuffle MWEs into training corpora;</a:t>
              </a:r>
            </a:p>
            <a:p>
              <a:pPr algn="ctr" defTabSz="1306857">
                <a:lnSpc>
                  <a:spcPct val="90000"/>
                </a:lnSpc>
                <a:spcBef>
                  <a:spcPct val="0"/>
                </a:spcBef>
                <a:spcAft>
                  <a:spcPct val="35000"/>
                </a:spcAft>
              </a:pPr>
              <a:r>
                <a:rPr lang="en-US" sz="2400" dirty="0"/>
                <a:t>Train NMT systems</a:t>
              </a:r>
            </a:p>
          </p:txBody>
        </p:sp>
      </p:grpSp>
      <p:grpSp>
        <p:nvGrpSpPr>
          <p:cNvPr id="26" name="Group 25">
            <a:extLst>
              <a:ext uri="{FF2B5EF4-FFF2-40B4-BE49-F238E27FC236}">
                <a16:creationId xmlns:a16="http://schemas.microsoft.com/office/drawing/2014/main" id="{9BE07947-5848-4D3E-884C-2DD8DBFF197B}"/>
              </a:ext>
            </a:extLst>
          </p:cNvPr>
          <p:cNvGrpSpPr/>
          <p:nvPr/>
        </p:nvGrpSpPr>
        <p:grpSpPr>
          <a:xfrm>
            <a:off x="13474869" y="6611225"/>
            <a:ext cx="3205798" cy="2869189"/>
            <a:chOff x="7815593" y="3379754"/>
            <a:chExt cx="2071799" cy="1854260"/>
          </a:xfrm>
        </p:grpSpPr>
        <p:sp>
          <p:nvSpPr>
            <p:cNvPr id="27" name="Rectangle 26">
              <a:extLst>
                <a:ext uri="{FF2B5EF4-FFF2-40B4-BE49-F238E27FC236}">
                  <a16:creationId xmlns:a16="http://schemas.microsoft.com/office/drawing/2014/main" id="{B5BC88D6-89E9-4DAC-A5F2-CE59DD36384F}"/>
                </a:ext>
              </a:extLst>
            </p:cNvPr>
            <p:cNvSpPr/>
            <p:nvPr/>
          </p:nvSpPr>
          <p:spPr>
            <a:xfrm rot="5400000">
              <a:off x="7460121" y="4367405"/>
              <a:ext cx="1546756" cy="186461"/>
            </a:xfrm>
            <a:prstGeom prst="rect">
              <a:avLst/>
            </a:prstGeom>
            <a:ln/>
          </p:spPr>
          <p:style>
            <a:lnRef idx="2">
              <a:schemeClr val="accent1">
                <a:shade val="50000"/>
              </a:schemeClr>
            </a:lnRef>
            <a:fillRef idx="1">
              <a:schemeClr val="accent1"/>
            </a:fillRef>
            <a:effectRef idx="0">
              <a:schemeClr val="accent1"/>
            </a:effectRef>
            <a:fontRef idx="minor">
              <a:schemeClr val="lt1"/>
            </a:fontRef>
          </p:style>
        </p:sp>
        <p:sp>
          <p:nvSpPr>
            <p:cNvPr id="28" name="Freeform: Shape 27">
              <a:extLst>
                <a:ext uri="{FF2B5EF4-FFF2-40B4-BE49-F238E27FC236}">
                  <a16:creationId xmlns:a16="http://schemas.microsoft.com/office/drawing/2014/main" id="{03AC3433-1BDB-465E-92B7-A282C08A0C82}"/>
                </a:ext>
              </a:extLst>
            </p:cNvPr>
            <p:cNvSpPr/>
            <p:nvPr/>
          </p:nvSpPr>
          <p:spPr>
            <a:xfrm>
              <a:off x="7815593" y="337975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a:solidFill>
                    <a:schemeClr val="bg1"/>
                  </a:solidFill>
                </a:rPr>
                <a:t>Neural Monkey</a:t>
              </a:r>
            </a:p>
          </p:txBody>
        </p:sp>
      </p:grpSp>
      <p:sp>
        <p:nvSpPr>
          <p:cNvPr id="29" name="Freeform: Shape 28">
            <a:extLst>
              <a:ext uri="{FF2B5EF4-FFF2-40B4-BE49-F238E27FC236}">
                <a16:creationId xmlns:a16="http://schemas.microsoft.com/office/drawing/2014/main" id="{22B18DF3-B2B0-44A0-9C3E-0074BC58723F}"/>
              </a:ext>
            </a:extLst>
          </p:cNvPr>
          <p:cNvSpPr/>
          <p:nvPr/>
        </p:nvSpPr>
        <p:spPr>
          <a:xfrm>
            <a:off x="13474869" y="9015574"/>
            <a:ext cx="3205798" cy="1923478"/>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8350" tIns="168350" rIns="168350" bIns="168350" numCol="1" spcCol="1270" anchor="ctr" anchorCtr="0">
            <a:noAutofit/>
          </a:bodyPr>
          <a:lstStyle/>
          <a:p>
            <a:pPr algn="ctr" defTabSz="1306857">
              <a:lnSpc>
                <a:spcPct val="90000"/>
              </a:lnSpc>
              <a:spcBef>
                <a:spcPct val="0"/>
              </a:spcBef>
              <a:spcAft>
                <a:spcPct val="35000"/>
              </a:spcAft>
            </a:pPr>
            <a:r>
              <a:rPr lang="en-US" sz="2800" dirty="0"/>
              <a:t>Identify changes </a:t>
            </a:r>
          </a:p>
        </p:txBody>
      </p:sp>
    </p:spTree>
    <p:extLst>
      <p:ext uri="{BB962C8B-B14F-4D97-AF65-F5344CB8AC3E}">
        <p14:creationId xmlns:p14="http://schemas.microsoft.com/office/powerpoint/2010/main" val="32786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25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25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27844" y="2301874"/>
            <a:ext cx="19050000" cy="8493233"/>
          </a:xfrm>
        </p:spPr>
        <p:txBody>
          <a:bodyPr numCol="2"/>
          <a:lstStyle/>
          <a:p>
            <a:r>
              <a:rPr lang="en-GB" sz="4000"/>
              <a:t>Training</a:t>
            </a:r>
            <a:endParaRPr lang="en-GB" sz="4400"/>
          </a:p>
          <a:p>
            <a:pPr lvl="1"/>
            <a:r>
              <a:rPr lang="en-GB" sz="4000"/>
              <a:t>En → Lv </a:t>
            </a:r>
          </a:p>
          <a:p>
            <a:pPr lvl="2"/>
            <a:r>
              <a:rPr lang="en-GB" sz="3600"/>
              <a:t>4.5M parallel sentences for the baseline</a:t>
            </a:r>
          </a:p>
          <a:p>
            <a:pPr lvl="2"/>
            <a:r>
              <a:rPr lang="en-GB" sz="3600"/>
              <a:t>4.8M after adding MEWs/MWE sentences</a:t>
            </a:r>
          </a:p>
          <a:p>
            <a:pPr lvl="1"/>
            <a:r>
              <a:rPr lang="en-GB" sz="4000"/>
              <a:t>En → Cs </a:t>
            </a:r>
          </a:p>
          <a:p>
            <a:pPr lvl="2"/>
            <a:r>
              <a:rPr lang="en-GB" sz="3600"/>
              <a:t>49M parallel sentences for the baseline </a:t>
            </a:r>
          </a:p>
          <a:p>
            <a:pPr lvl="2"/>
            <a:r>
              <a:rPr lang="en-GB" sz="3600"/>
              <a:t>17M after adding MEWs/MWE sentences</a:t>
            </a:r>
          </a:p>
          <a:p>
            <a:pPr lvl="1"/>
            <a:endParaRPr lang="en-GB" sz="4000"/>
          </a:p>
          <a:p>
            <a:pPr marL="830296" lvl="1"/>
            <a:endParaRPr lang="en-GB" sz="4000"/>
          </a:p>
          <a:p>
            <a:endParaRPr lang="en-GB" sz="4000"/>
          </a:p>
          <a:p>
            <a:endParaRPr lang="en-GB" sz="4000"/>
          </a:p>
          <a:p>
            <a:endParaRPr lang="en-GB" sz="4000"/>
          </a:p>
          <a:p>
            <a:endParaRPr lang="en-GB" sz="4000"/>
          </a:p>
          <a:p>
            <a:endParaRPr lang="en-GB" sz="4000"/>
          </a:p>
          <a:p>
            <a:r>
              <a:rPr lang="en-GB" sz="4000"/>
              <a:t>Evaluation</a:t>
            </a:r>
          </a:p>
          <a:p>
            <a:pPr lvl="1"/>
            <a:r>
              <a:rPr lang="en-GB" sz="4000"/>
              <a:t>En → Lv </a:t>
            </a:r>
          </a:p>
          <a:p>
            <a:pPr lvl="2"/>
            <a:r>
              <a:rPr lang="en-GB" sz="3600"/>
              <a:t>2003 sentences in total</a:t>
            </a:r>
          </a:p>
          <a:p>
            <a:pPr lvl="2"/>
            <a:r>
              <a:rPr lang="en-GB" sz="3600"/>
              <a:t>611 sentences with at least one MWE</a:t>
            </a:r>
          </a:p>
          <a:p>
            <a:pPr lvl="1"/>
            <a:r>
              <a:rPr lang="en-GB" sz="4000"/>
              <a:t>En → Cs </a:t>
            </a:r>
          </a:p>
          <a:p>
            <a:pPr lvl="2"/>
            <a:r>
              <a:rPr lang="en-GB" sz="3600"/>
              <a:t>6000 sentences in total</a:t>
            </a:r>
          </a:p>
          <a:p>
            <a:pPr lvl="2"/>
            <a:r>
              <a:rPr lang="en-GB" sz="3600"/>
              <a:t>112 sentences with at least one MWE</a:t>
            </a:r>
          </a:p>
          <a:p>
            <a:pPr lvl="2"/>
            <a:endParaRPr lang="en-GB" sz="3095"/>
          </a:p>
          <a:p>
            <a:pPr lvl="1"/>
            <a:endParaRPr lang="en-GB" sz="3714" dirty="0"/>
          </a:p>
        </p:txBody>
      </p:sp>
      <p:sp>
        <p:nvSpPr>
          <p:cNvPr id="4" name="Text Placeholder 3">
            <a:extLst>
              <a:ext uri="{FF2B5EF4-FFF2-40B4-BE49-F238E27FC236}">
                <a16:creationId xmlns:a16="http://schemas.microsoft.com/office/drawing/2014/main" id="{9992C0AA-2E6B-4926-8AC3-537E1DD7FBBD}"/>
              </a:ext>
            </a:extLst>
          </p:cNvPr>
          <p:cNvSpPr>
            <a:spLocks noGrp="1"/>
          </p:cNvSpPr>
          <p:nvPr>
            <p:ph type="body" sz="quarter" idx="11"/>
          </p:nvPr>
        </p:nvSpPr>
        <p:spPr/>
        <p:txBody>
          <a:bodyPr/>
          <a:lstStyle/>
          <a:p>
            <a:r>
              <a:rPr lang="en-GB"/>
              <a:t>Data</a:t>
            </a:r>
            <a:endParaRPr lang="lv-LV"/>
          </a:p>
        </p:txBody>
      </p:sp>
      <p:sp>
        <p:nvSpPr>
          <p:cNvPr id="6" name="Rectangle 5"/>
          <p:cNvSpPr/>
          <p:nvPr/>
        </p:nvSpPr>
        <p:spPr>
          <a:xfrm>
            <a:off x="527844" y="1349375"/>
            <a:ext cx="6387967" cy="707886"/>
          </a:xfrm>
          <a:prstGeom prst="rect">
            <a:avLst/>
          </a:prstGeom>
        </p:spPr>
        <p:txBody>
          <a:bodyPr wrap="none">
            <a:spAutoFit/>
          </a:bodyPr>
          <a:lstStyle/>
          <a:p>
            <a:r>
              <a:rPr lang="en-GB" sz="3714" b="1">
                <a:solidFill>
                  <a:schemeClr val="tx1">
                    <a:lumMod val="50000"/>
                  </a:schemeClr>
                </a:solidFill>
              </a:rPr>
              <a:t>WMT17 News </a:t>
            </a:r>
            <a:r>
              <a:rPr lang="en-GB" sz="4000" b="1">
                <a:solidFill>
                  <a:schemeClr val="tx1">
                    <a:lumMod val="50000"/>
                  </a:schemeClr>
                </a:solidFill>
              </a:rPr>
              <a:t>Translation</a:t>
            </a:r>
            <a:r>
              <a:rPr lang="en-GB" sz="3714" b="1">
                <a:solidFill>
                  <a:schemeClr val="tx1">
                    <a:lumMod val="50000"/>
                  </a:schemeClr>
                </a:solidFill>
              </a:rPr>
              <a:t> Task</a:t>
            </a:r>
          </a:p>
        </p:txBody>
      </p:sp>
      <p:sp>
        <p:nvSpPr>
          <p:cNvPr id="7" name="Content Placeholder 2">
            <a:extLst>
              <a:ext uri="{FF2B5EF4-FFF2-40B4-BE49-F238E27FC236}">
                <a16:creationId xmlns:a16="http://schemas.microsoft.com/office/drawing/2014/main" id="{84AD6A5D-0993-49B6-98F5-C98716BA9DDE}"/>
              </a:ext>
            </a:extLst>
          </p:cNvPr>
          <p:cNvSpPr txBox="1">
            <a:spLocks/>
          </p:cNvSpPr>
          <p:nvPr/>
        </p:nvSpPr>
        <p:spPr>
          <a:xfrm>
            <a:off x="786829" y="6416675"/>
            <a:ext cx="13814897" cy="4378431"/>
          </a:xfrm>
          <a:prstGeom prst="rect">
            <a:avLst/>
          </a:prstGeom>
        </p:spPr>
        <p:txBody>
          <a:bodyPr vert="horz" lIns="91440" tIns="45720" rIns="91440" bIns="45720" numCol="1" rtlCol="0">
            <a:noAutofit/>
          </a:bodyPr>
          <a:lstStyle>
            <a:lvl1pPr marL="0">
              <a:defRPr sz="2600" b="0" i="0" baseline="0">
                <a:latin typeface="Arial (null)"/>
                <a:ea typeface="+mn-ea"/>
                <a:cs typeface="+mn-cs"/>
              </a:defRPr>
            </a:lvl1pPr>
            <a:lvl2pPr marL="457200">
              <a:defRPr sz="2600" b="0" i="0" baseline="0">
                <a:latin typeface="Arial (null)"/>
                <a:ea typeface="+mn-ea"/>
                <a:cs typeface="+mn-cs"/>
              </a:defRPr>
            </a:lvl2pPr>
            <a:lvl3pPr marL="914400">
              <a:defRPr sz="2600" b="0" i="0" baseline="0">
                <a:latin typeface="Arial (null)"/>
                <a:ea typeface="+mn-ea"/>
                <a:cs typeface="+mn-cs"/>
              </a:defRPr>
            </a:lvl3pPr>
            <a:lvl4pPr marL="1371600">
              <a:defRPr sz="2600" b="0" i="0" baseline="0">
                <a:latin typeface="Arial (null)"/>
                <a:ea typeface="+mn-ea"/>
                <a:cs typeface="+mn-cs"/>
              </a:defRPr>
            </a:lvl4pPr>
            <a:lvl5pPr marL="1828800">
              <a:defRPr sz="2600" b="0" i="0" baseline="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30296" lvl="1" algn="ctr"/>
            <a:endParaRPr lang="en-GB" sz="3714" kern="0">
              <a:solidFill>
                <a:sysClr val="windowText" lastClr="000000"/>
              </a:solidFill>
            </a:endParaRPr>
          </a:p>
          <a:p>
            <a:pPr marL="0" lvl="1" algn="ctr"/>
            <a:r>
              <a:rPr lang="en-GB" sz="3714" kern="0">
                <a:solidFill>
                  <a:sysClr val="windowText" lastClr="000000"/>
                </a:solidFill>
              </a:rPr>
              <a:t>En → Lv</a:t>
            </a:r>
          </a:p>
          <a:p>
            <a:pPr lvl="1" algn="ctr"/>
            <a:endParaRPr lang="en-GB" sz="3714" kern="0">
              <a:solidFill>
                <a:sysClr val="windowText" lastClr="000000"/>
              </a:solidFill>
            </a:endParaRPr>
          </a:p>
          <a:p>
            <a:pPr marL="830296" lvl="1" algn="ctr"/>
            <a:endParaRPr lang="en-GB" sz="3714" kern="0">
              <a:solidFill>
                <a:sysClr val="windowText" lastClr="000000"/>
              </a:solidFill>
            </a:endParaRPr>
          </a:p>
          <a:p>
            <a:pPr marL="830296" lvl="1" algn="ctr"/>
            <a:endParaRPr lang="en-GB" sz="3714" kern="0">
              <a:solidFill>
                <a:sysClr val="windowText" lastClr="000000"/>
              </a:solidFill>
            </a:endParaRPr>
          </a:p>
          <a:p>
            <a:pPr marL="0" lvl="1" algn="ctr"/>
            <a:r>
              <a:rPr lang="en-GB" sz="3714" kern="0">
                <a:solidFill>
                  <a:sysClr val="windowText" lastClr="000000"/>
                </a:solidFill>
              </a:rPr>
              <a:t>En → Cs</a:t>
            </a:r>
          </a:p>
          <a:p>
            <a:pPr lvl="1" algn="ctr"/>
            <a:endParaRPr lang="en-GB" sz="3714" kern="0" dirty="0">
              <a:solidFill>
                <a:sysClr val="windowText" lastClr="000000"/>
              </a:solidFill>
            </a:endParaRPr>
          </a:p>
        </p:txBody>
      </p:sp>
      <p:graphicFrame>
        <p:nvGraphicFramePr>
          <p:cNvPr id="8" name="Diagram 7">
            <a:extLst>
              <a:ext uri="{FF2B5EF4-FFF2-40B4-BE49-F238E27FC236}">
                <a16:creationId xmlns:a16="http://schemas.microsoft.com/office/drawing/2014/main" id="{8D437765-68B2-47E3-9BDB-F961B379E43A}"/>
              </a:ext>
            </a:extLst>
          </p:cNvPr>
          <p:cNvGraphicFramePr/>
          <p:nvPr>
            <p:extLst>
              <p:ext uri="{D42A27DB-BD31-4B8C-83A1-F6EECF244321}">
                <p14:modId xmlns:p14="http://schemas.microsoft.com/office/powerpoint/2010/main" val="498692916"/>
              </p:ext>
            </p:extLst>
          </p:nvPr>
        </p:nvGraphicFramePr>
        <p:xfrm>
          <a:off x="786830" y="8020421"/>
          <a:ext cx="13814897" cy="758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8FA6995D-F13E-417F-8F0A-A07B3BCAE7BC}"/>
              </a:ext>
            </a:extLst>
          </p:cNvPr>
          <p:cNvGraphicFramePr/>
          <p:nvPr>
            <p:extLst>
              <p:ext uri="{D42A27DB-BD31-4B8C-83A1-F6EECF244321}">
                <p14:modId xmlns:p14="http://schemas.microsoft.com/office/powerpoint/2010/main" val="2557400603"/>
              </p:ext>
            </p:extLst>
          </p:nvPr>
        </p:nvGraphicFramePr>
        <p:xfrm>
          <a:off x="799332" y="10061217"/>
          <a:ext cx="13825512" cy="733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715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numCol="1"/>
          <a:lstStyle/>
          <a:p>
            <a:r>
              <a:rPr lang="en-US" sz="4000"/>
              <a:t>Two forms of the presenting MWEs to the NMT system</a:t>
            </a:r>
          </a:p>
          <a:p>
            <a:pPr marL="1028700" lvl="1" indent="-571500">
              <a:buFont typeface="Arial" panose="020B0604020202020204" pitchFamily="34" charset="0"/>
              <a:buChar char="•"/>
            </a:pPr>
            <a:r>
              <a:rPr lang="en-US" sz="3600"/>
              <a:t>Adding only the parallel MWEs themselves (MWE phrases)</a:t>
            </a:r>
          </a:p>
          <a:p>
            <a:pPr marL="1872143" lvl="2" indent="-457200">
              <a:buFont typeface="Arial" panose="020B0604020202020204" pitchFamily="34" charset="0"/>
              <a:buChar char="•"/>
            </a:pPr>
            <a:r>
              <a:rPr lang="en-US" sz="3200"/>
              <a:t>each pair forming a new “sentence pair” in the parallel corpus</a:t>
            </a:r>
          </a:p>
          <a:p>
            <a:pPr marL="1028700" lvl="1" indent="-571500">
              <a:buFont typeface="Arial" panose="020B0604020202020204" pitchFamily="34" charset="0"/>
              <a:buChar char="•"/>
            </a:pPr>
            <a:r>
              <a:rPr lang="en-US" sz="3600"/>
              <a:t>Adding full sentences that contain the identified MWEs (MWE sentences)</a:t>
            </a:r>
            <a:endParaRPr lang="en-US" sz="3600" dirty="0"/>
          </a:p>
        </p:txBody>
      </p:sp>
      <p:sp>
        <p:nvSpPr>
          <p:cNvPr id="4" name="Text Placeholder 3">
            <a:extLst>
              <a:ext uri="{FF2B5EF4-FFF2-40B4-BE49-F238E27FC236}">
                <a16:creationId xmlns:a16="http://schemas.microsoft.com/office/drawing/2014/main" id="{22557C4A-72B6-4697-B16A-7F86E25B5506}"/>
              </a:ext>
            </a:extLst>
          </p:cNvPr>
          <p:cNvSpPr>
            <a:spLocks noGrp="1"/>
          </p:cNvSpPr>
          <p:nvPr>
            <p:ph type="body" sz="quarter" idx="11"/>
          </p:nvPr>
        </p:nvSpPr>
        <p:spPr/>
        <p:txBody>
          <a:bodyPr/>
          <a:lstStyle/>
          <a:p>
            <a:r>
              <a:rPr lang="en-GB"/>
              <a:t>Experiments</a:t>
            </a:r>
            <a:endParaRPr lang="lv-LV"/>
          </a:p>
        </p:txBody>
      </p:sp>
      <p:graphicFrame>
        <p:nvGraphicFramePr>
          <p:cNvPr id="7" name="Content Placeholder 3"/>
          <p:cNvGraphicFramePr>
            <a:graphicFrameLocks/>
          </p:cNvGraphicFramePr>
          <p:nvPr>
            <p:extLst>
              <p:ext uri="{D42A27DB-BD31-4B8C-83A1-F6EECF244321}">
                <p14:modId xmlns:p14="http://schemas.microsoft.com/office/powerpoint/2010/main" val="3787634939"/>
              </p:ext>
            </p:extLst>
          </p:nvPr>
        </p:nvGraphicFramePr>
        <p:xfrm>
          <a:off x="756444" y="5654675"/>
          <a:ext cx="11870663" cy="4556999"/>
        </p:xfrm>
        <a:graphic>
          <a:graphicData uri="http://schemas.openxmlformats.org/drawingml/2006/table">
            <a:tbl>
              <a:tblPr firstRow="1" firstCol="1">
                <a:tableStyleId>{9D7B26C5-4107-4FEC-AEDC-1716B250A1EF}</a:tableStyleId>
              </a:tblPr>
              <a:tblGrid>
                <a:gridCol w="4393059">
                  <a:extLst>
                    <a:ext uri="{9D8B030D-6E8A-4147-A177-3AD203B41FA5}">
                      <a16:colId xmlns:a16="http://schemas.microsoft.com/office/drawing/2014/main" val="3638856758"/>
                    </a:ext>
                  </a:extLst>
                </a:gridCol>
                <a:gridCol w="1970683">
                  <a:extLst>
                    <a:ext uri="{9D8B030D-6E8A-4147-A177-3AD203B41FA5}">
                      <a16:colId xmlns:a16="http://schemas.microsoft.com/office/drawing/2014/main" val="1809556111"/>
                    </a:ext>
                  </a:extLst>
                </a:gridCol>
                <a:gridCol w="1970683">
                  <a:extLst>
                    <a:ext uri="{9D8B030D-6E8A-4147-A177-3AD203B41FA5}">
                      <a16:colId xmlns:a16="http://schemas.microsoft.com/office/drawing/2014/main" val="2028010322"/>
                    </a:ext>
                  </a:extLst>
                </a:gridCol>
                <a:gridCol w="1615341">
                  <a:extLst>
                    <a:ext uri="{9D8B030D-6E8A-4147-A177-3AD203B41FA5}">
                      <a16:colId xmlns:a16="http://schemas.microsoft.com/office/drawing/2014/main" val="3599096166"/>
                    </a:ext>
                  </a:extLst>
                </a:gridCol>
                <a:gridCol w="1920897">
                  <a:extLst>
                    <a:ext uri="{9D8B030D-6E8A-4147-A177-3AD203B41FA5}">
                      <a16:colId xmlns:a16="http://schemas.microsoft.com/office/drawing/2014/main" val="2283602988"/>
                    </a:ext>
                  </a:extLst>
                </a:gridCol>
              </a:tblGrid>
              <a:tr h="900388">
                <a:tc>
                  <a:txBody>
                    <a:bodyPr/>
                    <a:lstStyle/>
                    <a:p>
                      <a:pPr indent="146050" algn="r">
                        <a:lnSpc>
                          <a:spcPct val="105000"/>
                        </a:lnSpc>
                        <a:spcAft>
                          <a:spcPts val="0"/>
                        </a:spcAft>
                      </a:pPr>
                      <a:r>
                        <a:rPr lang="en-US" sz="3700" kern="800" spc="-10" dirty="0">
                          <a:effectLst/>
                        </a:rPr>
                        <a:t>Languages</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gridSpan="2">
                  <a:txBody>
                    <a:bodyPr/>
                    <a:lstStyle/>
                    <a:p>
                      <a:pPr indent="146050" algn="ctr">
                        <a:lnSpc>
                          <a:spcPct val="105000"/>
                        </a:lnSpc>
                        <a:spcAft>
                          <a:spcPts val="0"/>
                        </a:spcAft>
                      </a:pPr>
                      <a:r>
                        <a:rPr lang="en-US" sz="3700" kern="800" spc="-10" dirty="0">
                          <a:effectLst/>
                        </a:rPr>
                        <a:t>En → Cs</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hMerge="1">
                  <a:txBody>
                    <a:bodyPr/>
                    <a:lstStyle/>
                    <a:p>
                      <a:pPr indent="146050" algn="ctr">
                        <a:lnSpc>
                          <a:spcPct val="105000"/>
                        </a:lnSpc>
                        <a:spcAft>
                          <a:spcPts val="0"/>
                        </a:spcAft>
                      </a:pPr>
                      <a:endParaRPr lang="en-GB" sz="2400" kern="800" spc="-1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indent="146050" algn="ctr">
                        <a:lnSpc>
                          <a:spcPct val="105000"/>
                        </a:lnSpc>
                        <a:spcAft>
                          <a:spcPts val="0"/>
                        </a:spcAft>
                      </a:pPr>
                      <a:r>
                        <a:rPr lang="en-US" sz="3700" kern="800" spc="-10" dirty="0">
                          <a:effectLst/>
                        </a:rPr>
                        <a:t>En →</a:t>
                      </a:r>
                      <a:r>
                        <a:rPr lang="en-US" sz="3700" kern="800" spc="-10" baseline="0" dirty="0">
                          <a:effectLst/>
                        </a:rPr>
                        <a:t> </a:t>
                      </a:r>
                      <a:r>
                        <a:rPr lang="en-US" sz="3700" kern="800" spc="-10" dirty="0">
                          <a:effectLst/>
                        </a:rPr>
                        <a:t>Lv</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hMerge="1">
                  <a:txBody>
                    <a:bodyPr/>
                    <a:lstStyle/>
                    <a:p>
                      <a:endParaRPr lang="en-GB"/>
                    </a:p>
                  </a:txBody>
                  <a:tcPr/>
                </a:tc>
                <a:extLst>
                  <a:ext uri="{0D108BD9-81ED-4DB2-BD59-A6C34878D82A}">
                    <a16:rowId xmlns:a16="http://schemas.microsoft.com/office/drawing/2014/main" val="3131355691"/>
                  </a:ext>
                </a:extLst>
              </a:tr>
              <a:tr h="949635">
                <a:tc>
                  <a:txBody>
                    <a:bodyPr/>
                    <a:lstStyle/>
                    <a:p>
                      <a:pPr indent="146050" algn="r">
                        <a:lnSpc>
                          <a:spcPct val="105000"/>
                        </a:lnSpc>
                        <a:spcAft>
                          <a:spcPts val="0"/>
                        </a:spcAft>
                      </a:pPr>
                      <a:r>
                        <a:rPr lang="en-US" sz="3700" kern="800" spc="-10" dirty="0">
                          <a:effectLst/>
                        </a:rPr>
                        <a:t>Dataset</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Dev</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MWE</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Dev</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MWE</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428727552"/>
                  </a:ext>
                </a:extLst>
              </a:tr>
              <a:tr h="915456">
                <a:tc>
                  <a:txBody>
                    <a:bodyPr/>
                    <a:lstStyle/>
                    <a:p>
                      <a:pPr indent="146050" algn="just">
                        <a:lnSpc>
                          <a:spcPct val="105000"/>
                        </a:lnSpc>
                        <a:spcAft>
                          <a:spcPts val="0"/>
                        </a:spcAft>
                      </a:pPr>
                      <a:r>
                        <a:rPr lang="en-US" sz="3700" kern="800" spc="-10" dirty="0">
                          <a:effectLst/>
                        </a:rPr>
                        <a:t>Baseline</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13.71</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GB" sz="3700" kern="800" spc="-10" dirty="0">
                          <a:effectLst/>
                        </a:rPr>
                        <a:t>10.25</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11.29</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9.32</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2232310787"/>
                  </a:ext>
                </a:extLst>
              </a:tr>
              <a:tr h="924150">
                <a:tc>
                  <a:txBody>
                    <a:bodyPr/>
                    <a:lstStyle/>
                    <a:p>
                      <a:pPr indent="146050" algn="just">
                        <a:lnSpc>
                          <a:spcPct val="105000"/>
                        </a:lnSpc>
                        <a:spcAft>
                          <a:spcPts val="0"/>
                        </a:spcAft>
                      </a:pPr>
                      <a:r>
                        <a:rPr lang="en-US" sz="3700" kern="800" spc="-10" dirty="0">
                          <a:effectLst/>
                        </a:rPr>
                        <a:t>+MWE</a:t>
                      </a:r>
                      <a:r>
                        <a:rPr lang="en-US" sz="3700" kern="800" spc="-10" baseline="0" dirty="0">
                          <a:effectLst/>
                        </a:rPr>
                        <a:t> phrases</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b="1" kern="800" spc="-10" dirty="0">
                          <a:effectLst/>
                        </a:rPr>
                        <a:t>11.94</a:t>
                      </a:r>
                      <a:endParaRPr lang="en-GB" sz="3700" b="1"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b="1" kern="800" spc="-10" dirty="0">
                          <a:effectLst/>
                        </a:rPr>
                        <a:t>10.31</a:t>
                      </a:r>
                      <a:endParaRPr lang="en-GB" sz="3700" b="1" kern="800" spc="-1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1555307188"/>
                  </a:ext>
                </a:extLst>
              </a:tr>
              <a:tr h="867370">
                <a:tc>
                  <a:txBody>
                    <a:bodyPr/>
                    <a:lstStyle/>
                    <a:p>
                      <a:pPr indent="146050" algn="just">
                        <a:lnSpc>
                          <a:spcPct val="105000"/>
                        </a:lnSpc>
                        <a:spcAft>
                          <a:spcPts val="0"/>
                        </a:spcAft>
                      </a:pPr>
                      <a:r>
                        <a:rPr lang="en-US" sz="3700" kern="800" spc="-10" dirty="0">
                          <a:effectLst/>
                        </a:rPr>
                        <a:t>+MWE sentences</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b="1" kern="800" spc="-10" dirty="0">
                          <a:effectLst/>
                        </a:rPr>
                        <a:t>13.99</a:t>
                      </a:r>
                      <a:endParaRPr lang="en-GB" sz="3700" b="1"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GB" sz="3700" b="1" kern="800" spc="-10" dirty="0">
                          <a:effectLst/>
                        </a:rPr>
                        <a:t>10.44</a:t>
                      </a:r>
                      <a:endParaRPr lang="en-GB" sz="3700" b="1"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tc>
                  <a:txBody>
                    <a:bodyPr/>
                    <a:lstStyle/>
                    <a:p>
                      <a:pPr indent="146050" algn="ctr">
                        <a:lnSpc>
                          <a:spcPct val="105000"/>
                        </a:lnSpc>
                        <a:spcAft>
                          <a:spcPts val="0"/>
                        </a:spcAft>
                      </a:pPr>
                      <a:r>
                        <a:rPr lang="en-US" sz="3700" kern="800" spc="-10" dirty="0">
                          <a:effectLst/>
                        </a:rPr>
                        <a:t>-</a:t>
                      </a:r>
                      <a:endParaRPr lang="en-GB" sz="3700" kern="800" spc="-10" dirty="0">
                        <a:effectLst/>
                        <a:latin typeface="Times New Roman" panose="02020603050405020304" pitchFamily="18" charset="0"/>
                        <a:ea typeface="Times New Roman" panose="02020603050405020304" pitchFamily="18" charset="0"/>
                      </a:endParaRPr>
                    </a:p>
                  </a:txBody>
                  <a:tcPr marL="106117" marR="106117" marT="0" marB="0" anchor="ctr"/>
                </a:tc>
                <a:extLst>
                  <a:ext uri="{0D108BD9-81ED-4DB2-BD59-A6C34878D82A}">
                    <a16:rowId xmlns:a16="http://schemas.microsoft.com/office/drawing/2014/main" val="3480392636"/>
                  </a:ext>
                </a:extLst>
              </a:tr>
            </a:tbl>
          </a:graphicData>
        </a:graphic>
      </p:graphicFrame>
    </p:spTree>
    <p:extLst>
      <p:ext uri="{BB962C8B-B14F-4D97-AF65-F5344CB8AC3E}">
        <p14:creationId xmlns:p14="http://schemas.microsoft.com/office/powerpoint/2010/main" val="170116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5719CD-0B4F-497E-A537-F6BE226784B7}"/>
              </a:ext>
            </a:extLst>
          </p:cNvPr>
          <p:cNvSpPr>
            <a:spLocks noGrp="1"/>
          </p:cNvSpPr>
          <p:nvPr>
            <p:ph type="body" sz="quarter" idx="11"/>
          </p:nvPr>
        </p:nvSpPr>
        <p:spPr/>
        <p:txBody>
          <a:bodyPr/>
          <a:lstStyle/>
          <a:p>
            <a:r>
              <a:rPr lang="en-GB"/>
              <a:t>Alignment Inspection</a:t>
            </a:r>
            <a:endParaRPr lang="lv-LV"/>
          </a:p>
        </p:txBody>
      </p:sp>
      <p:grpSp>
        <p:nvGrpSpPr>
          <p:cNvPr id="14" name="Group 13"/>
          <p:cNvGrpSpPr/>
          <p:nvPr/>
        </p:nvGrpSpPr>
        <p:grpSpPr>
          <a:xfrm>
            <a:off x="824141" y="2503902"/>
            <a:ext cx="8570530" cy="7961794"/>
            <a:chOff x="0" y="2102653"/>
            <a:chExt cx="4058972" cy="4000044"/>
          </a:xfrm>
        </p:grpSpPr>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102653"/>
              <a:ext cx="4058972" cy="400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904009" y="2125710"/>
              <a:ext cx="810491" cy="6337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85" dirty="0"/>
            </a:p>
          </p:txBody>
        </p:sp>
        <p:sp>
          <p:nvSpPr>
            <p:cNvPr id="11" name="Oval 10"/>
            <p:cNvSpPr/>
            <p:nvPr/>
          </p:nvSpPr>
          <p:spPr>
            <a:xfrm>
              <a:off x="1839191" y="5607015"/>
              <a:ext cx="852055" cy="484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85" dirty="0"/>
            </a:p>
          </p:txBody>
        </p:sp>
      </p:grpSp>
      <p:grpSp>
        <p:nvGrpSpPr>
          <p:cNvPr id="15" name="Group 14"/>
          <p:cNvGrpSpPr/>
          <p:nvPr/>
        </p:nvGrpSpPr>
        <p:grpSpPr>
          <a:xfrm>
            <a:off x="10662444" y="2503902"/>
            <a:ext cx="8314303" cy="7961797"/>
            <a:chOff x="4966855" y="2102653"/>
            <a:chExt cx="4177145" cy="400004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855" y="2102653"/>
              <a:ext cx="4177145" cy="4000044"/>
            </a:xfrm>
            <a:prstGeom prst="rect">
              <a:avLst/>
            </a:prstGeom>
          </p:spPr>
        </p:pic>
        <p:sp>
          <p:nvSpPr>
            <p:cNvPr id="12" name="Oval 11"/>
            <p:cNvSpPr/>
            <p:nvPr/>
          </p:nvSpPr>
          <p:spPr>
            <a:xfrm>
              <a:off x="5860472" y="2102653"/>
              <a:ext cx="810491" cy="6337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85" dirty="0"/>
            </a:p>
          </p:txBody>
        </p:sp>
        <p:sp>
          <p:nvSpPr>
            <p:cNvPr id="13" name="Oval 12"/>
            <p:cNvSpPr/>
            <p:nvPr/>
          </p:nvSpPr>
          <p:spPr>
            <a:xfrm>
              <a:off x="6670964" y="5607015"/>
              <a:ext cx="810491" cy="484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85" dirty="0"/>
            </a:p>
          </p:txBody>
        </p:sp>
      </p:grpSp>
    </p:spTree>
    <p:extLst>
      <p:ext uri="{BB962C8B-B14F-4D97-AF65-F5344CB8AC3E}">
        <p14:creationId xmlns:p14="http://schemas.microsoft.com/office/powerpoint/2010/main" val="326669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FCA251-F5C8-4C10-8A4F-987072B7812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03F19D9-64E2-4864-A05B-F9C2775152D2}"/>
              </a:ext>
            </a:extLst>
          </p:cNvPr>
          <p:cNvSpPr>
            <a:spLocks noGrp="1"/>
          </p:cNvSpPr>
          <p:nvPr>
            <p:ph type="body" sz="quarter" idx="11"/>
          </p:nvPr>
        </p:nvSpPr>
        <p:spPr/>
        <p:txBody>
          <a:bodyPr/>
          <a:lstStyle/>
          <a:p>
            <a:r>
              <a:rPr lang="en-GB" dirty="0"/>
              <a:t>System combination using NMT attention</a:t>
            </a:r>
            <a:endParaRPr lang="lv-LV" dirty="0"/>
          </a:p>
        </p:txBody>
      </p:sp>
      <p:pic>
        <p:nvPicPr>
          <p:cNvPr id="17410" name="Picture 2" descr="tooGood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361" y="3468086"/>
            <a:ext cx="14148970" cy="559893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8743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altLang="en-US" dirty="0"/>
              <a:t>Introduction</a:t>
            </a:r>
            <a:endParaRPr lang="lv-LV"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56" y="0"/>
            <a:ext cx="19050000" cy="10423071"/>
          </a:xfrm>
          <a:prstGeom prst="rect">
            <a:avLst/>
          </a:prstGeom>
        </p:spPr>
      </p:pic>
      <p:sp>
        <p:nvSpPr>
          <p:cNvPr id="4" name="Rectangle 3"/>
          <p:cNvSpPr/>
          <p:nvPr/>
        </p:nvSpPr>
        <p:spPr>
          <a:xfrm>
            <a:off x="527844" y="10515146"/>
            <a:ext cx="11887200" cy="369332"/>
          </a:xfrm>
          <a:prstGeom prst="rect">
            <a:avLst/>
          </a:prstGeom>
        </p:spPr>
        <p:txBody>
          <a:bodyPr wrap="square">
            <a:spAutoFit/>
          </a:bodyPr>
          <a:lstStyle/>
          <a:p>
            <a:r>
              <a:rPr lang="en-GB" dirty="0">
                <a:hlinkClick r:id="rId4"/>
              </a:rPr>
              <a:t>https://medium.freecodecamp.org/a-history-of-machine-translation-from-the-cold-war-to-deep-learning-f1d335ce8b5</a:t>
            </a:r>
            <a:r>
              <a:rPr lang="en-GB" dirty="0"/>
              <a:t> </a:t>
            </a:r>
          </a:p>
        </p:txBody>
      </p:sp>
      <p:grpSp>
        <p:nvGrpSpPr>
          <p:cNvPr id="10" name="Group 9"/>
          <p:cNvGrpSpPr/>
          <p:nvPr/>
        </p:nvGrpSpPr>
        <p:grpSpPr>
          <a:xfrm>
            <a:off x="11957844" y="2303502"/>
            <a:ext cx="6553200" cy="4722773"/>
            <a:chOff x="12186444" y="2464455"/>
            <a:chExt cx="6858000" cy="4561820"/>
          </a:xfrm>
        </p:grpSpPr>
        <p:sp>
          <p:nvSpPr>
            <p:cNvPr id="5" name="Rounded Rectangle 4"/>
            <p:cNvSpPr/>
            <p:nvPr/>
          </p:nvSpPr>
          <p:spPr>
            <a:xfrm>
              <a:off x="12186444" y="2987675"/>
              <a:ext cx="6858000" cy="40386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853444" y="2464455"/>
              <a:ext cx="1027845" cy="523220"/>
            </a:xfrm>
            <a:prstGeom prst="rect">
              <a:avLst/>
            </a:prstGeom>
            <a:noFill/>
          </p:spPr>
          <p:txBody>
            <a:bodyPr wrap="none" rtlCol="0">
              <a:spAutoFit/>
            </a:bodyPr>
            <a:lstStyle/>
            <a:p>
              <a:r>
                <a:rPr lang="en-GB" sz="2800" b="1" dirty="0">
                  <a:solidFill>
                    <a:srgbClr val="00B0F0"/>
                  </a:solidFill>
                  <a:latin typeface="Comic Sans MS" panose="030F0702030302020204" pitchFamily="66" charset="0"/>
                </a:rPr>
                <a:t>HMT</a:t>
              </a:r>
              <a:endParaRPr lang="en-GB" b="1" dirty="0">
                <a:solidFill>
                  <a:srgbClr val="00B0F0"/>
                </a:solidFill>
                <a:latin typeface="Comic Sans MS" panose="030F0702030302020204" pitchFamily="66" charset="0"/>
              </a:endParaRPr>
            </a:p>
          </p:txBody>
        </p:sp>
      </p:grpSp>
      <p:grpSp>
        <p:nvGrpSpPr>
          <p:cNvPr id="13" name="Group 12"/>
          <p:cNvGrpSpPr/>
          <p:nvPr/>
        </p:nvGrpSpPr>
        <p:grpSpPr>
          <a:xfrm>
            <a:off x="14243844" y="1768475"/>
            <a:ext cx="4038600" cy="5410200"/>
            <a:chOff x="14548644" y="1887865"/>
            <a:chExt cx="4724400" cy="5290810"/>
          </a:xfrm>
        </p:grpSpPr>
        <p:sp>
          <p:nvSpPr>
            <p:cNvPr id="11" name="Rounded Rectangle 10"/>
            <p:cNvSpPr/>
            <p:nvPr/>
          </p:nvSpPr>
          <p:spPr>
            <a:xfrm>
              <a:off x="14548644" y="2378075"/>
              <a:ext cx="4724400" cy="4800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5717617" y="1887865"/>
              <a:ext cx="2180405" cy="523220"/>
            </a:xfrm>
            <a:prstGeom prst="rect">
              <a:avLst/>
            </a:prstGeom>
            <a:noFill/>
          </p:spPr>
          <p:txBody>
            <a:bodyPr wrap="none" rtlCol="0">
              <a:spAutoFit/>
            </a:bodyPr>
            <a:lstStyle/>
            <a:p>
              <a:r>
                <a:rPr lang="en-GB" sz="2800" b="1" dirty="0">
                  <a:solidFill>
                    <a:srgbClr val="FF0000"/>
                  </a:solidFill>
                  <a:latin typeface="Comic Sans MS" panose="030F0702030302020204" pitchFamily="66" charset="0"/>
                </a:rPr>
                <a:t>This Thesis</a:t>
              </a:r>
            </a:p>
          </p:txBody>
        </p:sp>
      </p:grpSp>
    </p:spTree>
    <p:extLst>
      <p:ext uri="{BB962C8B-B14F-4D97-AF65-F5344CB8AC3E}">
        <p14:creationId xmlns:p14="http://schemas.microsoft.com/office/powerpoint/2010/main" val="36957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87796-17F4-48F4-A658-08472EB9BF42}"/>
              </a:ext>
            </a:extLst>
          </p:cNvPr>
          <p:cNvSpPr>
            <a:spLocks noGrp="1"/>
          </p:cNvSpPr>
          <p:nvPr>
            <p:ph type="body" sz="quarter" idx="10"/>
          </p:nvPr>
        </p:nvSpPr>
        <p:spPr/>
        <p:txBody>
          <a:bodyPr/>
          <a:lstStyle/>
          <a:p>
            <a:endParaRPr lang="lv-LV"/>
          </a:p>
        </p:txBody>
      </p:sp>
      <p:sp>
        <p:nvSpPr>
          <p:cNvPr id="4" name="Text Placeholder 3">
            <a:extLst>
              <a:ext uri="{FF2B5EF4-FFF2-40B4-BE49-F238E27FC236}">
                <a16:creationId xmlns:a16="http://schemas.microsoft.com/office/drawing/2014/main" id="{103B4465-9E08-48DB-9215-7D6349C7B82D}"/>
              </a:ext>
            </a:extLst>
          </p:cNvPr>
          <p:cNvSpPr>
            <a:spLocks noGrp="1"/>
          </p:cNvSpPr>
          <p:nvPr>
            <p:ph type="body" sz="quarter" idx="11"/>
          </p:nvPr>
        </p:nvSpPr>
        <p:spPr/>
        <p:txBody>
          <a:bodyPr/>
          <a:lstStyle/>
          <a:p>
            <a:r>
              <a:rPr lang="en-GB" dirty="0"/>
              <a:t>System combination using NMT attention</a:t>
            </a:r>
            <a:endParaRPr lang="lv-LV" dirty="0"/>
          </a:p>
        </p:txBody>
      </p:sp>
      <p:pic>
        <p:nvPicPr>
          <p:cNvPr id="16387" name="Picture 3" descr="toThe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359" y="3296841"/>
            <a:ext cx="14148970" cy="586960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7058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numCol="1"/>
          <a:lstStyle/>
          <a:p>
            <a:r>
              <a:rPr lang="en-US" sz="4000" b="1"/>
              <a:t>Workflow</a:t>
            </a:r>
            <a:endParaRPr lang="en-US" sz="4000"/>
          </a:p>
          <a:p>
            <a:pPr marL="361950" indent="-361950">
              <a:buFont typeface="Arial" panose="020B0604020202020204" pitchFamily="34" charset="0"/>
              <a:buChar char="•"/>
            </a:pPr>
            <a:r>
              <a:rPr lang="en-US" sz="3600"/>
              <a:t>Translate the same sentence with two different NMT systems and one SMT system</a:t>
            </a:r>
          </a:p>
          <a:p>
            <a:pPr marL="361950" indent="-361950">
              <a:buFont typeface="Arial" panose="020B0604020202020204" pitchFamily="34" charset="0"/>
              <a:buChar char="•"/>
            </a:pPr>
            <a:r>
              <a:rPr lang="en-US" sz="3600"/>
              <a:t>Save attention alignment data from the NMT systems</a:t>
            </a:r>
          </a:p>
          <a:p>
            <a:pPr marL="361950" indent="-361950">
              <a:buFont typeface="Arial" panose="020B0604020202020204" pitchFamily="34" charset="0"/>
              <a:buChar char="•"/>
            </a:pPr>
            <a:r>
              <a:rPr lang="en-US" sz="3600"/>
              <a:t>Choose output from the system that does not</a:t>
            </a:r>
          </a:p>
          <a:p>
            <a:pPr marL="819150" lvl="1" indent="-361950">
              <a:buFont typeface="Arial" panose="020B0604020202020204" pitchFamily="34" charset="0"/>
              <a:buChar char="•"/>
            </a:pPr>
            <a:r>
              <a:rPr lang="en-US" sz="3200"/>
              <a:t>Align most of its attention to a single token</a:t>
            </a:r>
          </a:p>
          <a:p>
            <a:pPr marL="819150" lvl="1" indent="-361950">
              <a:buFont typeface="Arial" panose="020B0604020202020204" pitchFamily="34" charset="0"/>
              <a:buChar char="•"/>
            </a:pPr>
            <a:r>
              <a:rPr lang="en-US" sz="3200"/>
              <a:t>Have only very strong one-to-one alignments</a:t>
            </a:r>
          </a:p>
          <a:p>
            <a:pPr marL="819150" lvl="1" indent="-361950">
              <a:buFont typeface="Arial" panose="020B0604020202020204" pitchFamily="34" charset="0"/>
              <a:buChar char="•"/>
            </a:pPr>
            <a:r>
              <a:rPr lang="en-US" sz="3200"/>
              <a:t>Otherwise - back off to the output of the SMT system</a:t>
            </a:r>
          </a:p>
        </p:txBody>
      </p:sp>
      <p:sp>
        <p:nvSpPr>
          <p:cNvPr id="4" name="Text Placeholder 3">
            <a:extLst>
              <a:ext uri="{FF2B5EF4-FFF2-40B4-BE49-F238E27FC236}">
                <a16:creationId xmlns:a16="http://schemas.microsoft.com/office/drawing/2014/main" id="{31BDF5F8-66A0-4622-AE08-9D8440073A12}"/>
              </a:ext>
            </a:extLst>
          </p:cNvPr>
          <p:cNvSpPr>
            <a:spLocks noGrp="1"/>
          </p:cNvSpPr>
          <p:nvPr>
            <p:ph type="body" sz="quarter" idx="11"/>
          </p:nvPr>
        </p:nvSpPr>
        <p:spPr/>
        <p:txBody>
          <a:bodyPr/>
          <a:lstStyle/>
          <a:p>
            <a:r>
              <a:rPr lang="en-GB" dirty="0"/>
              <a:t>System combination using NMT attention</a:t>
            </a:r>
            <a:endParaRPr lang="lv-LV" dirty="0"/>
          </a:p>
        </p:txBody>
      </p:sp>
      <p:graphicFrame>
        <p:nvGraphicFramePr>
          <p:cNvPr id="6" name="Content Placeholder 7">
            <a:extLst>
              <a:ext uri="{FF2B5EF4-FFF2-40B4-BE49-F238E27FC236}">
                <a16:creationId xmlns:a16="http://schemas.microsoft.com/office/drawing/2014/main" id="{F9A31276-D236-48E0-8614-1DAE1BD796C7}"/>
              </a:ext>
            </a:extLst>
          </p:cNvPr>
          <p:cNvGraphicFramePr>
            <a:graphicFrameLocks/>
          </p:cNvGraphicFramePr>
          <p:nvPr>
            <p:extLst>
              <p:ext uri="{D42A27DB-BD31-4B8C-83A1-F6EECF244321}">
                <p14:modId xmlns:p14="http://schemas.microsoft.com/office/powerpoint/2010/main" val="2998521255"/>
              </p:ext>
            </p:extLst>
          </p:nvPr>
        </p:nvGraphicFramePr>
        <p:xfrm>
          <a:off x="1442244" y="6797675"/>
          <a:ext cx="13814893" cy="4184754"/>
        </p:xfrm>
        <a:graphic>
          <a:graphicData uri="http://schemas.openxmlformats.org/drawingml/2006/table">
            <a:tbl>
              <a:tblPr firstRow="1" firstCol="1">
                <a:tableStyleId>{9D7B26C5-4107-4FEC-AEDC-1716B250A1EF}</a:tableStyleId>
              </a:tblPr>
              <a:tblGrid>
                <a:gridCol w="3767699">
                  <a:extLst>
                    <a:ext uri="{9D8B030D-6E8A-4147-A177-3AD203B41FA5}">
                      <a16:colId xmlns:a16="http://schemas.microsoft.com/office/drawing/2014/main" val="2200607044"/>
                    </a:ext>
                  </a:extLst>
                </a:gridCol>
                <a:gridCol w="2762979">
                  <a:extLst>
                    <a:ext uri="{9D8B030D-6E8A-4147-A177-3AD203B41FA5}">
                      <a16:colId xmlns:a16="http://schemas.microsoft.com/office/drawing/2014/main" val="2596277085"/>
                    </a:ext>
                  </a:extLst>
                </a:gridCol>
                <a:gridCol w="2260618">
                  <a:extLst>
                    <a:ext uri="{9D8B030D-6E8A-4147-A177-3AD203B41FA5}">
                      <a16:colId xmlns:a16="http://schemas.microsoft.com/office/drawing/2014/main" val="4018509680"/>
                    </a:ext>
                  </a:extLst>
                </a:gridCol>
                <a:gridCol w="2762979">
                  <a:extLst>
                    <a:ext uri="{9D8B030D-6E8A-4147-A177-3AD203B41FA5}">
                      <a16:colId xmlns:a16="http://schemas.microsoft.com/office/drawing/2014/main" val="2236508924"/>
                    </a:ext>
                  </a:extLst>
                </a:gridCol>
                <a:gridCol w="2260618">
                  <a:extLst>
                    <a:ext uri="{9D8B030D-6E8A-4147-A177-3AD203B41FA5}">
                      <a16:colId xmlns:a16="http://schemas.microsoft.com/office/drawing/2014/main" val="3021992994"/>
                    </a:ext>
                  </a:extLst>
                </a:gridCol>
              </a:tblGrid>
              <a:tr h="697459">
                <a:tc>
                  <a:txBody>
                    <a:bodyPr/>
                    <a:lstStyle/>
                    <a:p>
                      <a:pPr marR="0" indent="0" algn="ctr" rtl="0">
                        <a:lnSpc>
                          <a:spcPct val="119000"/>
                        </a:lnSpc>
                        <a:spcBef>
                          <a:spcPts val="0"/>
                        </a:spcBef>
                        <a:spcAft>
                          <a:spcPts val="1400"/>
                        </a:spcAft>
                      </a:pPr>
                      <a:r>
                        <a:rPr lang="en-GB" sz="3100" kern="1400">
                          <a:ln>
                            <a:noFill/>
                          </a:ln>
                          <a:effectLst/>
                        </a:rPr>
                        <a:t>System</a:t>
                      </a:r>
                      <a:endParaRPr lang="en-GB" sz="1500" kern="1400">
                        <a:ln>
                          <a:noFill/>
                        </a:ln>
                        <a:solidFill>
                          <a:srgbClr val="000000"/>
                        </a:solidFill>
                        <a:effectLst/>
                        <a:latin typeface="Verdana" panose="020B0604030504040204" pitchFamily="34" charset="0"/>
                      </a:endParaRPr>
                    </a:p>
                  </a:txBody>
                  <a:tcPr marL="14739" marR="14739" marT="14739" marB="0" anchor="ctr"/>
                </a:tc>
                <a:tc gridSpan="2">
                  <a:txBody>
                    <a:bodyPr/>
                    <a:lstStyle/>
                    <a:p>
                      <a:pPr marR="0" indent="0" algn="ctr" rtl="0">
                        <a:lnSpc>
                          <a:spcPct val="119000"/>
                        </a:lnSpc>
                        <a:spcBef>
                          <a:spcPts val="0"/>
                        </a:spcBef>
                        <a:spcAft>
                          <a:spcPts val="1400"/>
                        </a:spcAft>
                      </a:pPr>
                      <a:r>
                        <a:rPr lang="en-GB" sz="3100" kern="1400">
                          <a:ln>
                            <a:noFill/>
                          </a:ln>
                          <a:effectLst/>
                        </a:rPr>
                        <a:t>En-&gt;Lv</a:t>
                      </a:r>
                      <a:endParaRPr lang="en-GB" sz="1500" kern="1400">
                        <a:ln>
                          <a:noFill/>
                        </a:ln>
                        <a:solidFill>
                          <a:srgbClr val="000000"/>
                        </a:solidFill>
                        <a:effectLst/>
                        <a:latin typeface="Verdana" panose="020B0604030504040204" pitchFamily="34" charset="0"/>
                      </a:endParaRPr>
                    </a:p>
                  </a:txBody>
                  <a:tcPr marL="14739" marR="14739" marT="14739" marB="0" anchor="ctr"/>
                </a:tc>
                <a:tc hMerge="1">
                  <a:txBody>
                    <a:bodyPr/>
                    <a:lstStyle/>
                    <a:p>
                      <a:endParaRPr lang="lv-LV"/>
                    </a:p>
                  </a:txBody>
                  <a:tcPr/>
                </a:tc>
                <a:tc gridSpan="2">
                  <a:txBody>
                    <a:bodyPr/>
                    <a:lstStyle/>
                    <a:p>
                      <a:pPr marR="0" indent="0" algn="ctr" rtl="0">
                        <a:lnSpc>
                          <a:spcPct val="119000"/>
                        </a:lnSpc>
                        <a:spcBef>
                          <a:spcPts val="0"/>
                        </a:spcBef>
                        <a:spcAft>
                          <a:spcPts val="1400"/>
                        </a:spcAft>
                      </a:pPr>
                      <a:r>
                        <a:rPr lang="en-GB" sz="3100" kern="1400">
                          <a:ln>
                            <a:noFill/>
                          </a:ln>
                          <a:effectLst/>
                        </a:rPr>
                        <a:t>Lv-&gt;En</a:t>
                      </a:r>
                      <a:endParaRPr lang="en-GB" sz="1500" kern="1400">
                        <a:ln>
                          <a:noFill/>
                        </a:ln>
                        <a:solidFill>
                          <a:srgbClr val="000000"/>
                        </a:solidFill>
                        <a:effectLst/>
                        <a:latin typeface="Verdana" panose="020B0604030504040204" pitchFamily="34" charset="0"/>
                      </a:endParaRPr>
                    </a:p>
                  </a:txBody>
                  <a:tcPr marL="14739" marR="14739" marT="14739" marB="0" anchor="ctr"/>
                </a:tc>
                <a:tc hMerge="1">
                  <a:txBody>
                    <a:bodyPr/>
                    <a:lstStyle/>
                    <a:p>
                      <a:endParaRPr lang="lv-LV"/>
                    </a:p>
                  </a:txBody>
                  <a:tcPr/>
                </a:tc>
                <a:extLst>
                  <a:ext uri="{0D108BD9-81ED-4DB2-BD59-A6C34878D82A}">
                    <a16:rowId xmlns:a16="http://schemas.microsoft.com/office/drawing/2014/main" val="914870914"/>
                  </a:ext>
                </a:extLst>
              </a:tr>
              <a:tr h="697459">
                <a:tc>
                  <a:txBody>
                    <a:bodyPr/>
                    <a:lstStyle/>
                    <a:p>
                      <a:pPr marL="87313" marR="0" indent="-87313" algn="r" rtl="0">
                        <a:lnSpc>
                          <a:spcPct val="119000"/>
                        </a:lnSpc>
                        <a:spcBef>
                          <a:spcPts val="0"/>
                        </a:spcBef>
                        <a:spcAft>
                          <a:spcPts val="1400"/>
                        </a:spcAft>
                      </a:pPr>
                      <a:r>
                        <a:rPr lang="en-GB" sz="3100" kern="1400">
                          <a:ln>
                            <a:noFill/>
                          </a:ln>
                          <a:effectLst/>
                        </a:rPr>
                        <a:t>Dataset</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Dev</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Test</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Dev</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Test </a:t>
                      </a:r>
                      <a:endParaRPr lang="en-GB" sz="1500"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3402819632"/>
                  </a:ext>
                </a:extLst>
              </a:tr>
              <a:tr h="697459">
                <a:tc>
                  <a:txBody>
                    <a:bodyPr/>
                    <a:lstStyle/>
                    <a:p>
                      <a:pPr marR="0" indent="0" algn="l" rtl="0">
                        <a:lnSpc>
                          <a:spcPct val="119000"/>
                        </a:lnSpc>
                        <a:spcBef>
                          <a:spcPts val="0"/>
                        </a:spcBef>
                        <a:spcAft>
                          <a:spcPts val="1400"/>
                        </a:spcAft>
                      </a:pPr>
                      <a:r>
                        <a:rPr lang="en-GB" sz="3100" kern="1400">
                          <a:ln>
                            <a:noFill/>
                          </a:ln>
                          <a:effectLst/>
                        </a:rPr>
                        <a:t>LetsMT!</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i="1" kern="1400">
                          <a:ln>
                            <a:noFill/>
                          </a:ln>
                          <a:effectLst/>
                        </a:rPr>
                        <a:t>19.8</a:t>
                      </a:r>
                      <a:endParaRPr lang="en-GB" sz="1500" i="1"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12.9</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i="1" kern="1400">
                          <a:ln>
                            <a:noFill/>
                          </a:ln>
                          <a:effectLst/>
                        </a:rPr>
                        <a:t>24.3</a:t>
                      </a:r>
                      <a:endParaRPr lang="en-GB" sz="1500" i="1"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13.4</a:t>
                      </a:r>
                      <a:endParaRPr lang="en-GB" sz="1500"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565546680"/>
                  </a:ext>
                </a:extLst>
              </a:tr>
              <a:tr h="697459">
                <a:tc>
                  <a:txBody>
                    <a:bodyPr/>
                    <a:lstStyle/>
                    <a:p>
                      <a:pPr marR="0" indent="0" algn="l" rtl="0">
                        <a:lnSpc>
                          <a:spcPct val="119000"/>
                        </a:lnSpc>
                        <a:spcBef>
                          <a:spcPts val="0"/>
                        </a:spcBef>
                        <a:spcAft>
                          <a:spcPts val="1400"/>
                        </a:spcAft>
                      </a:pPr>
                      <a:r>
                        <a:rPr lang="en-GB" sz="3100" kern="1400">
                          <a:ln>
                            <a:noFill/>
                          </a:ln>
                          <a:effectLst/>
                        </a:rPr>
                        <a:t>Neural</a:t>
                      </a:r>
                      <a:r>
                        <a:rPr lang="en-GB" sz="3100" kern="1400" baseline="0">
                          <a:ln>
                            <a:noFill/>
                          </a:ln>
                          <a:effectLst/>
                        </a:rPr>
                        <a:t> Monkey</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16.7</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13.5</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15.7</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14.3</a:t>
                      </a:r>
                      <a:endParaRPr lang="en-GB" sz="1500"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254143496"/>
                  </a:ext>
                </a:extLst>
              </a:tr>
              <a:tr h="697459">
                <a:tc>
                  <a:txBody>
                    <a:bodyPr/>
                    <a:lstStyle/>
                    <a:p>
                      <a:pPr marR="0" indent="0" algn="l" rtl="0">
                        <a:lnSpc>
                          <a:spcPct val="119000"/>
                        </a:lnSpc>
                        <a:spcBef>
                          <a:spcPts val="0"/>
                        </a:spcBef>
                        <a:spcAft>
                          <a:spcPts val="1400"/>
                        </a:spcAft>
                      </a:pPr>
                      <a:r>
                        <a:rPr lang="en-GB" sz="3100" kern="1400">
                          <a:ln>
                            <a:noFill/>
                          </a:ln>
                          <a:effectLst/>
                        </a:rPr>
                        <a:t>Nematus</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16.9</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13.6</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15.0</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13.8</a:t>
                      </a:r>
                      <a:endParaRPr lang="en-GB" sz="1500"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2356992519"/>
                  </a:ext>
                </a:extLst>
              </a:tr>
              <a:tr h="697459">
                <a:tc>
                  <a:txBody>
                    <a:bodyPr/>
                    <a:lstStyle/>
                    <a:p>
                      <a:pPr marR="0" indent="0" algn="l" rtl="0">
                        <a:lnSpc>
                          <a:spcPct val="119000"/>
                        </a:lnSpc>
                        <a:spcBef>
                          <a:spcPts val="0"/>
                        </a:spcBef>
                        <a:spcAft>
                          <a:spcPts val="1400"/>
                        </a:spcAft>
                      </a:pPr>
                      <a:r>
                        <a:rPr lang="en-GB" sz="3100" kern="1400">
                          <a:ln>
                            <a:noFill/>
                          </a:ln>
                          <a:effectLst/>
                        </a:rPr>
                        <a:t>NM+NT+LMT</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b="1" kern="1400">
                          <a:ln>
                            <a:noFill/>
                          </a:ln>
                          <a:effectLst/>
                        </a:rPr>
                        <a:t>13.6</a:t>
                      </a:r>
                      <a:endParaRPr lang="en-GB" sz="1500" b="1"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kern="1400">
                          <a:ln>
                            <a:noFill/>
                          </a:ln>
                          <a:effectLst/>
                        </a:rPr>
                        <a:t>-</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100" b="1" kern="1400">
                          <a:ln>
                            <a:noFill/>
                          </a:ln>
                          <a:effectLst/>
                        </a:rPr>
                        <a:t>14.3</a:t>
                      </a:r>
                      <a:endParaRPr lang="en-GB" sz="1500" b="1"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2501889459"/>
                  </a:ext>
                </a:extLst>
              </a:tr>
            </a:tbl>
          </a:graphicData>
        </a:graphic>
      </p:graphicFrame>
      <p:sp>
        <p:nvSpPr>
          <p:cNvPr id="7" name="TextBox 6">
            <a:extLst>
              <a:ext uri="{FF2B5EF4-FFF2-40B4-BE49-F238E27FC236}">
                <a16:creationId xmlns:a16="http://schemas.microsoft.com/office/drawing/2014/main" id="{51AF3CB9-DD94-47FB-949E-8A249B28AB76}"/>
              </a:ext>
            </a:extLst>
          </p:cNvPr>
          <p:cNvSpPr txBox="1"/>
          <p:nvPr/>
        </p:nvSpPr>
        <p:spPr>
          <a:xfrm>
            <a:off x="11480462" y="5749599"/>
            <a:ext cx="3776675" cy="1044901"/>
          </a:xfrm>
          <a:prstGeom prst="rect">
            <a:avLst/>
          </a:prstGeom>
          <a:noFill/>
        </p:spPr>
        <p:txBody>
          <a:bodyPr wrap="none" rtlCol="0">
            <a:spAutoFit/>
          </a:bodyPr>
          <a:lstStyle/>
          <a:p>
            <a:pPr algn="r"/>
            <a:r>
              <a:rPr lang="en-GB" sz="3095" b="1">
                <a:solidFill>
                  <a:schemeClr val="tx1">
                    <a:lumMod val="50000"/>
                  </a:schemeClr>
                </a:solidFill>
              </a:rPr>
              <a:t>Data – WMT17</a:t>
            </a:r>
          </a:p>
          <a:p>
            <a:pPr algn="r"/>
            <a:r>
              <a:rPr lang="en-GB" sz="3095" b="1">
                <a:solidFill>
                  <a:schemeClr val="tx1">
                    <a:lumMod val="50000"/>
                  </a:schemeClr>
                </a:solidFill>
              </a:rPr>
              <a:t>News translation Task</a:t>
            </a:r>
            <a:endParaRPr lang="lv-LV" sz="3095" b="1">
              <a:solidFill>
                <a:schemeClr val="tx1">
                  <a:lumMod val="50000"/>
                </a:schemeClr>
              </a:solidFill>
            </a:endParaRPr>
          </a:p>
        </p:txBody>
      </p:sp>
    </p:spTree>
    <p:extLst>
      <p:ext uri="{BB962C8B-B14F-4D97-AF65-F5344CB8AC3E}">
        <p14:creationId xmlns:p14="http://schemas.microsoft.com/office/powerpoint/2010/main" val="21346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527844" y="2759075"/>
                <a:ext cx="19050000" cy="8036032"/>
              </a:xfrm>
            </p:spPr>
            <p:txBody>
              <a:bodyPr numCol="1"/>
              <a:lstStyle/>
              <a:p>
                <a:pPr/>
                <a14:m>
                  <m:oMathPara xmlns:m="http://schemas.openxmlformats.org/officeDocument/2006/math">
                    <m:oMathParaPr>
                      <m:jc m:val="centerGroup"/>
                    </m:oMathParaPr>
                    <m:oMath xmlns:m="http://schemas.openxmlformats.org/officeDocument/2006/math">
                      <m:r>
                        <a:rPr lang="en-GB" sz="3095" i="1" smtClean="0">
                          <a:latin typeface="Cambria Math" panose="02040503050406030204" pitchFamily="18" charset="0"/>
                        </a:rPr>
                        <m:t>𝐶𝐷𝑃</m:t>
                      </m:r>
                      <m:r>
                        <a:rPr lang="en-GB" sz="3095" i="1" smtClean="0">
                          <a:latin typeface="Cambria Math" panose="02040503050406030204" pitchFamily="18" charset="0"/>
                        </a:rPr>
                        <m:t>=</m:t>
                      </m:r>
                      <m:f>
                        <m:fPr>
                          <m:ctrlPr>
                            <a:rPr lang="lv-LV" sz="3095" i="1" smtClean="0">
                              <a:latin typeface="Cambria Math" panose="02040503050406030204" pitchFamily="18" charset="0"/>
                            </a:rPr>
                          </m:ctrlPr>
                        </m:fPr>
                        <m:num>
                          <m:r>
                            <a:rPr lang="en-GB" sz="3095" i="1">
                              <a:latin typeface="Cambria Math" panose="02040503050406030204" pitchFamily="18" charset="0"/>
                            </a:rPr>
                            <m:t>1</m:t>
                          </m:r>
                        </m:num>
                        <m:den>
                          <m:sSub>
                            <m:sSubPr>
                              <m:ctrlPr>
                                <a:rPr lang="en-GB" sz="3095" i="1" smtClean="0">
                                  <a:latin typeface="Cambria Math" panose="02040503050406030204" pitchFamily="18" charset="0"/>
                                </a:rPr>
                              </m:ctrlPr>
                            </m:sSubPr>
                            <m:e>
                              <m:r>
                                <a:rPr lang="en-GB" sz="3095" b="0" i="1" smtClean="0">
                                  <a:latin typeface="Cambria Math" panose="02040503050406030204" pitchFamily="18" charset="0"/>
                                </a:rPr>
                                <m:t>𝐿</m:t>
                              </m:r>
                            </m:e>
                            <m:sub>
                              <m:r>
                                <a:rPr lang="en-GB" sz="3095" b="0" i="1" smtClean="0">
                                  <a:latin typeface="Cambria Math" panose="02040503050406030204" pitchFamily="18" charset="0"/>
                                </a:rPr>
                                <m:t>𝑠𝑟𝑐</m:t>
                              </m:r>
                            </m:sub>
                          </m:sSub>
                        </m:den>
                      </m:f>
                      <m:nary>
                        <m:naryPr>
                          <m:chr m:val="∑"/>
                          <m:limLoc m:val="undOvr"/>
                          <m:supHide m:val="on"/>
                          <m:ctrlPr>
                            <a:rPr lang="lv-LV" sz="3095" i="1">
                              <a:latin typeface="Cambria Math" panose="02040503050406030204" pitchFamily="18" charset="0"/>
                            </a:rPr>
                          </m:ctrlPr>
                        </m:naryPr>
                        <m:sub>
                          <m:r>
                            <a:rPr lang="en-GB" sz="3095" i="1">
                              <a:latin typeface="Cambria Math" panose="02040503050406030204" pitchFamily="18" charset="0"/>
                            </a:rPr>
                            <m:t>𝑗</m:t>
                          </m:r>
                        </m:sub>
                        <m:sup/>
                        <m:e>
                          <m:func>
                            <m:funcPr>
                              <m:ctrlPr>
                                <a:rPr lang="lv-LV" sz="3095" i="1">
                                  <a:latin typeface="Cambria Math" panose="02040503050406030204" pitchFamily="18" charset="0"/>
                                </a:rPr>
                              </m:ctrlPr>
                            </m:funcPr>
                            <m:fName>
                              <m:r>
                                <m:rPr>
                                  <m:sty m:val="p"/>
                                </m:rPr>
                                <a:rPr lang="en-GB" sz="3095">
                                  <a:latin typeface="Cambria Math" panose="02040503050406030204" pitchFamily="18" charset="0"/>
                                </a:rPr>
                                <m:t>log</m:t>
                              </m:r>
                            </m:fName>
                            <m:e>
                              <m:d>
                                <m:dPr>
                                  <m:ctrlPr>
                                    <a:rPr lang="lv-LV" sz="3095" i="1">
                                      <a:latin typeface="Cambria Math" panose="02040503050406030204" pitchFamily="18" charset="0"/>
                                    </a:rPr>
                                  </m:ctrlPr>
                                </m:dPr>
                                <m:e>
                                  <m:func>
                                    <m:funcPr>
                                      <m:ctrlPr>
                                        <a:rPr lang="lv-LV" sz="3095" i="1">
                                          <a:latin typeface="Cambria Math" panose="02040503050406030204" pitchFamily="18" charset="0"/>
                                        </a:rPr>
                                      </m:ctrlPr>
                                    </m:funcPr>
                                    <m:fName>
                                      <m:r>
                                        <a:rPr lang="en-GB" sz="3095">
                                          <a:latin typeface="Cambria Math" panose="02040503050406030204" pitchFamily="18" charset="0"/>
                                        </a:rPr>
                                        <m:t>1+</m:t>
                                      </m:r>
                                    </m:fName>
                                    <m:e>
                                      <m:sSup>
                                        <m:sSupPr>
                                          <m:ctrlPr>
                                            <a:rPr lang="lv-LV" sz="3095" i="1">
                                              <a:latin typeface="Cambria Math" panose="02040503050406030204" pitchFamily="18" charset="0"/>
                                            </a:rPr>
                                          </m:ctrlPr>
                                        </m:sSupPr>
                                        <m:e>
                                          <m:d>
                                            <m:dPr>
                                              <m:ctrlPr>
                                                <a:rPr lang="lv-LV" sz="3095" i="1">
                                                  <a:latin typeface="Cambria Math" panose="02040503050406030204" pitchFamily="18" charset="0"/>
                                                </a:rPr>
                                              </m:ctrlPr>
                                            </m:dPr>
                                            <m:e>
                                              <m:nary>
                                                <m:naryPr>
                                                  <m:chr m:val="∑"/>
                                                  <m:limLoc m:val="undOvr"/>
                                                  <m:supHide m:val="on"/>
                                                  <m:ctrlPr>
                                                    <a:rPr lang="lv-LV" sz="3095" i="1">
                                                      <a:latin typeface="Cambria Math" panose="02040503050406030204" pitchFamily="18" charset="0"/>
                                                    </a:rPr>
                                                  </m:ctrlPr>
                                                </m:naryPr>
                                                <m:sub>
                                                  <m:r>
                                                    <a:rPr lang="en-GB" sz="3095" i="1">
                                                      <a:latin typeface="Cambria Math" panose="02040503050406030204" pitchFamily="18" charset="0"/>
                                                    </a:rPr>
                                                    <m:t>𝑖</m:t>
                                                  </m:r>
                                                </m:sub>
                                                <m:sup/>
                                                <m:e>
                                                  <m:sSub>
                                                    <m:sSubPr>
                                                      <m:ctrlPr>
                                                        <a:rPr lang="lv-LV" sz="3095" i="1">
                                                          <a:latin typeface="Cambria Math" panose="02040503050406030204" pitchFamily="18" charset="0"/>
                                                        </a:rPr>
                                                      </m:ctrlPr>
                                                    </m:sSubPr>
                                                    <m:e>
                                                      <m:r>
                                                        <a:rPr lang="en-GB" sz="3095" i="1">
                                                          <a:latin typeface="Cambria Math" panose="02040503050406030204" pitchFamily="18" charset="0"/>
                                                        </a:rPr>
                                                        <m:t>∝</m:t>
                                                      </m:r>
                                                    </m:e>
                                                    <m:sub>
                                                      <m:r>
                                                        <a:rPr lang="en-GB" sz="3095" i="1">
                                                          <a:latin typeface="Cambria Math" panose="02040503050406030204" pitchFamily="18" charset="0"/>
                                                        </a:rPr>
                                                        <m:t>𝑗𝑖</m:t>
                                                      </m:r>
                                                    </m:sub>
                                                  </m:sSub>
                                                </m:e>
                                              </m:nary>
                                            </m:e>
                                          </m:d>
                                        </m:e>
                                        <m:sup>
                                          <m:r>
                                            <a:rPr lang="en-GB" sz="3095" i="1">
                                              <a:latin typeface="Cambria Math" panose="02040503050406030204" pitchFamily="18" charset="0"/>
                                            </a:rPr>
                                            <m:t>2</m:t>
                                          </m:r>
                                        </m:sup>
                                      </m:sSup>
                                    </m:e>
                                  </m:func>
                                </m:e>
                              </m:d>
                            </m:e>
                          </m:func>
                        </m:e>
                      </m:nary>
                    </m:oMath>
                  </m:oMathPara>
                </a14:m>
                <a:endParaRPr lang="en-US" sz="2785"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527844" y="2759075"/>
                <a:ext cx="19050000" cy="8036032"/>
              </a:xfrm>
              <a:blipFill>
                <a:blip r:embed="rId3"/>
                <a:stretch>
                  <a:fillRect/>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026A0096-32A4-48D0-B716-D98290E8D670}"/>
              </a:ext>
            </a:extLst>
          </p:cNvPr>
          <p:cNvSpPr>
            <a:spLocks noGrp="1"/>
          </p:cNvSpPr>
          <p:nvPr>
            <p:ph type="body" sz="quarter" idx="11"/>
          </p:nvPr>
        </p:nvSpPr>
        <p:spPr/>
        <p:txBody>
          <a:bodyPr/>
          <a:lstStyle/>
          <a:p>
            <a:r>
              <a:rPr lang="en-US"/>
              <a:t>System combination by estimating </a:t>
            </a:r>
          </a:p>
          <a:p>
            <a:r>
              <a:rPr lang="en-US"/>
              <a:t>confidence from neural network attention</a:t>
            </a:r>
            <a:endParaRPr lang="lv-LV"/>
          </a:p>
        </p:txBody>
      </p:sp>
      <mc:AlternateContent xmlns:mc="http://schemas.openxmlformats.org/markup-compatibility/2006" xmlns:a14="http://schemas.microsoft.com/office/drawing/2010/main">
        <mc:Choice Requires="a14">
          <p:sp>
            <p:nvSpPr>
              <p:cNvPr id="7" name="Rectangle 6"/>
              <p:cNvSpPr/>
              <p:nvPr/>
            </p:nvSpPr>
            <p:spPr>
              <a:xfrm>
                <a:off x="1975644" y="5578475"/>
                <a:ext cx="6093399" cy="1301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lv-LV" sz="3095" i="1" smtClean="0">
                              <a:latin typeface="Cambria Math" panose="02040503050406030204" pitchFamily="18" charset="0"/>
                            </a:rPr>
                          </m:ctrlPr>
                        </m:sSubPr>
                        <m:e>
                          <m:r>
                            <a:rPr lang="lv-LV" sz="3095" i="1">
                              <a:latin typeface="Cambria Math" panose="02040503050406030204" pitchFamily="18" charset="0"/>
                            </a:rPr>
                            <m:t>𝐴𝑃</m:t>
                          </m:r>
                        </m:e>
                        <m:sub>
                          <m:r>
                            <a:rPr lang="lv-LV" sz="3095" i="1">
                              <a:latin typeface="Cambria Math" panose="02040503050406030204" pitchFamily="18" charset="0"/>
                            </a:rPr>
                            <m:t>𝑜𝑢𝑡</m:t>
                          </m:r>
                        </m:sub>
                      </m:sSub>
                      <m:r>
                        <a:rPr lang="lv-LV" sz="3095">
                          <a:latin typeface="Cambria Math" panose="02040503050406030204" pitchFamily="18" charset="0"/>
                        </a:rPr>
                        <m:t>=−</m:t>
                      </m:r>
                      <m:f>
                        <m:fPr>
                          <m:ctrlPr>
                            <a:rPr lang="lv-LV" sz="3095" i="1">
                              <a:latin typeface="Cambria Math" panose="02040503050406030204" pitchFamily="18" charset="0"/>
                            </a:rPr>
                          </m:ctrlPr>
                        </m:fPr>
                        <m:num>
                          <m:r>
                            <a:rPr lang="lv-LV" sz="3095">
                              <a:latin typeface="Cambria Math" panose="02040503050406030204" pitchFamily="18" charset="0"/>
                            </a:rPr>
                            <m:t>1</m:t>
                          </m:r>
                        </m:num>
                        <m:den>
                          <m:sSub>
                            <m:sSubPr>
                              <m:ctrlPr>
                                <a:rPr lang="en-GB" sz="3095" i="1">
                                  <a:latin typeface="Cambria Math" panose="02040503050406030204" pitchFamily="18" charset="0"/>
                                </a:rPr>
                              </m:ctrlPr>
                            </m:sSubPr>
                            <m:e>
                              <m:r>
                                <a:rPr lang="en-GB" sz="3095" i="1">
                                  <a:latin typeface="Cambria Math" panose="02040503050406030204" pitchFamily="18" charset="0"/>
                                </a:rPr>
                                <m:t>𝐿</m:t>
                              </m:r>
                            </m:e>
                            <m:sub>
                              <m:r>
                                <a:rPr lang="en-GB" sz="3095" i="1">
                                  <a:latin typeface="Cambria Math" panose="02040503050406030204" pitchFamily="18" charset="0"/>
                                </a:rPr>
                                <m:t>𝑠𝑟𝑐</m:t>
                              </m:r>
                            </m:sub>
                          </m:sSub>
                        </m:den>
                      </m:f>
                      <m:nary>
                        <m:naryPr>
                          <m:chr m:val="∑"/>
                          <m:limLoc m:val="undOvr"/>
                          <m:supHide m:val="on"/>
                          <m:ctrlPr>
                            <a:rPr lang="lv-LV" sz="3095" i="1">
                              <a:latin typeface="Cambria Math" panose="02040503050406030204" pitchFamily="18" charset="0"/>
                            </a:rPr>
                          </m:ctrlPr>
                        </m:naryPr>
                        <m:sub>
                          <m:r>
                            <a:rPr lang="lv-LV" sz="3095" i="1">
                              <a:latin typeface="Cambria Math" panose="02040503050406030204" pitchFamily="18" charset="0"/>
                            </a:rPr>
                            <m:t>𝑖</m:t>
                          </m:r>
                        </m:sub>
                        <m:sup/>
                        <m:e>
                          <m:nary>
                            <m:naryPr>
                              <m:chr m:val="∑"/>
                              <m:limLoc m:val="undOvr"/>
                              <m:supHide m:val="on"/>
                              <m:ctrlPr>
                                <a:rPr lang="lv-LV" sz="3095" i="1">
                                  <a:latin typeface="Cambria Math" panose="02040503050406030204" pitchFamily="18" charset="0"/>
                                </a:rPr>
                              </m:ctrlPr>
                            </m:naryPr>
                            <m:sub>
                              <m:r>
                                <a:rPr lang="lv-LV" sz="3095" i="1">
                                  <a:latin typeface="Cambria Math" panose="02040503050406030204" pitchFamily="18" charset="0"/>
                                </a:rPr>
                                <m:t>𝑗</m:t>
                              </m:r>
                            </m:sub>
                            <m:sup/>
                            <m:e>
                              <m:sSub>
                                <m:sSubPr>
                                  <m:ctrlPr>
                                    <a:rPr lang="lv-LV" sz="3095" i="1">
                                      <a:latin typeface="Cambria Math" panose="02040503050406030204" pitchFamily="18" charset="0"/>
                                    </a:rPr>
                                  </m:ctrlPr>
                                </m:sSubPr>
                                <m:e>
                                  <m:r>
                                    <a:rPr lang="lv-LV" sz="3095">
                                      <a:latin typeface="Cambria Math" panose="02040503050406030204" pitchFamily="18" charset="0"/>
                                    </a:rPr>
                                    <m:t>∝</m:t>
                                  </m:r>
                                </m:e>
                                <m:sub>
                                  <m:r>
                                    <a:rPr lang="lv-LV" sz="3095" i="1">
                                      <a:latin typeface="Cambria Math" panose="02040503050406030204" pitchFamily="18" charset="0"/>
                                    </a:rPr>
                                    <m:t>𝑖</m:t>
                                  </m:r>
                                  <m:r>
                                    <a:rPr lang="en-GB" sz="3095" b="0" i="1" smtClean="0">
                                      <a:latin typeface="Cambria Math" panose="02040503050406030204" pitchFamily="18" charset="0"/>
                                    </a:rPr>
                                    <m:t>𝑗</m:t>
                                  </m:r>
                                </m:sub>
                              </m:sSub>
                              <m:r>
                                <a:rPr lang="lv-LV" sz="3095">
                                  <a:latin typeface="Cambria Math" panose="02040503050406030204" pitchFamily="18" charset="0"/>
                                </a:rPr>
                                <m:t>∙</m:t>
                              </m:r>
                              <m:r>
                                <a:rPr lang="lv-LV" sz="3095" i="1">
                                  <a:latin typeface="Cambria Math" panose="02040503050406030204" pitchFamily="18" charset="0"/>
                                </a:rPr>
                                <m:t>𝑙𝑜𝑔</m:t>
                              </m:r>
                              <m:sSub>
                                <m:sSubPr>
                                  <m:ctrlPr>
                                    <a:rPr lang="lv-LV" sz="3095" i="1">
                                      <a:latin typeface="Cambria Math" panose="02040503050406030204" pitchFamily="18" charset="0"/>
                                    </a:rPr>
                                  </m:ctrlPr>
                                </m:sSubPr>
                                <m:e>
                                  <m:r>
                                    <a:rPr lang="lv-LV" sz="3095">
                                      <a:latin typeface="Cambria Math" panose="02040503050406030204" pitchFamily="18" charset="0"/>
                                    </a:rPr>
                                    <m:t>∝</m:t>
                                  </m:r>
                                </m:e>
                                <m:sub>
                                  <m:r>
                                    <a:rPr lang="lv-LV" sz="3095" i="1">
                                      <a:latin typeface="Cambria Math" panose="02040503050406030204" pitchFamily="18" charset="0"/>
                                    </a:rPr>
                                    <m:t>𝑖</m:t>
                                  </m:r>
                                  <m:r>
                                    <a:rPr lang="en-GB" sz="3095" b="0" i="1" smtClean="0">
                                      <a:latin typeface="Cambria Math" panose="02040503050406030204" pitchFamily="18" charset="0"/>
                                    </a:rPr>
                                    <m:t>𝑗</m:t>
                                  </m:r>
                                </m:sub>
                              </m:sSub>
                            </m:e>
                          </m:nary>
                        </m:e>
                      </m:nary>
                    </m:oMath>
                  </m:oMathPara>
                </a14:m>
                <a:endParaRPr lang="lv-LV" sz="3095" dirty="0"/>
              </a:p>
            </p:txBody>
          </p:sp>
        </mc:Choice>
        <mc:Fallback xmlns="">
          <p:sp>
            <p:nvSpPr>
              <p:cNvPr id="7" name="Rectangle 6"/>
              <p:cNvSpPr>
                <a:spLocks noRot="1" noChangeAspect="1" noMove="1" noResize="1" noEditPoints="1" noAdjustHandles="1" noChangeArrowheads="1" noChangeShapeType="1" noTextEdit="1"/>
              </p:cNvSpPr>
              <p:nvPr/>
            </p:nvSpPr>
            <p:spPr>
              <a:xfrm>
                <a:off x="1975644" y="5578475"/>
                <a:ext cx="6093399" cy="130195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538244" y="8169275"/>
                <a:ext cx="6267165" cy="5686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lv-LV" sz="3095" i="1">
                          <a:latin typeface="Cambria Math" panose="02040503050406030204" pitchFamily="18" charset="0"/>
                        </a:rPr>
                        <m:t>𝑐𝑜𝑛𝑓𝑖𝑑𝑒𝑛𝑐𝑒</m:t>
                      </m:r>
                      <m:r>
                        <a:rPr lang="lv-LV" sz="3095">
                          <a:latin typeface="Cambria Math" panose="02040503050406030204" pitchFamily="18" charset="0"/>
                        </a:rPr>
                        <m:t>=</m:t>
                      </m:r>
                      <m:r>
                        <a:rPr lang="lv-LV" sz="3095" i="1">
                          <a:latin typeface="Cambria Math" panose="02040503050406030204" pitchFamily="18" charset="0"/>
                        </a:rPr>
                        <m:t>𝐶𝐷𝑃</m:t>
                      </m:r>
                      <m:r>
                        <a:rPr lang="lv-LV" sz="3095">
                          <a:latin typeface="Cambria Math" panose="02040503050406030204" pitchFamily="18" charset="0"/>
                        </a:rPr>
                        <m:t>+</m:t>
                      </m:r>
                      <m:sSub>
                        <m:sSubPr>
                          <m:ctrlPr>
                            <a:rPr lang="lv-LV" sz="3095" i="1">
                              <a:latin typeface="Cambria Math" panose="02040503050406030204" pitchFamily="18" charset="0"/>
                            </a:rPr>
                          </m:ctrlPr>
                        </m:sSubPr>
                        <m:e>
                          <m:r>
                            <a:rPr lang="lv-LV" sz="3095" i="1">
                              <a:latin typeface="Cambria Math" panose="02040503050406030204" pitchFamily="18" charset="0"/>
                            </a:rPr>
                            <m:t>𝐴𝑃</m:t>
                          </m:r>
                        </m:e>
                        <m:sub>
                          <m:r>
                            <a:rPr lang="lv-LV" sz="3095" i="1">
                              <a:latin typeface="Cambria Math" panose="02040503050406030204" pitchFamily="18" charset="0"/>
                            </a:rPr>
                            <m:t>𝑜𝑢𝑡</m:t>
                          </m:r>
                        </m:sub>
                      </m:sSub>
                      <m:r>
                        <a:rPr lang="lv-LV" sz="3095">
                          <a:latin typeface="Cambria Math" panose="02040503050406030204" pitchFamily="18" charset="0"/>
                        </a:rPr>
                        <m:t>+</m:t>
                      </m:r>
                      <m:sSub>
                        <m:sSubPr>
                          <m:ctrlPr>
                            <a:rPr lang="lv-LV" sz="3095" i="1">
                              <a:latin typeface="Cambria Math" panose="02040503050406030204" pitchFamily="18" charset="0"/>
                            </a:rPr>
                          </m:ctrlPr>
                        </m:sSubPr>
                        <m:e>
                          <m:r>
                            <a:rPr lang="lv-LV" sz="3095" i="1">
                              <a:latin typeface="Cambria Math" panose="02040503050406030204" pitchFamily="18" charset="0"/>
                            </a:rPr>
                            <m:t>𝐴𝑃</m:t>
                          </m:r>
                        </m:e>
                        <m:sub>
                          <m:r>
                            <a:rPr lang="lv-LV" sz="3095" i="1">
                              <a:latin typeface="Cambria Math" panose="02040503050406030204" pitchFamily="18" charset="0"/>
                            </a:rPr>
                            <m:t>𝑖𝑛</m:t>
                          </m:r>
                        </m:sub>
                      </m:sSub>
                    </m:oMath>
                  </m:oMathPara>
                </a14:m>
                <a:endParaRPr lang="lv-LV" sz="3095" dirty="0"/>
              </a:p>
            </p:txBody>
          </p:sp>
        </mc:Choice>
        <mc:Fallback xmlns="">
          <p:sp>
            <p:nvSpPr>
              <p:cNvPr id="8" name="Rectangle 7"/>
              <p:cNvSpPr>
                <a:spLocks noRot="1" noChangeAspect="1" noMove="1" noResize="1" noEditPoints="1" noAdjustHandles="1" noChangeArrowheads="1" noChangeShapeType="1" noTextEdit="1"/>
              </p:cNvSpPr>
              <p:nvPr/>
            </p:nvSpPr>
            <p:spPr>
              <a:xfrm>
                <a:off x="7538244" y="8169275"/>
                <a:ext cx="6267165" cy="56861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491244" y="5539845"/>
                <a:ext cx="5922840" cy="1301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lv-LV" sz="3095" i="1" smtClean="0">
                              <a:latin typeface="Cambria Math" panose="02040503050406030204" pitchFamily="18" charset="0"/>
                            </a:rPr>
                          </m:ctrlPr>
                        </m:sSubPr>
                        <m:e>
                          <m:r>
                            <a:rPr lang="lv-LV" sz="3095" i="1">
                              <a:latin typeface="Cambria Math" panose="02040503050406030204" pitchFamily="18" charset="0"/>
                            </a:rPr>
                            <m:t>𝐴𝑃</m:t>
                          </m:r>
                        </m:e>
                        <m:sub>
                          <m:r>
                            <a:rPr lang="lv-LV" sz="3095" i="1">
                              <a:latin typeface="Cambria Math" panose="02040503050406030204" pitchFamily="18" charset="0"/>
                            </a:rPr>
                            <m:t>𝑖𝑛</m:t>
                          </m:r>
                        </m:sub>
                      </m:sSub>
                      <m:r>
                        <a:rPr lang="lv-LV" sz="3095">
                          <a:latin typeface="Cambria Math" panose="02040503050406030204" pitchFamily="18" charset="0"/>
                        </a:rPr>
                        <m:t>=−</m:t>
                      </m:r>
                      <m:f>
                        <m:fPr>
                          <m:ctrlPr>
                            <a:rPr lang="lv-LV" sz="3095" i="1">
                              <a:latin typeface="Cambria Math" panose="02040503050406030204" pitchFamily="18" charset="0"/>
                            </a:rPr>
                          </m:ctrlPr>
                        </m:fPr>
                        <m:num>
                          <m:r>
                            <a:rPr lang="lv-LV" sz="3095">
                              <a:latin typeface="Cambria Math" panose="02040503050406030204" pitchFamily="18" charset="0"/>
                            </a:rPr>
                            <m:t>1</m:t>
                          </m:r>
                        </m:num>
                        <m:den>
                          <m:sSub>
                            <m:sSubPr>
                              <m:ctrlPr>
                                <a:rPr lang="en-GB" sz="3095" i="1">
                                  <a:latin typeface="Cambria Math" panose="02040503050406030204" pitchFamily="18" charset="0"/>
                                </a:rPr>
                              </m:ctrlPr>
                            </m:sSubPr>
                            <m:e>
                              <m:r>
                                <a:rPr lang="en-GB" sz="3095" i="1">
                                  <a:latin typeface="Cambria Math" panose="02040503050406030204" pitchFamily="18" charset="0"/>
                                </a:rPr>
                                <m:t>𝐿</m:t>
                              </m:r>
                            </m:e>
                            <m:sub>
                              <m:r>
                                <a:rPr lang="en-GB" sz="3095" b="0" i="1" smtClean="0">
                                  <a:latin typeface="Cambria Math" panose="02040503050406030204" pitchFamily="18" charset="0"/>
                                </a:rPr>
                                <m:t>𝑡𝑟𝑔</m:t>
                              </m:r>
                            </m:sub>
                          </m:sSub>
                        </m:den>
                      </m:f>
                      <m:nary>
                        <m:naryPr>
                          <m:chr m:val="∑"/>
                          <m:limLoc m:val="undOvr"/>
                          <m:supHide m:val="on"/>
                          <m:ctrlPr>
                            <a:rPr lang="lv-LV" sz="3095" i="1">
                              <a:latin typeface="Cambria Math" panose="02040503050406030204" pitchFamily="18" charset="0"/>
                            </a:rPr>
                          </m:ctrlPr>
                        </m:naryPr>
                        <m:sub>
                          <m:r>
                            <a:rPr lang="en-GB" sz="3095" b="0" i="1" smtClean="0">
                              <a:latin typeface="Cambria Math" panose="02040503050406030204" pitchFamily="18" charset="0"/>
                            </a:rPr>
                            <m:t>𝑖</m:t>
                          </m:r>
                        </m:sub>
                        <m:sup/>
                        <m:e>
                          <m:nary>
                            <m:naryPr>
                              <m:chr m:val="∑"/>
                              <m:limLoc m:val="undOvr"/>
                              <m:supHide m:val="on"/>
                              <m:ctrlPr>
                                <a:rPr lang="lv-LV" sz="3095" i="1">
                                  <a:latin typeface="Cambria Math" panose="02040503050406030204" pitchFamily="18" charset="0"/>
                                </a:rPr>
                              </m:ctrlPr>
                            </m:naryPr>
                            <m:sub>
                              <m:r>
                                <a:rPr lang="en-GB" sz="3095" b="0" i="1" smtClean="0">
                                  <a:latin typeface="Cambria Math" panose="02040503050406030204" pitchFamily="18" charset="0"/>
                                </a:rPr>
                                <m:t>𝑗</m:t>
                              </m:r>
                            </m:sub>
                            <m:sup/>
                            <m:e>
                              <m:sSub>
                                <m:sSubPr>
                                  <m:ctrlPr>
                                    <a:rPr lang="lv-LV" sz="3095" i="1">
                                      <a:latin typeface="Cambria Math" panose="02040503050406030204" pitchFamily="18" charset="0"/>
                                    </a:rPr>
                                  </m:ctrlPr>
                                </m:sSubPr>
                                <m:e>
                                  <m:r>
                                    <a:rPr lang="lv-LV" sz="3095">
                                      <a:latin typeface="Cambria Math" panose="02040503050406030204" pitchFamily="18" charset="0"/>
                                    </a:rPr>
                                    <m:t>∝</m:t>
                                  </m:r>
                                </m:e>
                                <m:sub>
                                  <m:r>
                                    <a:rPr lang="lv-LV" sz="3095" i="1">
                                      <a:latin typeface="Cambria Math" panose="02040503050406030204" pitchFamily="18" charset="0"/>
                                    </a:rPr>
                                    <m:t>𝑖𝑗</m:t>
                                  </m:r>
                                </m:sub>
                              </m:sSub>
                              <m:r>
                                <a:rPr lang="lv-LV" sz="3095">
                                  <a:latin typeface="Cambria Math" panose="02040503050406030204" pitchFamily="18" charset="0"/>
                                </a:rPr>
                                <m:t>∙</m:t>
                              </m:r>
                              <m:r>
                                <a:rPr lang="lv-LV" sz="3095" i="1">
                                  <a:latin typeface="Cambria Math" panose="02040503050406030204" pitchFamily="18" charset="0"/>
                                </a:rPr>
                                <m:t>𝑙𝑜𝑔</m:t>
                              </m:r>
                              <m:sSub>
                                <m:sSubPr>
                                  <m:ctrlPr>
                                    <a:rPr lang="lv-LV" sz="3095" i="1">
                                      <a:latin typeface="Cambria Math" panose="02040503050406030204" pitchFamily="18" charset="0"/>
                                    </a:rPr>
                                  </m:ctrlPr>
                                </m:sSubPr>
                                <m:e>
                                  <m:r>
                                    <a:rPr lang="lv-LV" sz="3095">
                                      <a:latin typeface="Cambria Math" panose="02040503050406030204" pitchFamily="18" charset="0"/>
                                    </a:rPr>
                                    <m:t>∝</m:t>
                                  </m:r>
                                </m:e>
                                <m:sub>
                                  <m:r>
                                    <a:rPr lang="lv-LV" sz="3095" i="1">
                                      <a:latin typeface="Cambria Math" panose="02040503050406030204" pitchFamily="18" charset="0"/>
                                    </a:rPr>
                                    <m:t>𝑖𝑗</m:t>
                                  </m:r>
                                </m:sub>
                              </m:sSub>
                            </m:e>
                          </m:nary>
                        </m:e>
                      </m:nary>
                    </m:oMath>
                  </m:oMathPara>
                </a14:m>
                <a:endParaRPr lang="lv-LV" sz="3095" dirty="0"/>
              </a:p>
            </p:txBody>
          </p:sp>
        </mc:Choice>
        <mc:Fallback xmlns="">
          <p:sp>
            <p:nvSpPr>
              <p:cNvPr id="10" name="Rectangle 9"/>
              <p:cNvSpPr>
                <a:spLocks noRot="1" noChangeAspect="1" noMove="1" noResize="1" noEditPoints="1" noAdjustHandles="1" noChangeArrowheads="1" noChangeShapeType="1" noTextEdit="1"/>
              </p:cNvSpPr>
              <p:nvPr/>
            </p:nvSpPr>
            <p:spPr>
              <a:xfrm>
                <a:off x="12491244" y="5539845"/>
                <a:ext cx="5922840" cy="1301959"/>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9675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FAEB9D-5BBC-4C79-B583-AA925A359D1C}"/>
              </a:ext>
            </a:extLst>
          </p:cNvPr>
          <p:cNvSpPr>
            <a:spLocks noGrp="1"/>
          </p:cNvSpPr>
          <p:nvPr>
            <p:ph type="body" sz="quarter" idx="11"/>
          </p:nvPr>
        </p:nvSpPr>
        <p:spPr/>
        <p:txBody>
          <a:bodyPr/>
          <a:lstStyle/>
          <a:p>
            <a:r>
              <a:rPr lang="en-US"/>
              <a:t>System combination by estimating confidence</a:t>
            </a:r>
            <a:endParaRPr lang="lv-LV"/>
          </a:p>
        </p:txBody>
      </p:sp>
      <p:graphicFrame>
        <p:nvGraphicFramePr>
          <p:cNvPr id="14" name="Content Placeholder 13"/>
          <p:cNvGraphicFramePr>
            <a:graphicFrameLocks noGrp="1"/>
          </p:cNvGraphicFramePr>
          <p:nvPr>
            <p:ph idx="4294967295"/>
            <p:extLst>
              <p:ext uri="{D42A27DB-BD31-4B8C-83A1-F6EECF244321}">
                <p14:modId xmlns:p14="http://schemas.microsoft.com/office/powerpoint/2010/main" val="337954414"/>
              </p:ext>
            </p:extLst>
          </p:nvPr>
        </p:nvGraphicFramePr>
        <p:xfrm>
          <a:off x="2982243" y="7052652"/>
          <a:ext cx="11253580" cy="3740891"/>
        </p:xfrm>
        <a:graphic>
          <a:graphicData uri="http://schemas.openxmlformats.org/drawingml/2006/table">
            <a:tbl>
              <a:tblPr firstCol="1">
                <a:tableStyleId>{9D7B26C5-4107-4FEC-AEDC-1716B250A1EF}</a:tableStyleId>
              </a:tblPr>
              <a:tblGrid>
                <a:gridCol w="2509740">
                  <a:extLst>
                    <a:ext uri="{9D8B030D-6E8A-4147-A177-3AD203B41FA5}">
                      <a16:colId xmlns:a16="http://schemas.microsoft.com/office/drawing/2014/main" val="3205078896"/>
                    </a:ext>
                  </a:extLst>
                </a:gridCol>
                <a:gridCol w="8743840">
                  <a:extLst>
                    <a:ext uri="{9D8B030D-6E8A-4147-A177-3AD203B41FA5}">
                      <a16:colId xmlns:a16="http://schemas.microsoft.com/office/drawing/2014/main" val="626341203"/>
                    </a:ext>
                  </a:extLst>
                </a:gridCol>
              </a:tblGrid>
              <a:tr h="534413">
                <a:tc>
                  <a:txBody>
                    <a:bodyPr/>
                    <a:lstStyle/>
                    <a:p>
                      <a:pPr marR="0" indent="0" algn="l" rtl="0">
                        <a:lnSpc>
                          <a:spcPct val="119000"/>
                        </a:lnSpc>
                        <a:spcBef>
                          <a:spcPts val="0"/>
                        </a:spcBef>
                        <a:spcAft>
                          <a:spcPts val="600"/>
                        </a:spcAft>
                      </a:pPr>
                      <a:r>
                        <a:rPr lang="en-GB" sz="2200" kern="1400">
                          <a:ln>
                            <a:noFill/>
                          </a:ln>
                          <a:effectLst/>
                        </a:rPr>
                        <a:t>Source</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600"/>
                        </a:spcAft>
                      </a:pPr>
                      <a:r>
                        <a:rPr lang="lv-LV" sz="2200" kern="1400">
                          <a:ln>
                            <a:noFill/>
                          </a:ln>
                          <a:effectLst/>
                        </a:rPr>
                        <a:t>Viņš bija labs cilvēks ar plašu sirdi.</a:t>
                      </a:r>
                      <a:endParaRPr lang="lv-LV"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1070663404"/>
                  </a:ext>
                </a:extLst>
              </a:tr>
              <a:tr h="534413">
                <a:tc>
                  <a:txBody>
                    <a:bodyPr/>
                    <a:lstStyle/>
                    <a:p>
                      <a:pPr marR="0" indent="0" algn="l" rtl="0">
                        <a:lnSpc>
                          <a:spcPct val="119000"/>
                        </a:lnSpc>
                        <a:spcBef>
                          <a:spcPts val="0"/>
                        </a:spcBef>
                        <a:spcAft>
                          <a:spcPts val="600"/>
                        </a:spcAft>
                      </a:pPr>
                      <a:r>
                        <a:rPr lang="en-GB" sz="2200" kern="1400">
                          <a:ln>
                            <a:noFill/>
                          </a:ln>
                          <a:effectLst/>
                        </a:rPr>
                        <a:t>Reference</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600"/>
                        </a:spcAft>
                      </a:pPr>
                      <a:r>
                        <a:rPr lang="en-US" sz="2200" kern="1400">
                          <a:ln>
                            <a:noFill/>
                          </a:ln>
                          <a:effectLst/>
                        </a:rPr>
                        <a:t>He was a kind spirit with a big heart.</a:t>
                      </a:r>
                      <a:endParaRPr lang="en-US"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1850571960"/>
                  </a:ext>
                </a:extLst>
              </a:tr>
              <a:tr h="534413">
                <a:tc>
                  <a:txBody>
                    <a:bodyPr/>
                    <a:lstStyle/>
                    <a:p>
                      <a:pPr marR="0" indent="0" algn="l" rtl="0">
                        <a:lnSpc>
                          <a:spcPct val="119000"/>
                        </a:lnSpc>
                        <a:spcBef>
                          <a:spcPts val="0"/>
                        </a:spcBef>
                        <a:spcAft>
                          <a:spcPts val="600"/>
                        </a:spcAft>
                      </a:pPr>
                      <a:r>
                        <a:rPr lang="en-GB" sz="2200" kern="1400">
                          <a:ln>
                            <a:noFill/>
                          </a:ln>
                          <a:effectLst/>
                        </a:rPr>
                        <a:t>Hypothesis</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600"/>
                        </a:spcAft>
                      </a:pPr>
                      <a:r>
                        <a:rPr lang="en-US" sz="2200" kern="1400">
                          <a:ln>
                            <a:noFill/>
                          </a:ln>
                          <a:effectLst/>
                        </a:rPr>
                        <a:t>He was a good man with a wide heart.</a:t>
                      </a:r>
                      <a:endParaRPr lang="en-US"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420569060"/>
                  </a:ext>
                </a:extLst>
              </a:tr>
              <a:tr h="534413">
                <a:tc>
                  <a:txBody>
                    <a:bodyPr/>
                    <a:lstStyle/>
                    <a:p>
                      <a:pPr marR="0" indent="0" algn="l" rtl="0">
                        <a:lnSpc>
                          <a:spcPct val="119000"/>
                        </a:lnSpc>
                        <a:spcBef>
                          <a:spcPts val="0"/>
                        </a:spcBef>
                        <a:spcAft>
                          <a:spcPts val="1400"/>
                        </a:spcAft>
                      </a:pPr>
                      <a:r>
                        <a:rPr lang="en-GB" sz="2200" kern="1400">
                          <a:ln>
                            <a:noFill/>
                          </a:ln>
                          <a:effectLst/>
                        </a:rPr>
                        <a:t>CDP</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1400"/>
                        </a:spcAft>
                      </a:pPr>
                      <a:r>
                        <a:rPr lang="en-GB" sz="2200" kern="1400">
                          <a:ln>
                            <a:noFill/>
                          </a:ln>
                          <a:effectLst/>
                        </a:rPr>
                        <a:t>-0.099</a:t>
                      </a:r>
                      <a:endParaRPr lang="en-GB"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2695090885"/>
                  </a:ext>
                </a:extLst>
              </a:tr>
              <a:tr h="534413">
                <a:tc>
                  <a:txBody>
                    <a:bodyPr/>
                    <a:lstStyle/>
                    <a:p>
                      <a:pPr marR="0" indent="0" algn="l" rtl="0">
                        <a:lnSpc>
                          <a:spcPct val="119000"/>
                        </a:lnSpc>
                        <a:spcBef>
                          <a:spcPts val="0"/>
                        </a:spcBef>
                        <a:spcAft>
                          <a:spcPts val="1400"/>
                        </a:spcAft>
                      </a:pPr>
                      <a:r>
                        <a:rPr lang="en-GB" sz="2200" kern="1400">
                          <a:ln>
                            <a:noFill/>
                          </a:ln>
                          <a:effectLst/>
                        </a:rPr>
                        <a:t>AP</a:t>
                      </a:r>
                      <a:r>
                        <a:rPr lang="en-GB" sz="1600" kern="1400" baseline="-25000">
                          <a:ln>
                            <a:noFill/>
                          </a:ln>
                          <a:effectLst/>
                        </a:rPr>
                        <a:t>out</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1400"/>
                        </a:spcAft>
                      </a:pPr>
                      <a:r>
                        <a:rPr lang="en-GB" sz="2200" kern="1400">
                          <a:ln>
                            <a:noFill/>
                          </a:ln>
                          <a:effectLst/>
                        </a:rPr>
                        <a:t>-1.077</a:t>
                      </a:r>
                      <a:endParaRPr lang="en-GB"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3820874980"/>
                  </a:ext>
                </a:extLst>
              </a:tr>
              <a:tr h="534413">
                <a:tc>
                  <a:txBody>
                    <a:bodyPr/>
                    <a:lstStyle/>
                    <a:p>
                      <a:pPr marR="0" indent="0" algn="l" rtl="0">
                        <a:lnSpc>
                          <a:spcPct val="119000"/>
                        </a:lnSpc>
                        <a:spcBef>
                          <a:spcPts val="0"/>
                        </a:spcBef>
                        <a:spcAft>
                          <a:spcPts val="1400"/>
                        </a:spcAft>
                      </a:pPr>
                      <a:r>
                        <a:rPr lang="en-GB" sz="2200" kern="1400">
                          <a:ln>
                            <a:noFill/>
                          </a:ln>
                          <a:effectLst/>
                        </a:rPr>
                        <a:t>AP</a:t>
                      </a:r>
                      <a:r>
                        <a:rPr lang="en-GB" sz="1600" kern="1400" baseline="-25000">
                          <a:ln>
                            <a:noFill/>
                          </a:ln>
                          <a:effectLst/>
                        </a:rPr>
                        <a:t>in</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1400"/>
                        </a:spcAft>
                      </a:pPr>
                      <a:r>
                        <a:rPr lang="en-GB" sz="2200" kern="1400">
                          <a:ln>
                            <a:noFill/>
                          </a:ln>
                          <a:effectLst/>
                        </a:rPr>
                        <a:t>-0.847</a:t>
                      </a:r>
                      <a:endParaRPr lang="en-GB"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1338434904"/>
                  </a:ext>
                </a:extLst>
              </a:tr>
              <a:tr h="534413">
                <a:tc>
                  <a:txBody>
                    <a:bodyPr/>
                    <a:lstStyle/>
                    <a:p>
                      <a:pPr marR="0" indent="0" algn="l" rtl="0">
                        <a:lnSpc>
                          <a:spcPct val="119000"/>
                        </a:lnSpc>
                        <a:spcBef>
                          <a:spcPts val="0"/>
                        </a:spcBef>
                        <a:spcAft>
                          <a:spcPts val="1400"/>
                        </a:spcAft>
                      </a:pPr>
                      <a:r>
                        <a:rPr lang="en-GB" sz="2200" kern="1400">
                          <a:ln>
                            <a:noFill/>
                          </a:ln>
                          <a:effectLst/>
                        </a:rPr>
                        <a:t>Confidence </a:t>
                      </a:r>
                      <a:endParaRPr lang="en-GB" sz="600" kern="1400">
                        <a:ln>
                          <a:noFill/>
                        </a:ln>
                        <a:solidFill>
                          <a:srgbClr val="000000"/>
                        </a:solidFill>
                        <a:effectLst/>
                        <a:latin typeface="Verdana" panose="020B0604030504040204" pitchFamily="34" charset="0"/>
                      </a:endParaRPr>
                    </a:p>
                  </a:txBody>
                  <a:tcPr marL="38783" marR="38783" marT="38783" marB="38783" anchor="ctr"/>
                </a:tc>
                <a:tc>
                  <a:txBody>
                    <a:bodyPr/>
                    <a:lstStyle/>
                    <a:p>
                      <a:pPr marR="0" indent="0" algn="l" rtl="0">
                        <a:lnSpc>
                          <a:spcPct val="119000"/>
                        </a:lnSpc>
                        <a:spcBef>
                          <a:spcPts val="0"/>
                        </a:spcBef>
                        <a:spcAft>
                          <a:spcPts val="1400"/>
                        </a:spcAft>
                      </a:pPr>
                      <a:r>
                        <a:rPr lang="en-GB" sz="2200" kern="1400">
                          <a:ln>
                            <a:noFill/>
                          </a:ln>
                          <a:effectLst/>
                        </a:rPr>
                        <a:t>-2.024</a:t>
                      </a:r>
                      <a:endParaRPr lang="en-GB" sz="600" kern="1400">
                        <a:ln>
                          <a:noFill/>
                        </a:ln>
                        <a:solidFill>
                          <a:srgbClr val="000000"/>
                        </a:solidFill>
                        <a:effectLst/>
                        <a:latin typeface="Verdana" panose="020B0604030504040204" pitchFamily="34" charset="0"/>
                      </a:endParaRPr>
                    </a:p>
                  </a:txBody>
                  <a:tcPr marL="38783" marR="38783" marT="38783" marB="38783" anchor="ctr"/>
                </a:tc>
                <a:extLst>
                  <a:ext uri="{0D108BD9-81ED-4DB2-BD59-A6C34878D82A}">
                    <a16:rowId xmlns:a16="http://schemas.microsoft.com/office/drawing/2014/main" val="1064937576"/>
                  </a:ext>
                </a:extLst>
              </a:tr>
            </a:tbl>
          </a:graphicData>
        </a:graphic>
      </p:graphicFrame>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l="6317" t="8217" r="1779" b="6573"/>
          <a:stretch>
            <a:fillRect/>
          </a:stretch>
        </p:blipFill>
        <p:spPr bwMode="auto">
          <a:xfrm>
            <a:off x="2949699" y="1309234"/>
            <a:ext cx="14177630" cy="498345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3906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088AAA-376C-4D37-B712-2C8824FFE9A3}"/>
              </a:ext>
            </a:extLst>
          </p:cNvPr>
          <p:cNvSpPr>
            <a:spLocks noGrp="1"/>
          </p:cNvSpPr>
          <p:nvPr>
            <p:ph type="body" sz="quarter" idx="11"/>
          </p:nvPr>
        </p:nvSpPr>
        <p:spPr/>
        <p:txBody>
          <a:bodyPr/>
          <a:lstStyle/>
          <a:p>
            <a:r>
              <a:rPr lang="en-US"/>
              <a:t>System combination by estimating confidence</a:t>
            </a:r>
            <a:endParaRPr lang="lv-LV"/>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955666310"/>
              </p:ext>
            </p:extLst>
          </p:nvPr>
        </p:nvGraphicFramePr>
        <p:xfrm>
          <a:off x="1518444" y="7483475"/>
          <a:ext cx="16157372" cy="3652950"/>
        </p:xfrm>
        <a:graphic>
          <a:graphicData uri="http://schemas.openxmlformats.org/drawingml/2006/table">
            <a:tbl>
              <a:tblPr firstCol="1">
                <a:tableStyleId>{9D7B26C5-4107-4FEC-AEDC-1716B250A1EF}</a:tableStyleId>
              </a:tblPr>
              <a:tblGrid>
                <a:gridCol w="2133600">
                  <a:extLst>
                    <a:ext uri="{9D8B030D-6E8A-4147-A177-3AD203B41FA5}">
                      <a16:colId xmlns:a16="http://schemas.microsoft.com/office/drawing/2014/main" val="2437532475"/>
                    </a:ext>
                  </a:extLst>
                </a:gridCol>
                <a:gridCol w="14023772">
                  <a:extLst>
                    <a:ext uri="{9D8B030D-6E8A-4147-A177-3AD203B41FA5}">
                      <a16:colId xmlns:a16="http://schemas.microsoft.com/office/drawing/2014/main" val="1228630830"/>
                    </a:ext>
                  </a:extLst>
                </a:gridCol>
              </a:tblGrid>
              <a:tr h="533400">
                <a:tc>
                  <a:txBody>
                    <a:bodyPr/>
                    <a:lstStyle/>
                    <a:p>
                      <a:pPr marR="0" indent="0" algn="l" rtl="0">
                        <a:lnSpc>
                          <a:spcPct val="119000"/>
                        </a:lnSpc>
                        <a:spcBef>
                          <a:spcPts val="0"/>
                        </a:spcBef>
                        <a:spcAft>
                          <a:spcPts val="0"/>
                        </a:spcAft>
                      </a:pPr>
                      <a:r>
                        <a:rPr lang="en-GB" sz="2400" kern="1400">
                          <a:ln>
                            <a:noFill/>
                          </a:ln>
                          <a:effectLst/>
                        </a:rPr>
                        <a:t>Source</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0"/>
                        </a:spcAft>
                      </a:pPr>
                      <a:r>
                        <a:rPr lang="lv-LV" sz="2400" kern="1400">
                          <a:ln>
                            <a:noFill/>
                          </a:ln>
                          <a:effectLst/>
                        </a:rPr>
                        <a:t>Aizvadītajā diennaktī Latvijā reģistrēts 71 ceļu satiksmes negadījumos, kuros cietuši16 cilvēki.</a:t>
                      </a:r>
                      <a:endParaRPr lang="lv-LV" sz="700" kern="140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3897780694"/>
                  </a:ext>
                </a:extLst>
              </a:tr>
              <a:tr h="111176">
                <a:tc>
                  <a:txBody>
                    <a:bodyPr/>
                    <a:lstStyle/>
                    <a:p>
                      <a:pPr marR="0" indent="0" algn="l" rtl="0">
                        <a:lnSpc>
                          <a:spcPct val="119000"/>
                        </a:lnSpc>
                        <a:spcBef>
                          <a:spcPts val="0"/>
                        </a:spcBef>
                        <a:spcAft>
                          <a:spcPts val="0"/>
                        </a:spcAft>
                      </a:pPr>
                      <a:r>
                        <a:rPr lang="en-GB" sz="2400" kern="1400">
                          <a:ln>
                            <a:noFill/>
                          </a:ln>
                          <a:effectLst/>
                        </a:rPr>
                        <a:t>Reference</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0"/>
                        </a:spcAft>
                      </a:pPr>
                      <a:r>
                        <a:rPr lang="en-US" sz="2400" kern="1400">
                          <a:ln>
                            <a:noFill/>
                          </a:ln>
                          <a:effectLst/>
                        </a:rPr>
                        <a:t>71 traffic accidents in which 16 persons were injured have happened in Latvia during the last 24 hours.</a:t>
                      </a:r>
                      <a:endParaRPr lang="en-US" sz="700" kern="140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4221974629"/>
                  </a:ext>
                </a:extLst>
              </a:tr>
              <a:tr h="460007">
                <a:tc>
                  <a:txBody>
                    <a:bodyPr/>
                    <a:lstStyle/>
                    <a:p>
                      <a:pPr marR="0" indent="0" algn="l" rtl="0">
                        <a:lnSpc>
                          <a:spcPct val="119000"/>
                        </a:lnSpc>
                        <a:spcBef>
                          <a:spcPts val="0"/>
                        </a:spcBef>
                        <a:spcAft>
                          <a:spcPts val="0"/>
                        </a:spcAft>
                      </a:pPr>
                      <a:r>
                        <a:rPr lang="en-GB" sz="2400" kern="1400">
                          <a:ln>
                            <a:noFill/>
                          </a:ln>
                          <a:effectLst/>
                        </a:rPr>
                        <a:t>Hypothesis</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0"/>
                        </a:spcAft>
                      </a:pPr>
                      <a:r>
                        <a:rPr lang="en-US" sz="2400" kern="1400">
                          <a:ln>
                            <a:noFill/>
                          </a:ln>
                          <a:effectLst/>
                        </a:rPr>
                        <a:t>The first day of the EU’European Parliament is the first of the three years of the European Union .</a:t>
                      </a:r>
                      <a:endParaRPr lang="en-US" sz="700" kern="140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3843219110"/>
                  </a:ext>
                </a:extLst>
              </a:tr>
              <a:tr h="440693">
                <a:tc>
                  <a:txBody>
                    <a:bodyPr/>
                    <a:lstStyle/>
                    <a:p>
                      <a:pPr marR="0" indent="0" algn="l" rtl="0">
                        <a:lnSpc>
                          <a:spcPct val="119000"/>
                        </a:lnSpc>
                        <a:spcBef>
                          <a:spcPts val="0"/>
                        </a:spcBef>
                        <a:spcAft>
                          <a:spcPts val="1400"/>
                        </a:spcAft>
                      </a:pPr>
                      <a:r>
                        <a:rPr lang="en-GB" sz="2400" kern="1400">
                          <a:ln>
                            <a:noFill/>
                          </a:ln>
                          <a:effectLst/>
                        </a:rPr>
                        <a:t>CDP</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1400"/>
                        </a:spcAft>
                      </a:pPr>
                      <a:r>
                        <a:rPr lang="en-GB" sz="2400" kern="1400">
                          <a:ln>
                            <a:noFill/>
                          </a:ln>
                          <a:effectLst/>
                        </a:rPr>
                        <a:t>-0.900</a:t>
                      </a:r>
                      <a:endParaRPr lang="en-GB" sz="700" kern="140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2700323559"/>
                  </a:ext>
                </a:extLst>
              </a:tr>
              <a:tr h="440693">
                <a:tc>
                  <a:txBody>
                    <a:bodyPr/>
                    <a:lstStyle/>
                    <a:p>
                      <a:pPr marR="0" indent="0" algn="l" rtl="0">
                        <a:lnSpc>
                          <a:spcPct val="119000"/>
                        </a:lnSpc>
                        <a:spcBef>
                          <a:spcPts val="0"/>
                        </a:spcBef>
                        <a:spcAft>
                          <a:spcPts val="1400"/>
                        </a:spcAft>
                      </a:pPr>
                      <a:r>
                        <a:rPr lang="en-GB" sz="2400" kern="1400">
                          <a:ln>
                            <a:noFill/>
                          </a:ln>
                          <a:effectLst/>
                        </a:rPr>
                        <a:t>AP</a:t>
                      </a:r>
                      <a:r>
                        <a:rPr lang="en-GB" sz="1600" kern="1400" baseline="-25000">
                          <a:ln>
                            <a:noFill/>
                          </a:ln>
                          <a:effectLst/>
                        </a:rPr>
                        <a:t>out</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1400"/>
                        </a:spcAft>
                      </a:pPr>
                      <a:r>
                        <a:rPr lang="en-GB" sz="2400" kern="1400">
                          <a:ln>
                            <a:noFill/>
                          </a:ln>
                          <a:effectLst/>
                        </a:rPr>
                        <a:t>-2.809</a:t>
                      </a:r>
                      <a:endParaRPr lang="en-GB" sz="700" kern="140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3920458099"/>
                  </a:ext>
                </a:extLst>
              </a:tr>
              <a:tr h="440693">
                <a:tc>
                  <a:txBody>
                    <a:bodyPr/>
                    <a:lstStyle/>
                    <a:p>
                      <a:pPr marR="0" indent="0" algn="l" rtl="0">
                        <a:lnSpc>
                          <a:spcPct val="119000"/>
                        </a:lnSpc>
                        <a:spcBef>
                          <a:spcPts val="0"/>
                        </a:spcBef>
                        <a:spcAft>
                          <a:spcPts val="1400"/>
                        </a:spcAft>
                      </a:pPr>
                      <a:r>
                        <a:rPr lang="en-GB" sz="2400" kern="1400">
                          <a:ln>
                            <a:noFill/>
                          </a:ln>
                          <a:effectLst/>
                        </a:rPr>
                        <a:t>AP</a:t>
                      </a:r>
                      <a:r>
                        <a:rPr lang="en-GB" sz="1600" kern="1400" baseline="-25000">
                          <a:ln>
                            <a:noFill/>
                          </a:ln>
                          <a:effectLst/>
                        </a:rPr>
                        <a:t>in</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1400"/>
                        </a:spcAft>
                      </a:pPr>
                      <a:r>
                        <a:rPr lang="en-GB" sz="2400" kern="1400">
                          <a:ln>
                            <a:noFill/>
                          </a:ln>
                          <a:effectLst/>
                        </a:rPr>
                        <a:t>-2.137</a:t>
                      </a:r>
                      <a:endParaRPr lang="en-GB" sz="700" kern="140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1822140836"/>
                  </a:ext>
                </a:extLst>
              </a:tr>
              <a:tr h="440693">
                <a:tc>
                  <a:txBody>
                    <a:bodyPr/>
                    <a:lstStyle/>
                    <a:p>
                      <a:pPr marR="0" indent="0" algn="l" rtl="0">
                        <a:lnSpc>
                          <a:spcPct val="119000"/>
                        </a:lnSpc>
                        <a:spcBef>
                          <a:spcPts val="0"/>
                        </a:spcBef>
                        <a:spcAft>
                          <a:spcPts val="1400"/>
                        </a:spcAft>
                      </a:pPr>
                      <a:r>
                        <a:rPr lang="en-GB" sz="2400" kern="1400">
                          <a:ln>
                            <a:noFill/>
                          </a:ln>
                          <a:effectLst/>
                        </a:rPr>
                        <a:t>Confidence </a:t>
                      </a:r>
                      <a:endParaRPr lang="en-GB" sz="700" kern="1400">
                        <a:ln>
                          <a:noFill/>
                        </a:ln>
                        <a:solidFill>
                          <a:srgbClr val="000000"/>
                        </a:solidFill>
                        <a:effectLst/>
                        <a:latin typeface="Verdana" panose="020B0604030504040204" pitchFamily="34" charset="0"/>
                      </a:endParaRPr>
                    </a:p>
                  </a:txBody>
                  <a:tcPr marL="42348" marR="42348" marT="42348" marB="42348" anchor="ctr"/>
                </a:tc>
                <a:tc>
                  <a:txBody>
                    <a:bodyPr/>
                    <a:lstStyle/>
                    <a:p>
                      <a:pPr marR="0" indent="0" algn="l" rtl="0">
                        <a:lnSpc>
                          <a:spcPct val="119000"/>
                        </a:lnSpc>
                        <a:spcBef>
                          <a:spcPts val="0"/>
                        </a:spcBef>
                        <a:spcAft>
                          <a:spcPts val="1400"/>
                        </a:spcAft>
                      </a:pPr>
                      <a:r>
                        <a:rPr lang="en-GB" sz="2400" kern="1400" dirty="0">
                          <a:ln>
                            <a:noFill/>
                          </a:ln>
                          <a:effectLst/>
                        </a:rPr>
                        <a:t>-5.846</a:t>
                      </a:r>
                      <a:endParaRPr lang="en-GB" sz="700" kern="1400" dirty="0">
                        <a:ln>
                          <a:noFill/>
                        </a:ln>
                        <a:solidFill>
                          <a:srgbClr val="000000"/>
                        </a:solidFill>
                        <a:effectLst/>
                        <a:latin typeface="Verdana" panose="020B0604030504040204" pitchFamily="34" charset="0"/>
                      </a:endParaRPr>
                    </a:p>
                  </a:txBody>
                  <a:tcPr marL="42348" marR="42348" marT="42348" marB="42348" anchor="ctr"/>
                </a:tc>
                <a:extLst>
                  <a:ext uri="{0D108BD9-81ED-4DB2-BD59-A6C34878D82A}">
                    <a16:rowId xmlns:a16="http://schemas.microsoft.com/office/drawing/2014/main" val="3159074443"/>
                  </a:ext>
                </a:extLst>
              </a:tr>
            </a:tbl>
          </a:graphicData>
        </a:graphic>
      </p:graphicFrame>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l="2223" t="6104" r="1334" b="5164"/>
          <a:stretch>
            <a:fillRect/>
          </a:stretch>
        </p:blipFill>
        <p:spPr bwMode="auto">
          <a:xfrm>
            <a:off x="954612" y="1309233"/>
            <a:ext cx="16943818" cy="59097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9213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94E4F8-91D6-4704-AA97-688A611A0285}"/>
              </a:ext>
            </a:extLst>
          </p:cNvPr>
          <p:cNvSpPr>
            <a:spLocks noGrp="1"/>
          </p:cNvSpPr>
          <p:nvPr>
            <p:ph type="body" sz="quarter" idx="11"/>
          </p:nvPr>
        </p:nvSpPr>
        <p:spPr/>
        <p:txBody>
          <a:bodyPr/>
          <a:lstStyle/>
          <a:p>
            <a:r>
              <a:rPr lang="en-US"/>
              <a:t>Experiments</a:t>
            </a:r>
            <a:endParaRPr lang="lv-LV"/>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41048999"/>
              </p:ext>
            </p:extLst>
          </p:nvPr>
        </p:nvGraphicFramePr>
        <p:xfrm>
          <a:off x="527844" y="2175671"/>
          <a:ext cx="8682947" cy="4862451"/>
        </p:xfrm>
        <a:graphic>
          <a:graphicData uri="http://schemas.openxmlformats.org/drawingml/2006/table">
            <a:tbl>
              <a:tblPr firstRow="1" firstCol="1">
                <a:tableStyleId>{9D7B26C5-4107-4FEC-AEDC-1716B250A1EF}</a:tableStyleId>
              </a:tblPr>
              <a:tblGrid>
                <a:gridCol w="3811910">
                  <a:extLst>
                    <a:ext uri="{9D8B030D-6E8A-4147-A177-3AD203B41FA5}">
                      <a16:colId xmlns:a16="http://schemas.microsoft.com/office/drawing/2014/main" val="3235026801"/>
                    </a:ext>
                  </a:extLst>
                </a:gridCol>
                <a:gridCol w="2555111">
                  <a:extLst>
                    <a:ext uri="{9D8B030D-6E8A-4147-A177-3AD203B41FA5}">
                      <a16:colId xmlns:a16="http://schemas.microsoft.com/office/drawing/2014/main" val="3706318891"/>
                    </a:ext>
                  </a:extLst>
                </a:gridCol>
                <a:gridCol w="2315926">
                  <a:extLst>
                    <a:ext uri="{9D8B030D-6E8A-4147-A177-3AD203B41FA5}">
                      <a16:colId xmlns:a16="http://schemas.microsoft.com/office/drawing/2014/main" val="506368242"/>
                    </a:ext>
                  </a:extLst>
                </a:gridCol>
              </a:tblGrid>
              <a:tr h="673895">
                <a:tc>
                  <a:txBody>
                    <a:bodyPr/>
                    <a:lstStyle/>
                    <a:p>
                      <a:pPr marR="0" indent="0" algn="l" rtl="0">
                        <a:lnSpc>
                          <a:spcPct val="119000"/>
                        </a:lnSpc>
                        <a:spcBef>
                          <a:spcPts val="0"/>
                        </a:spcBef>
                        <a:spcAft>
                          <a:spcPts val="1400"/>
                        </a:spcAft>
                      </a:pPr>
                      <a:r>
                        <a:rPr lang="en-GB" sz="3700" kern="1400">
                          <a:ln>
                            <a:noFill/>
                          </a:ln>
                          <a:effectLst/>
                        </a:rPr>
                        <a:t> </a:t>
                      </a:r>
                      <a:endParaRPr lang="en-GB" sz="1500" kern="1400">
                        <a:ln>
                          <a:noFill/>
                        </a:ln>
                        <a:solidFill>
                          <a:srgbClr val="000000"/>
                        </a:solidFill>
                        <a:effectLst/>
                        <a:latin typeface="Verdana" panose="020B0604030504040204" pitchFamily="34" charset="0"/>
                      </a:endParaRPr>
                    </a:p>
                  </a:txBody>
                  <a:tcPr marL="14739" marR="14739" marT="14739" marB="0" anchor="b"/>
                </a:tc>
                <a:tc gridSpan="2">
                  <a:txBody>
                    <a:bodyPr/>
                    <a:lstStyle/>
                    <a:p>
                      <a:pPr marR="0" indent="0" algn="ctr" rtl="0">
                        <a:lnSpc>
                          <a:spcPct val="119000"/>
                        </a:lnSpc>
                        <a:spcBef>
                          <a:spcPts val="0"/>
                        </a:spcBef>
                        <a:spcAft>
                          <a:spcPts val="1400"/>
                        </a:spcAft>
                      </a:pPr>
                      <a:r>
                        <a:rPr lang="en-GB" sz="3700" kern="1400" dirty="0">
                          <a:ln>
                            <a:noFill/>
                          </a:ln>
                          <a:effectLst/>
                        </a:rPr>
                        <a:t>BLEU</a:t>
                      </a:r>
                      <a:endParaRPr lang="en-GB" sz="1500" kern="1400" dirty="0">
                        <a:ln>
                          <a:noFill/>
                        </a:ln>
                        <a:solidFill>
                          <a:srgbClr val="000000"/>
                        </a:solidFill>
                        <a:effectLst/>
                        <a:latin typeface="Verdana" panose="020B0604030504040204" pitchFamily="34" charset="0"/>
                      </a:endParaRPr>
                    </a:p>
                  </a:txBody>
                  <a:tcPr marL="14739" marR="14739" marT="14739" marB="0" anchor="ctr"/>
                </a:tc>
                <a:tc hMerge="1">
                  <a:txBody>
                    <a:bodyPr/>
                    <a:lstStyle/>
                    <a:p>
                      <a:endParaRPr lang="lv-LV"/>
                    </a:p>
                  </a:txBody>
                  <a:tcPr/>
                </a:tc>
                <a:extLst>
                  <a:ext uri="{0D108BD9-81ED-4DB2-BD59-A6C34878D82A}">
                    <a16:rowId xmlns:a16="http://schemas.microsoft.com/office/drawing/2014/main" val="2695380470"/>
                  </a:ext>
                </a:extLst>
              </a:tr>
              <a:tr h="990151">
                <a:tc>
                  <a:txBody>
                    <a:bodyPr/>
                    <a:lstStyle/>
                    <a:p>
                      <a:pPr marR="0" indent="0" algn="l" rtl="0">
                        <a:lnSpc>
                          <a:spcPct val="119000"/>
                        </a:lnSpc>
                        <a:spcBef>
                          <a:spcPts val="0"/>
                        </a:spcBef>
                        <a:spcAft>
                          <a:spcPts val="1400"/>
                        </a:spcAft>
                      </a:pPr>
                      <a:r>
                        <a:rPr lang="en-GB" sz="3700" kern="1400">
                          <a:ln>
                            <a:noFill/>
                          </a:ln>
                          <a:effectLst/>
                        </a:rPr>
                        <a:t>System</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a:ln>
                            <a:noFill/>
                          </a:ln>
                          <a:effectLst/>
                        </a:rPr>
                        <a:t>En-&gt;Lv</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a:ln>
                            <a:noFill/>
                          </a:ln>
                          <a:effectLst/>
                        </a:rPr>
                        <a:t>Lv-&gt;En</a:t>
                      </a:r>
                      <a:endParaRPr lang="en-GB" sz="1500"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112030927"/>
                  </a:ext>
                </a:extLst>
              </a:tr>
              <a:tr h="795734">
                <a:tc>
                  <a:txBody>
                    <a:bodyPr/>
                    <a:lstStyle/>
                    <a:p>
                      <a:pPr marR="0" indent="0" algn="l" rtl="0">
                        <a:lnSpc>
                          <a:spcPct val="119000"/>
                        </a:lnSpc>
                        <a:spcBef>
                          <a:spcPts val="0"/>
                        </a:spcBef>
                        <a:spcAft>
                          <a:spcPts val="1400"/>
                        </a:spcAft>
                      </a:pPr>
                      <a:r>
                        <a:rPr lang="en-GB" sz="3700" kern="1400">
                          <a:ln>
                            <a:noFill/>
                          </a:ln>
                          <a:effectLst/>
                        </a:rPr>
                        <a:t>Neural Monkey</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a:ln>
                            <a:noFill/>
                          </a:ln>
                          <a:effectLst/>
                        </a:rPr>
                        <a:t>13.74</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a:ln>
                            <a:noFill/>
                          </a:ln>
                          <a:effectLst/>
                        </a:rPr>
                        <a:t>11.09</a:t>
                      </a:r>
                      <a:endParaRPr lang="en-GB" sz="1500"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2883430024"/>
                  </a:ext>
                </a:extLst>
              </a:tr>
              <a:tr h="795734">
                <a:tc>
                  <a:txBody>
                    <a:bodyPr/>
                    <a:lstStyle/>
                    <a:p>
                      <a:pPr marR="0" indent="0" algn="l" rtl="0">
                        <a:lnSpc>
                          <a:spcPct val="119000"/>
                        </a:lnSpc>
                        <a:spcBef>
                          <a:spcPts val="0"/>
                        </a:spcBef>
                        <a:spcAft>
                          <a:spcPts val="1400"/>
                        </a:spcAft>
                      </a:pPr>
                      <a:r>
                        <a:rPr lang="en-GB" sz="3700" kern="1400">
                          <a:ln>
                            <a:noFill/>
                          </a:ln>
                          <a:effectLst/>
                        </a:rPr>
                        <a:t>Nematus</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a:ln>
                            <a:noFill/>
                          </a:ln>
                          <a:effectLst/>
                        </a:rPr>
                        <a:t>13.80</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dirty="0">
                          <a:ln>
                            <a:noFill/>
                          </a:ln>
                          <a:effectLst/>
                        </a:rPr>
                        <a:t>12.64</a:t>
                      </a:r>
                      <a:endParaRPr lang="en-GB" sz="1500" kern="1400" dirty="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2572842827"/>
                  </a:ext>
                </a:extLst>
              </a:tr>
              <a:tr h="795734">
                <a:tc>
                  <a:txBody>
                    <a:bodyPr/>
                    <a:lstStyle/>
                    <a:p>
                      <a:pPr marR="0" indent="0" algn="l" rtl="0">
                        <a:lnSpc>
                          <a:spcPct val="119000"/>
                        </a:lnSpc>
                        <a:spcBef>
                          <a:spcPts val="0"/>
                        </a:spcBef>
                        <a:spcAft>
                          <a:spcPts val="1400"/>
                        </a:spcAft>
                      </a:pPr>
                      <a:r>
                        <a:rPr lang="en-GB" sz="3700" kern="1400">
                          <a:ln>
                            <a:noFill/>
                          </a:ln>
                          <a:effectLst/>
                        </a:rPr>
                        <a:t>Hybrid</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b="1" kern="1400">
                          <a:ln>
                            <a:noFill/>
                          </a:ln>
                          <a:effectLst/>
                        </a:rPr>
                        <a:t>14.79</a:t>
                      </a:r>
                      <a:endParaRPr lang="en-GB" sz="1500" b="1"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b="1" kern="1400">
                          <a:ln>
                            <a:noFill/>
                          </a:ln>
                          <a:effectLst/>
                        </a:rPr>
                        <a:t>12.65</a:t>
                      </a:r>
                      <a:endParaRPr lang="en-GB" sz="1500" b="1" kern="140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3531972580"/>
                  </a:ext>
                </a:extLst>
              </a:tr>
              <a:tr h="799354">
                <a:tc>
                  <a:txBody>
                    <a:bodyPr/>
                    <a:lstStyle/>
                    <a:p>
                      <a:pPr marR="0" indent="0" algn="l" rtl="0">
                        <a:lnSpc>
                          <a:spcPct val="119000"/>
                        </a:lnSpc>
                        <a:spcBef>
                          <a:spcPts val="0"/>
                        </a:spcBef>
                        <a:spcAft>
                          <a:spcPts val="1400"/>
                        </a:spcAft>
                      </a:pPr>
                      <a:r>
                        <a:rPr lang="en-GB" sz="3700" kern="1400">
                          <a:ln>
                            <a:noFill/>
                          </a:ln>
                          <a:effectLst/>
                        </a:rPr>
                        <a:t>Human</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a:ln>
                            <a:noFill/>
                          </a:ln>
                          <a:effectLst/>
                        </a:rPr>
                        <a:t>15.12</a:t>
                      </a:r>
                      <a:endParaRPr lang="en-GB" sz="1500" kern="1400">
                        <a:ln>
                          <a:noFill/>
                        </a:ln>
                        <a:solidFill>
                          <a:srgbClr val="000000"/>
                        </a:solidFill>
                        <a:effectLst/>
                        <a:latin typeface="Verdana" panose="020B0604030504040204" pitchFamily="34" charset="0"/>
                      </a:endParaRPr>
                    </a:p>
                  </a:txBody>
                  <a:tcPr marL="14739" marR="14739" marT="14739" marB="0" anchor="ctr"/>
                </a:tc>
                <a:tc>
                  <a:txBody>
                    <a:bodyPr/>
                    <a:lstStyle/>
                    <a:p>
                      <a:pPr marR="0" indent="0" algn="ctr" rtl="0">
                        <a:lnSpc>
                          <a:spcPct val="119000"/>
                        </a:lnSpc>
                        <a:spcBef>
                          <a:spcPts val="0"/>
                        </a:spcBef>
                        <a:spcAft>
                          <a:spcPts val="1400"/>
                        </a:spcAft>
                      </a:pPr>
                      <a:r>
                        <a:rPr lang="en-GB" sz="3700" kern="1400" dirty="0">
                          <a:ln>
                            <a:noFill/>
                          </a:ln>
                          <a:effectLst/>
                        </a:rPr>
                        <a:t>13.24</a:t>
                      </a:r>
                      <a:endParaRPr lang="en-GB" sz="1500" kern="1400" dirty="0">
                        <a:ln>
                          <a:noFill/>
                        </a:ln>
                        <a:solidFill>
                          <a:srgbClr val="000000"/>
                        </a:solidFill>
                        <a:effectLst/>
                        <a:latin typeface="Verdana" panose="020B0604030504040204" pitchFamily="34" charset="0"/>
                      </a:endParaRPr>
                    </a:p>
                  </a:txBody>
                  <a:tcPr marL="14739" marR="14739" marT="14739" marB="0" anchor="ctr"/>
                </a:tc>
                <a:extLst>
                  <a:ext uri="{0D108BD9-81ED-4DB2-BD59-A6C34878D82A}">
                    <a16:rowId xmlns:a16="http://schemas.microsoft.com/office/drawing/2014/main" val="1349257624"/>
                  </a:ext>
                </a:extLst>
              </a:tr>
            </a:tbl>
          </a:graphicData>
        </a:graphic>
      </p:graphicFrame>
      <p:sp>
        <p:nvSpPr>
          <p:cNvPr id="7" name="TextBox 6"/>
          <p:cNvSpPr txBox="1"/>
          <p:nvPr/>
        </p:nvSpPr>
        <p:spPr>
          <a:xfrm>
            <a:off x="527844" y="1580858"/>
            <a:ext cx="6317948" cy="568617"/>
          </a:xfrm>
          <a:prstGeom prst="rect">
            <a:avLst/>
          </a:prstGeom>
          <a:noFill/>
        </p:spPr>
        <p:txBody>
          <a:bodyPr wrap="none" rtlCol="0">
            <a:spAutoFit/>
          </a:bodyPr>
          <a:lstStyle/>
          <a:p>
            <a:r>
              <a:rPr lang="en-GB" sz="3095" b="1">
                <a:solidFill>
                  <a:schemeClr val="tx1">
                    <a:lumMod val="50000"/>
                  </a:schemeClr>
                </a:solidFill>
              </a:rPr>
              <a:t>Data – WMT17 News translation Task</a:t>
            </a:r>
            <a:endParaRPr lang="lv-LV" sz="3095" b="1">
              <a:solidFill>
                <a:schemeClr val="tx1">
                  <a:lumMod val="50000"/>
                </a:schemeClr>
              </a:solidFill>
            </a:endParaRPr>
          </a:p>
        </p:txBody>
      </p:sp>
      <p:graphicFrame>
        <p:nvGraphicFramePr>
          <p:cNvPr id="8" name="Content Placeholder 8">
            <a:extLst>
              <a:ext uri="{FF2B5EF4-FFF2-40B4-BE49-F238E27FC236}">
                <a16:creationId xmlns:a16="http://schemas.microsoft.com/office/drawing/2014/main" id="{D184CD95-D096-4C6A-8F98-B932D770DCEB}"/>
              </a:ext>
            </a:extLst>
          </p:cNvPr>
          <p:cNvGraphicFramePr>
            <a:graphicFrameLocks/>
          </p:cNvGraphicFramePr>
          <p:nvPr>
            <p:extLst>
              <p:ext uri="{D42A27DB-BD31-4B8C-83A1-F6EECF244321}">
                <p14:modId xmlns:p14="http://schemas.microsoft.com/office/powerpoint/2010/main" val="3831927385"/>
              </p:ext>
            </p:extLst>
          </p:nvPr>
        </p:nvGraphicFramePr>
        <p:xfrm>
          <a:off x="9421888" y="2175671"/>
          <a:ext cx="10163538" cy="3671387"/>
        </p:xfrm>
        <a:graphic>
          <a:graphicData uri="http://schemas.openxmlformats.org/drawingml/2006/table">
            <a:tbl>
              <a:tblPr firstRow="1" firstCol="1">
                <a:tableStyleId>{9D7B26C5-4107-4FEC-AEDC-1716B250A1EF}</a:tableStyleId>
              </a:tblPr>
              <a:tblGrid>
                <a:gridCol w="6875123">
                  <a:extLst>
                    <a:ext uri="{9D8B030D-6E8A-4147-A177-3AD203B41FA5}">
                      <a16:colId xmlns:a16="http://schemas.microsoft.com/office/drawing/2014/main" val="3731065339"/>
                    </a:ext>
                  </a:extLst>
                </a:gridCol>
                <a:gridCol w="1609710">
                  <a:extLst>
                    <a:ext uri="{9D8B030D-6E8A-4147-A177-3AD203B41FA5}">
                      <a16:colId xmlns:a16="http://schemas.microsoft.com/office/drawing/2014/main" val="2395821537"/>
                    </a:ext>
                  </a:extLst>
                </a:gridCol>
                <a:gridCol w="1678705">
                  <a:extLst>
                    <a:ext uri="{9D8B030D-6E8A-4147-A177-3AD203B41FA5}">
                      <a16:colId xmlns:a16="http://schemas.microsoft.com/office/drawing/2014/main" val="2799705450"/>
                    </a:ext>
                  </a:extLst>
                </a:gridCol>
              </a:tblGrid>
              <a:tr h="684206">
                <a:tc>
                  <a:txBody>
                    <a:bodyPr/>
                    <a:lstStyle/>
                    <a:p>
                      <a:pPr marR="0" indent="0" algn="l" rtl="0">
                        <a:lnSpc>
                          <a:spcPct val="119000"/>
                        </a:lnSpc>
                        <a:spcBef>
                          <a:spcPts val="0"/>
                        </a:spcBef>
                        <a:spcAft>
                          <a:spcPts val="1400"/>
                        </a:spcAft>
                      </a:pPr>
                      <a:r>
                        <a:rPr lang="en-GB" sz="2800" kern="1400" dirty="0">
                          <a:ln>
                            <a:noFill/>
                          </a:ln>
                          <a:effectLst/>
                        </a:rPr>
                        <a:t> </a:t>
                      </a:r>
                      <a:endParaRPr lang="en-GB" sz="1200" kern="1400" dirty="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kern="1400">
                          <a:ln>
                            <a:noFill/>
                          </a:ln>
                          <a:effectLst/>
                        </a:rPr>
                        <a:t>En-&gt;Lv</a:t>
                      </a:r>
                      <a:endParaRPr lang="en-GB" sz="1200" kern="140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kern="1400">
                          <a:ln>
                            <a:noFill/>
                          </a:ln>
                          <a:effectLst/>
                        </a:rPr>
                        <a:t>Lv-&gt;En</a:t>
                      </a:r>
                      <a:endParaRPr lang="en-GB" sz="1200" kern="1400">
                        <a:ln>
                          <a:noFill/>
                        </a:ln>
                        <a:solidFill>
                          <a:srgbClr val="000000"/>
                        </a:solidFill>
                        <a:effectLst/>
                        <a:latin typeface="Verdana" panose="020B0604030504040204" pitchFamily="34" charset="0"/>
                      </a:endParaRPr>
                    </a:p>
                  </a:txBody>
                  <a:tcPr marL="14739" marR="14739" marT="14739" marB="0" anchor="ctr">
                    <a:solidFill>
                      <a:schemeClr val="bg1"/>
                    </a:solidFill>
                  </a:tcPr>
                </a:tc>
                <a:extLst>
                  <a:ext uri="{0D108BD9-81ED-4DB2-BD59-A6C34878D82A}">
                    <a16:rowId xmlns:a16="http://schemas.microsoft.com/office/drawing/2014/main" val="87139327"/>
                  </a:ext>
                </a:extLst>
              </a:tr>
              <a:tr h="995727">
                <a:tc>
                  <a:txBody>
                    <a:bodyPr/>
                    <a:lstStyle/>
                    <a:p>
                      <a:pPr marL="0" marR="0" indent="87313" algn="l" rtl="0">
                        <a:lnSpc>
                          <a:spcPct val="119000"/>
                        </a:lnSpc>
                        <a:spcBef>
                          <a:spcPts val="0"/>
                        </a:spcBef>
                        <a:spcAft>
                          <a:spcPts val="1400"/>
                        </a:spcAft>
                      </a:pPr>
                      <a:r>
                        <a:rPr lang="en-GB" sz="2800" kern="1400" dirty="0">
                          <a:ln>
                            <a:noFill/>
                          </a:ln>
                          <a:effectLst/>
                        </a:rPr>
                        <a:t>LM-based overlap with human</a:t>
                      </a:r>
                      <a:endParaRPr lang="en-GB" sz="1200" kern="1400" dirty="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b="1" kern="1400">
                          <a:ln>
                            <a:noFill/>
                          </a:ln>
                          <a:effectLst/>
                        </a:rPr>
                        <a:t>58%</a:t>
                      </a:r>
                      <a:endParaRPr lang="en-GB" sz="1200" b="1" kern="140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kern="1400">
                          <a:ln>
                            <a:noFill/>
                          </a:ln>
                          <a:effectLst/>
                        </a:rPr>
                        <a:t>56%</a:t>
                      </a:r>
                      <a:endParaRPr lang="en-GB" sz="1200" kern="1400">
                        <a:ln>
                          <a:noFill/>
                        </a:ln>
                        <a:solidFill>
                          <a:srgbClr val="000000"/>
                        </a:solidFill>
                        <a:effectLst/>
                        <a:latin typeface="Verdana" panose="020B0604030504040204" pitchFamily="34" charset="0"/>
                      </a:endParaRPr>
                    </a:p>
                  </a:txBody>
                  <a:tcPr marL="14739" marR="14739" marT="14739" marB="0" anchor="ctr">
                    <a:solidFill>
                      <a:schemeClr val="bg1"/>
                    </a:solidFill>
                  </a:tcPr>
                </a:tc>
                <a:extLst>
                  <a:ext uri="{0D108BD9-81ED-4DB2-BD59-A6C34878D82A}">
                    <a16:rowId xmlns:a16="http://schemas.microsoft.com/office/drawing/2014/main" val="704093003"/>
                  </a:ext>
                </a:extLst>
              </a:tr>
              <a:tr h="995727">
                <a:tc>
                  <a:txBody>
                    <a:bodyPr/>
                    <a:lstStyle/>
                    <a:p>
                      <a:pPr marL="0" marR="0" indent="87313" algn="l" rtl="0">
                        <a:lnSpc>
                          <a:spcPct val="119000"/>
                        </a:lnSpc>
                        <a:spcBef>
                          <a:spcPts val="0"/>
                        </a:spcBef>
                        <a:spcAft>
                          <a:spcPts val="1400"/>
                        </a:spcAft>
                      </a:pPr>
                      <a:r>
                        <a:rPr lang="en-GB" sz="2800" kern="1400">
                          <a:ln>
                            <a:noFill/>
                          </a:ln>
                          <a:effectLst/>
                        </a:rPr>
                        <a:t>Attention-based overlap with human</a:t>
                      </a:r>
                      <a:endParaRPr lang="en-GB" sz="1200" kern="140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kern="1400">
                          <a:ln>
                            <a:noFill/>
                          </a:ln>
                          <a:effectLst/>
                        </a:rPr>
                        <a:t>52%</a:t>
                      </a:r>
                      <a:endParaRPr lang="en-GB" sz="1200" kern="140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b="1" kern="1400">
                          <a:ln>
                            <a:noFill/>
                          </a:ln>
                          <a:effectLst/>
                        </a:rPr>
                        <a:t>60%</a:t>
                      </a:r>
                      <a:endParaRPr lang="en-GB" sz="1200" b="1" kern="1400">
                        <a:ln>
                          <a:noFill/>
                        </a:ln>
                        <a:solidFill>
                          <a:srgbClr val="000000"/>
                        </a:solidFill>
                        <a:effectLst/>
                        <a:latin typeface="Verdana" panose="020B0604030504040204" pitchFamily="34" charset="0"/>
                      </a:endParaRPr>
                    </a:p>
                  </a:txBody>
                  <a:tcPr marL="14739" marR="14739" marT="14739" marB="0" anchor="ctr">
                    <a:solidFill>
                      <a:schemeClr val="bg1"/>
                    </a:solidFill>
                  </a:tcPr>
                </a:tc>
                <a:extLst>
                  <a:ext uri="{0D108BD9-81ED-4DB2-BD59-A6C34878D82A}">
                    <a16:rowId xmlns:a16="http://schemas.microsoft.com/office/drawing/2014/main" val="3243103098"/>
                  </a:ext>
                </a:extLst>
              </a:tr>
              <a:tr h="995727">
                <a:tc>
                  <a:txBody>
                    <a:bodyPr/>
                    <a:lstStyle/>
                    <a:p>
                      <a:pPr marL="0" marR="0" indent="87313" algn="l" rtl="0">
                        <a:lnSpc>
                          <a:spcPct val="119000"/>
                        </a:lnSpc>
                        <a:spcBef>
                          <a:spcPts val="0"/>
                        </a:spcBef>
                        <a:spcAft>
                          <a:spcPts val="1400"/>
                        </a:spcAft>
                      </a:pPr>
                      <a:r>
                        <a:rPr lang="en-GB" sz="2800" kern="1400" dirty="0">
                          <a:ln>
                            <a:noFill/>
                          </a:ln>
                          <a:effectLst/>
                        </a:rPr>
                        <a:t>LM-based overlap with Attention-based</a:t>
                      </a:r>
                      <a:endParaRPr lang="en-GB" sz="1200" kern="1400" dirty="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kern="1400">
                          <a:ln>
                            <a:noFill/>
                          </a:ln>
                          <a:effectLst/>
                        </a:rPr>
                        <a:t>34%</a:t>
                      </a:r>
                      <a:endParaRPr lang="en-GB" sz="1200" kern="1400">
                        <a:ln>
                          <a:noFill/>
                        </a:ln>
                        <a:solidFill>
                          <a:srgbClr val="000000"/>
                        </a:solidFill>
                        <a:effectLst/>
                        <a:latin typeface="Verdana" panose="020B0604030504040204" pitchFamily="34" charset="0"/>
                      </a:endParaRPr>
                    </a:p>
                  </a:txBody>
                  <a:tcPr marL="14739" marR="14739" marT="14739" marB="0" anchor="ctr">
                    <a:solidFill>
                      <a:schemeClr val="bg1"/>
                    </a:solidFill>
                  </a:tcPr>
                </a:tc>
                <a:tc>
                  <a:txBody>
                    <a:bodyPr/>
                    <a:lstStyle/>
                    <a:p>
                      <a:pPr marR="0" indent="0" algn="ctr" rtl="0">
                        <a:lnSpc>
                          <a:spcPct val="119000"/>
                        </a:lnSpc>
                        <a:spcBef>
                          <a:spcPts val="0"/>
                        </a:spcBef>
                        <a:spcAft>
                          <a:spcPts val="1400"/>
                        </a:spcAft>
                      </a:pPr>
                      <a:r>
                        <a:rPr lang="en-GB" sz="2800" kern="1400" dirty="0">
                          <a:ln>
                            <a:noFill/>
                          </a:ln>
                          <a:effectLst/>
                        </a:rPr>
                        <a:t>22%</a:t>
                      </a:r>
                      <a:endParaRPr lang="en-GB" sz="1200" kern="1400" dirty="0">
                        <a:ln>
                          <a:noFill/>
                        </a:ln>
                        <a:solidFill>
                          <a:srgbClr val="000000"/>
                        </a:solidFill>
                        <a:effectLst/>
                        <a:latin typeface="Verdana" panose="020B0604030504040204" pitchFamily="34" charset="0"/>
                      </a:endParaRPr>
                    </a:p>
                  </a:txBody>
                  <a:tcPr marL="14739" marR="14739" marT="14739" marB="0" anchor="ctr">
                    <a:solidFill>
                      <a:schemeClr val="bg1"/>
                    </a:solidFill>
                  </a:tcPr>
                </a:tc>
                <a:extLst>
                  <a:ext uri="{0D108BD9-81ED-4DB2-BD59-A6C34878D82A}">
                    <a16:rowId xmlns:a16="http://schemas.microsoft.com/office/drawing/2014/main" val="219270615"/>
                  </a:ext>
                </a:extLst>
              </a:tr>
            </a:tbl>
          </a:graphicData>
        </a:graphic>
      </p:graphicFrame>
    </p:spTree>
    <p:extLst>
      <p:ext uri="{BB962C8B-B14F-4D97-AF65-F5344CB8AC3E}">
        <p14:creationId xmlns:p14="http://schemas.microsoft.com/office/powerpoint/2010/main" val="160692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E8EDE1-76CF-4032-8F91-BD2717E7463A}"/>
              </a:ext>
            </a:extLst>
          </p:cNvPr>
          <p:cNvSpPr>
            <a:spLocks noGrp="1"/>
          </p:cNvSpPr>
          <p:nvPr>
            <p:ph type="body" sz="quarter" idx="10"/>
          </p:nvPr>
        </p:nvSpPr>
        <p:spPr/>
        <p:txBody>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Poor MT between two non-English languages due to limited parallel data</a:t>
            </a: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Improve X↔Y MT be by adding </a:t>
            </a:r>
            <a:r>
              <a:rPr lang="en-US" sz="4000" dirty="0" err="1">
                <a:latin typeface="Arial" panose="020B0604020202020204" pitchFamily="34" charset="0"/>
                <a:cs typeface="Arial" panose="020B0604020202020204" pitchFamily="34" charset="0"/>
              </a:rPr>
              <a:t>X↔En</a:t>
            </a:r>
            <a:r>
              <a:rPr lang="en-US" sz="4000" dirty="0">
                <a:latin typeface="Arial" panose="020B0604020202020204" pitchFamily="34" charset="0"/>
                <a:cs typeface="Arial" panose="020B0604020202020204" pitchFamily="34" charset="0"/>
              </a:rPr>
              <a:t> and </a:t>
            </a:r>
            <a:r>
              <a:rPr lang="en-US" sz="4000" dirty="0" err="1">
                <a:latin typeface="Arial" panose="020B0604020202020204" pitchFamily="34" charset="0"/>
                <a:cs typeface="Arial" panose="020B0604020202020204" pitchFamily="34" charset="0"/>
              </a:rPr>
              <a:t>Y↔En</a:t>
            </a:r>
            <a:r>
              <a:rPr lang="en-US" sz="4000" dirty="0">
                <a:latin typeface="Arial" panose="020B0604020202020204" pitchFamily="34" charset="0"/>
                <a:cs typeface="Arial" panose="020B0604020202020204" pitchFamily="34" charset="0"/>
              </a:rPr>
              <a:t> data</a:t>
            </a: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Experiment with various NMT architectures</a:t>
            </a:r>
            <a:endParaRPr lang="lv-LV"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0EE40D2-66B9-4753-BBA4-3773B4CAFD76}"/>
              </a:ext>
            </a:extLst>
          </p:cNvPr>
          <p:cNvSpPr>
            <a:spLocks noGrp="1"/>
          </p:cNvSpPr>
          <p:nvPr>
            <p:ph type="body" sz="quarter" idx="11"/>
          </p:nvPr>
        </p:nvSpPr>
        <p:spPr/>
        <p:txBody>
          <a:bodyPr/>
          <a:lstStyle/>
          <a:p>
            <a:r>
              <a:rPr lang="en-US"/>
              <a:t>Data combination for multilingual NMT</a:t>
            </a:r>
            <a:endParaRPr lang="lv-LV"/>
          </a:p>
        </p:txBody>
      </p:sp>
      <p:graphicFrame>
        <p:nvGraphicFramePr>
          <p:cNvPr id="4" name="Table 3">
            <a:extLst>
              <a:ext uri="{FF2B5EF4-FFF2-40B4-BE49-F238E27FC236}">
                <a16:creationId xmlns:a16="http://schemas.microsoft.com/office/drawing/2014/main" id="{EC4B20B4-3186-40B6-87FD-9A21688090D2}"/>
              </a:ext>
            </a:extLst>
          </p:cNvPr>
          <p:cNvGraphicFramePr>
            <a:graphicFrameLocks noGrp="1"/>
          </p:cNvGraphicFramePr>
          <p:nvPr>
            <p:extLst>
              <p:ext uri="{D42A27DB-BD31-4B8C-83A1-F6EECF244321}">
                <p14:modId xmlns:p14="http://schemas.microsoft.com/office/powerpoint/2010/main" val="3823457762"/>
              </p:ext>
            </p:extLst>
          </p:nvPr>
        </p:nvGraphicFramePr>
        <p:xfrm>
          <a:off x="4071144" y="5045075"/>
          <a:ext cx="11963399" cy="3609625"/>
        </p:xfrm>
        <a:graphic>
          <a:graphicData uri="http://schemas.openxmlformats.org/drawingml/2006/table">
            <a:tbl>
              <a:tblPr firstRow="1" firstCol="1">
                <a:tableStyleId>{9D7B26C5-4107-4FEC-AEDC-1716B250A1EF}</a:tableStyleId>
              </a:tblPr>
              <a:tblGrid>
                <a:gridCol w="4825050">
                  <a:extLst>
                    <a:ext uri="{9D8B030D-6E8A-4147-A177-3AD203B41FA5}">
                      <a16:colId xmlns:a16="http://schemas.microsoft.com/office/drawing/2014/main" val="2264384442"/>
                    </a:ext>
                  </a:extLst>
                </a:gridCol>
                <a:gridCol w="3680429">
                  <a:extLst>
                    <a:ext uri="{9D8B030D-6E8A-4147-A177-3AD203B41FA5}">
                      <a16:colId xmlns:a16="http://schemas.microsoft.com/office/drawing/2014/main" val="177066155"/>
                    </a:ext>
                  </a:extLst>
                </a:gridCol>
                <a:gridCol w="3457920">
                  <a:extLst>
                    <a:ext uri="{9D8B030D-6E8A-4147-A177-3AD203B41FA5}">
                      <a16:colId xmlns:a16="http://schemas.microsoft.com/office/drawing/2014/main" val="2641570495"/>
                    </a:ext>
                  </a:extLst>
                </a:gridCol>
              </a:tblGrid>
              <a:tr h="1463767">
                <a:tc>
                  <a:txBody>
                    <a:bodyPr/>
                    <a:lstStyle/>
                    <a:p>
                      <a:pPr>
                        <a:lnSpc>
                          <a:spcPct val="107000"/>
                        </a:lnSpc>
                        <a:spcAft>
                          <a:spcPts val="0"/>
                        </a:spcAft>
                      </a:pPr>
                      <a:r>
                        <a:rPr lang="en-GB" sz="3600">
                          <a:effectLst/>
                        </a:rPr>
                        <a:t>Language pair</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3600">
                          <a:effectLst/>
                        </a:rPr>
                        <a:t>Before filtering</a:t>
                      </a:r>
                      <a:endParaRPr lang="lv-LV" sz="3200">
                        <a:effectLst/>
                      </a:endParaRPr>
                    </a:p>
                    <a:p>
                      <a:pPr algn="ctr">
                        <a:lnSpc>
                          <a:spcPct val="107000"/>
                        </a:lnSpc>
                        <a:spcAft>
                          <a:spcPts val="0"/>
                        </a:spcAft>
                      </a:pPr>
                      <a:r>
                        <a:rPr lang="en-GB" sz="3600">
                          <a:effectLst/>
                        </a:rPr>
                        <a:t>(Total/Unique)</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3600">
                          <a:effectLst/>
                        </a:rPr>
                        <a:t>After filtering</a:t>
                      </a:r>
                      <a:endParaRPr lang="lv-LV" sz="3200">
                        <a:effectLst/>
                      </a:endParaRPr>
                    </a:p>
                    <a:p>
                      <a:pPr algn="ctr">
                        <a:lnSpc>
                          <a:spcPct val="107000"/>
                        </a:lnSpc>
                        <a:spcAft>
                          <a:spcPts val="0"/>
                        </a:spcAft>
                      </a:pPr>
                      <a:r>
                        <a:rPr lang="en-GB" sz="3600">
                          <a:effectLst/>
                        </a:rPr>
                        <a:t>(Unique)</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766015"/>
                  </a:ext>
                </a:extLst>
              </a:tr>
              <a:tr h="715286">
                <a:tc>
                  <a:txBody>
                    <a:bodyPr/>
                    <a:lstStyle/>
                    <a:p>
                      <a:pPr>
                        <a:lnSpc>
                          <a:spcPct val="107000"/>
                        </a:lnSpc>
                        <a:spcAft>
                          <a:spcPts val="0"/>
                        </a:spcAft>
                      </a:pPr>
                      <a:r>
                        <a:rPr lang="en-GB" sz="3600" dirty="0">
                          <a:effectLst/>
                        </a:rPr>
                        <a:t>English ↔ Estonian</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a:effectLst/>
                        </a:rPr>
                        <a:t>62.5M / 24.3M</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a:effectLst/>
                        </a:rPr>
                        <a:t>18.9M</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659345"/>
                  </a:ext>
                </a:extLst>
              </a:tr>
              <a:tr h="715286">
                <a:tc>
                  <a:txBody>
                    <a:bodyPr/>
                    <a:lstStyle/>
                    <a:p>
                      <a:pPr>
                        <a:lnSpc>
                          <a:spcPct val="107000"/>
                        </a:lnSpc>
                        <a:spcAft>
                          <a:spcPts val="0"/>
                        </a:spcAft>
                      </a:pPr>
                      <a:r>
                        <a:rPr lang="en-GB" sz="3600">
                          <a:effectLst/>
                        </a:rPr>
                        <a:t>English ↔ Russian</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a:effectLst/>
                        </a:rPr>
                        <a:t>60.7M / 39.2M</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a:effectLst/>
                        </a:rPr>
                        <a:t>29.4M</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4796523"/>
                  </a:ext>
                </a:extLst>
              </a:tr>
              <a:tr h="715286">
                <a:tc>
                  <a:txBody>
                    <a:bodyPr/>
                    <a:lstStyle/>
                    <a:p>
                      <a:pPr>
                        <a:lnSpc>
                          <a:spcPct val="107000"/>
                        </a:lnSpc>
                        <a:spcAft>
                          <a:spcPts val="0"/>
                        </a:spcAft>
                      </a:pPr>
                      <a:r>
                        <a:rPr lang="en-GB" sz="3600">
                          <a:effectLst/>
                        </a:rPr>
                        <a:t>Russian ↔ Estonian</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a:effectLst/>
                        </a:rPr>
                        <a:t>6.5M / 4.4M</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600" dirty="0">
                          <a:effectLst/>
                        </a:rPr>
                        <a:t>3.5M</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169783"/>
                  </a:ext>
                </a:extLst>
              </a:tr>
            </a:tbl>
          </a:graphicData>
        </a:graphic>
      </p:graphicFrame>
    </p:spTree>
    <p:extLst>
      <p:ext uri="{BB962C8B-B14F-4D97-AF65-F5344CB8AC3E}">
        <p14:creationId xmlns:p14="http://schemas.microsoft.com/office/powerpoint/2010/main" val="318064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EE40D2-66B9-4753-BBA4-3773B4CAFD76}"/>
              </a:ext>
            </a:extLst>
          </p:cNvPr>
          <p:cNvSpPr>
            <a:spLocks noGrp="1"/>
          </p:cNvSpPr>
          <p:nvPr>
            <p:ph type="body" sz="quarter" idx="11"/>
          </p:nvPr>
        </p:nvSpPr>
        <p:spPr/>
        <p:txBody>
          <a:bodyPr/>
          <a:lstStyle/>
          <a:p>
            <a:r>
              <a:rPr lang="en-US"/>
              <a:t>Data combination for multilingual NMT</a:t>
            </a:r>
            <a:endParaRPr lang="lv-LV"/>
          </a:p>
        </p:txBody>
      </p:sp>
      <p:graphicFrame>
        <p:nvGraphicFramePr>
          <p:cNvPr id="4" name="Table 3">
            <a:extLst>
              <a:ext uri="{FF2B5EF4-FFF2-40B4-BE49-F238E27FC236}">
                <a16:creationId xmlns:a16="http://schemas.microsoft.com/office/drawing/2014/main" id="{7A985BD0-50CC-4578-9E0B-CCC706FDE3A9}"/>
              </a:ext>
            </a:extLst>
          </p:cNvPr>
          <p:cNvGraphicFramePr>
            <a:graphicFrameLocks noGrp="1"/>
          </p:cNvGraphicFramePr>
          <p:nvPr>
            <p:extLst>
              <p:ext uri="{D42A27DB-BD31-4B8C-83A1-F6EECF244321}">
                <p14:modId xmlns:p14="http://schemas.microsoft.com/office/powerpoint/2010/main" val="3706023353"/>
              </p:ext>
            </p:extLst>
          </p:nvPr>
        </p:nvGraphicFramePr>
        <p:xfrm>
          <a:off x="1213644" y="1349375"/>
          <a:ext cx="17925469" cy="8211035"/>
        </p:xfrm>
        <a:graphic>
          <a:graphicData uri="http://schemas.openxmlformats.org/drawingml/2006/table">
            <a:tbl>
              <a:tblPr firstRow="1" firstCol="1">
                <a:tableStyleId>{9D7B26C5-4107-4FEC-AEDC-1716B250A1EF}</a:tableStyleId>
              </a:tblPr>
              <a:tblGrid>
                <a:gridCol w="2115185">
                  <a:extLst>
                    <a:ext uri="{9D8B030D-6E8A-4147-A177-3AD203B41FA5}">
                      <a16:colId xmlns:a16="http://schemas.microsoft.com/office/drawing/2014/main" val="4219204672"/>
                    </a:ext>
                  </a:extLst>
                </a:gridCol>
                <a:gridCol w="1988611">
                  <a:extLst>
                    <a:ext uri="{9D8B030D-6E8A-4147-A177-3AD203B41FA5}">
                      <a16:colId xmlns:a16="http://schemas.microsoft.com/office/drawing/2014/main" val="2722161596"/>
                    </a:ext>
                  </a:extLst>
                </a:gridCol>
                <a:gridCol w="1988611">
                  <a:extLst>
                    <a:ext uri="{9D8B030D-6E8A-4147-A177-3AD203B41FA5}">
                      <a16:colId xmlns:a16="http://schemas.microsoft.com/office/drawing/2014/main" val="26111677"/>
                    </a:ext>
                  </a:extLst>
                </a:gridCol>
                <a:gridCol w="1955743">
                  <a:extLst>
                    <a:ext uri="{9D8B030D-6E8A-4147-A177-3AD203B41FA5}">
                      <a16:colId xmlns:a16="http://schemas.microsoft.com/office/drawing/2014/main" val="2713590587"/>
                    </a:ext>
                  </a:extLst>
                </a:gridCol>
                <a:gridCol w="1988611">
                  <a:extLst>
                    <a:ext uri="{9D8B030D-6E8A-4147-A177-3AD203B41FA5}">
                      <a16:colId xmlns:a16="http://schemas.microsoft.com/office/drawing/2014/main" val="359768356"/>
                    </a:ext>
                  </a:extLst>
                </a:gridCol>
                <a:gridCol w="1988611">
                  <a:extLst>
                    <a:ext uri="{9D8B030D-6E8A-4147-A177-3AD203B41FA5}">
                      <a16:colId xmlns:a16="http://schemas.microsoft.com/office/drawing/2014/main" val="2707500765"/>
                    </a:ext>
                  </a:extLst>
                </a:gridCol>
                <a:gridCol w="1988611">
                  <a:extLst>
                    <a:ext uri="{9D8B030D-6E8A-4147-A177-3AD203B41FA5}">
                      <a16:colId xmlns:a16="http://schemas.microsoft.com/office/drawing/2014/main" val="2186645935"/>
                    </a:ext>
                  </a:extLst>
                </a:gridCol>
                <a:gridCol w="1955743">
                  <a:extLst>
                    <a:ext uri="{9D8B030D-6E8A-4147-A177-3AD203B41FA5}">
                      <a16:colId xmlns:a16="http://schemas.microsoft.com/office/drawing/2014/main" val="702186452"/>
                    </a:ext>
                  </a:extLst>
                </a:gridCol>
                <a:gridCol w="1955743">
                  <a:extLst>
                    <a:ext uri="{9D8B030D-6E8A-4147-A177-3AD203B41FA5}">
                      <a16:colId xmlns:a16="http://schemas.microsoft.com/office/drawing/2014/main" val="2601510874"/>
                    </a:ext>
                  </a:extLst>
                </a:gridCol>
              </a:tblGrid>
              <a:tr h="795547">
                <a:tc rowSpan="2">
                  <a:txBody>
                    <a:bodyPr/>
                    <a:lstStyle/>
                    <a:p>
                      <a:pPr>
                        <a:lnSpc>
                          <a:spcPct val="107000"/>
                        </a:lnSpc>
                        <a:spcAft>
                          <a:spcPts val="0"/>
                        </a:spcAft>
                      </a:pPr>
                      <a:r>
                        <a:rPr lang="en-GB" sz="3200">
                          <a:effectLst/>
                        </a:rPr>
                        <a:t> </a:t>
                      </a:r>
                      <a:endParaRPr lang="lv-LV" sz="2800">
                        <a:effectLst/>
                      </a:endParaRPr>
                    </a:p>
                    <a:p>
                      <a:pPr>
                        <a:lnSpc>
                          <a:spcPct val="107000"/>
                        </a:lnSpc>
                        <a:spcAft>
                          <a:spcPts val="0"/>
                        </a:spcAft>
                      </a:pPr>
                      <a:r>
                        <a:rPr lang="en-GB" sz="3200">
                          <a:effectLst/>
                        </a:rPr>
                        <a:t> </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gridSpan="4">
                  <a:txBody>
                    <a:bodyPr/>
                    <a:lstStyle/>
                    <a:p>
                      <a:pPr algn="ctr">
                        <a:lnSpc>
                          <a:spcPct val="107000"/>
                        </a:lnSpc>
                        <a:spcAft>
                          <a:spcPts val="0"/>
                        </a:spcAft>
                      </a:pPr>
                      <a:r>
                        <a:rPr lang="en-GB" sz="3200">
                          <a:effectLst/>
                        </a:rPr>
                        <a:t>Development</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hMerge="1">
                  <a:txBody>
                    <a:bodyPr/>
                    <a:lstStyle/>
                    <a:p>
                      <a:endParaRPr lang="lv-LV"/>
                    </a:p>
                  </a:txBody>
                  <a:tcPr/>
                </a:tc>
                <a:tc hMerge="1">
                  <a:txBody>
                    <a:bodyPr/>
                    <a:lstStyle/>
                    <a:p>
                      <a:endParaRPr lang="lv-LV"/>
                    </a:p>
                  </a:txBody>
                  <a:tcPr/>
                </a:tc>
                <a:tc hMerge="1">
                  <a:txBody>
                    <a:bodyPr/>
                    <a:lstStyle/>
                    <a:p>
                      <a:endParaRPr lang="lv-LV"/>
                    </a:p>
                  </a:txBody>
                  <a:tcPr/>
                </a:tc>
                <a:tc gridSpan="4">
                  <a:txBody>
                    <a:bodyPr/>
                    <a:lstStyle/>
                    <a:p>
                      <a:pPr algn="ctr">
                        <a:lnSpc>
                          <a:spcPct val="107000"/>
                        </a:lnSpc>
                        <a:spcAft>
                          <a:spcPts val="0"/>
                        </a:spcAft>
                      </a:pPr>
                      <a:r>
                        <a:rPr lang="en-GB" sz="3200">
                          <a:effectLst/>
                        </a:rPr>
                        <a:t>Evaluation</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356672519"/>
                  </a:ext>
                </a:extLst>
              </a:tr>
              <a:tr h="802973">
                <a:tc vMerge="1">
                  <a:txBody>
                    <a:bodyPr/>
                    <a:lstStyle/>
                    <a:p>
                      <a:endParaRPr lang="lv-LV"/>
                    </a:p>
                  </a:txBody>
                  <a:tcPr/>
                </a:tc>
                <a:tc>
                  <a:txBody>
                    <a:bodyPr/>
                    <a:lstStyle/>
                    <a:p>
                      <a:pPr algn="ctr">
                        <a:lnSpc>
                          <a:spcPct val="107000"/>
                        </a:lnSpc>
                        <a:spcAft>
                          <a:spcPts val="0"/>
                        </a:spcAft>
                      </a:pPr>
                      <a:r>
                        <a:rPr lang="en-GB" sz="3600">
                          <a:effectLst/>
                        </a:rPr>
                        <a:t>Ru → Et</a:t>
                      </a:r>
                      <a:endParaRPr lang="lv-LV"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a:effectLst/>
                        </a:rPr>
                        <a:t>Et → Ru</a:t>
                      </a:r>
                      <a:endParaRPr lang="lv-LV"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dirty="0">
                          <a:effectLst/>
                        </a:rPr>
                        <a:t>En → Et</a:t>
                      </a:r>
                      <a:endParaRPr lang="lv-LV"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a:effectLst/>
                        </a:rPr>
                        <a:t>Et → En</a:t>
                      </a:r>
                      <a:endParaRPr lang="lv-LV"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a:effectLst/>
                        </a:rPr>
                        <a:t>Ru → Et</a:t>
                      </a:r>
                      <a:endParaRPr lang="lv-LV"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a:effectLst/>
                        </a:rPr>
                        <a:t>Et → Ru</a:t>
                      </a:r>
                      <a:endParaRPr lang="lv-LV"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dirty="0">
                          <a:effectLst/>
                        </a:rPr>
                        <a:t>En → Et</a:t>
                      </a:r>
                      <a:endParaRPr lang="lv-LV"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600">
                          <a:effectLst/>
                        </a:rPr>
                        <a:t>Et → En</a:t>
                      </a:r>
                      <a:endParaRPr lang="lv-LV"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1633349"/>
                  </a:ext>
                </a:extLst>
              </a:tr>
              <a:tr h="795547">
                <a:tc>
                  <a:txBody>
                    <a:bodyPr/>
                    <a:lstStyle/>
                    <a:p>
                      <a:pPr>
                        <a:lnSpc>
                          <a:spcPct val="107000"/>
                        </a:lnSpc>
                        <a:spcAft>
                          <a:spcPts val="0"/>
                        </a:spcAft>
                      </a:pPr>
                      <a:r>
                        <a:rPr lang="en-GB" sz="3200" dirty="0">
                          <a:effectLst/>
                        </a:rPr>
                        <a:t>MLSTM-SO</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17.51</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18.46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23.79</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34.45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11.11</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12.32</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26.14</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36.78</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231713514"/>
                  </a:ext>
                </a:extLst>
              </a:tr>
              <a:tr h="795547">
                <a:tc>
                  <a:txBody>
                    <a:bodyPr/>
                    <a:lstStyle/>
                    <a:p>
                      <a:pPr>
                        <a:lnSpc>
                          <a:spcPct val="107000"/>
                        </a:lnSpc>
                        <a:spcAft>
                          <a:spcPts val="0"/>
                        </a:spcAft>
                      </a:pPr>
                      <a:r>
                        <a:rPr lang="en-GB" sz="3200">
                          <a:effectLst/>
                        </a:rPr>
                        <a:t>GRU-SM</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13.70</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13.71</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17.95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27.84</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10.66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11.17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19.22</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27.85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591410848"/>
                  </a:ext>
                </a:extLst>
              </a:tr>
              <a:tr h="795547">
                <a:tc>
                  <a:txBody>
                    <a:bodyPr/>
                    <a:lstStyle/>
                    <a:p>
                      <a:pPr>
                        <a:lnSpc>
                          <a:spcPct val="107000"/>
                        </a:lnSpc>
                        <a:spcAft>
                          <a:spcPts val="0"/>
                        </a:spcAft>
                      </a:pPr>
                      <a:r>
                        <a:rPr lang="en-GB" sz="3200">
                          <a:effectLst/>
                        </a:rPr>
                        <a:t>GRU-DO</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17.03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17.42</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23.53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33.63</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10.33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12.36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25.25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36.86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681502065"/>
                  </a:ext>
                </a:extLst>
              </a:tr>
              <a:tr h="795547">
                <a:tc>
                  <a:txBody>
                    <a:bodyPr/>
                    <a:lstStyle/>
                    <a:p>
                      <a:pPr>
                        <a:lnSpc>
                          <a:spcPct val="107000"/>
                        </a:lnSpc>
                        <a:spcAft>
                          <a:spcPts val="0"/>
                        </a:spcAft>
                      </a:pPr>
                      <a:r>
                        <a:rPr lang="en-GB" sz="3200">
                          <a:effectLst/>
                        </a:rPr>
                        <a:t>GRU-DM</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17.07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17.93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23.37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33.52</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13.75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14.57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25.76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36.93</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357668388"/>
                  </a:ext>
                </a:extLst>
              </a:tr>
              <a:tr h="795547">
                <a:tc>
                  <a:txBody>
                    <a:bodyPr/>
                    <a:lstStyle/>
                    <a:p>
                      <a:pPr>
                        <a:lnSpc>
                          <a:spcPct val="107000"/>
                        </a:lnSpc>
                        <a:spcAft>
                          <a:spcPts val="0"/>
                        </a:spcAft>
                      </a:pPr>
                      <a:r>
                        <a:rPr lang="en-GB" sz="3200">
                          <a:effectLst/>
                        </a:rPr>
                        <a:t>FConv-O</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15.24</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16.17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21.63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33.84</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7.56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8.83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24.87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36.96</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95857384"/>
                  </a:ext>
                </a:extLst>
              </a:tr>
              <a:tr h="795547">
                <a:tc>
                  <a:txBody>
                    <a:bodyPr/>
                    <a:lstStyle/>
                    <a:p>
                      <a:pPr>
                        <a:lnSpc>
                          <a:spcPct val="107000"/>
                        </a:lnSpc>
                        <a:spcAft>
                          <a:spcPts val="0"/>
                        </a:spcAft>
                      </a:pPr>
                      <a:r>
                        <a:rPr lang="en-GB" sz="3200">
                          <a:effectLst/>
                        </a:rPr>
                        <a:t>FConv-M</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14.92</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15.80</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18.99</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30.25</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10.65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10.99</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21.65</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31.79</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93430248"/>
                  </a:ext>
                </a:extLst>
              </a:tr>
              <a:tr h="795547">
                <a:tc>
                  <a:txBody>
                    <a:bodyPr/>
                    <a:lstStyle/>
                    <a:p>
                      <a:pPr>
                        <a:lnSpc>
                          <a:spcPct val="107000"/>
                        </a:lnSpc>
                        <a:spcAft>
                          <a:spcPts val="0"/>
                        </a:spcAft>
                      </a:pPr>
                      <a:r>
                        <a:rPr lang="en-GB" sz="3200">
                          <a:effectLst/>
                        </a:rPr>
                        <a:t>Transf.-O</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17.44</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18.90</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dirty="0">
                          <a:effectLst/>
                        </a:rPr>
                        <a:t>25.27</a:t>
                      </a:r>
                      <a:endParaRPr lang="lv-LV"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dirty="0">
                          <a:effectLst/>
                        </a:rPr>
                        <a:t>37.12</a:t>
                      </a:r>
                      <a:endParaRPr lang="lv-LV"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9.10</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11.17</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a:effectLst/>
                        </a:rPr>
                        <a:t>28.43</a:t>
                      </a:r>
                      <a:endParaRPr lang="lv-LV"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dirty="0">
                          <a:effectLst/>
                        </a:rPr>
                        <a:t>40.08</a:t>
                      </a:r>
                      <a:endParaRPr lang="lv-LV"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51331144"/>
                  </a:ext>
                </a:extLst>
              </a:tr>
              <a:tr h="795547">
                <a:tc>
                  <a:txBody>
                    <a:bodyPr/>
                    <a:lstStyle/>
                    <a:p>
                      <a:pPr>
                        <a:lnSpc>
                          <a:spcPct val="107000"/>
                        </a:lnSpc>
                        <a:spcAft>
                          <a:spcPts val="0"/>
                        </a:spcAft>
                      </a:pPr>
                      <a:r>
                        <a:rPr lang="en-GB" sz="3200">
                          <a:effectLst/>
                        </a:rPr>
                        <a:t>Transf.-M</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a:effectLst/>
                        </a:rPr>
                        <a:t>18.03</a:t>
                      </a:r>
                      <a:endParaRPr lang="lv-LV"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a:effectLst/>
                        </a:rPr>
                        <a:t>19.18</a:t>
                      </a:r>
                      <a:endParaRPr lang="lv-LV"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a:effectLst/>
                        </a:rPr>
                        <a:t>23.99</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35.15</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a:effectLst/>
                        </a:rPr>
                        <a:t>14.38</a:t>
                      </a:r>
                      <a:endParaRPr lang="lv-LV"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b="1">
                          <a:effectLst/>
                        </a:rPr>
                        <a:t>15.48</a:t>
                      </a:r>
                      <a:endParaRPr lang="lv-LV"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25.56</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3200" dirty="0">
                          <a:effectLst/>
                        </a:rPr>
                        <a:t>37.97</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354877698"/>
                  </a:ext>
                </a:extLst>
              </a:tr>
            </a:tbl>
          </a:graphicData>
        </a:graphic>
      </p:graphicFrame>
      <p:sp>
        <p:nvSpPr>
          <p:cNvPr id="5" name="Text Placeholder 1">
            <a:extLst>
              <a:ext uri="{FF2B5EF4-FFF2-40B4-BE49-F238E27FC236}">
                <a16:creationId xmlns:a16="http://schemas.microsoft.com/office/drawing/2014/main" id="{640CA2A2-BEE6-45E9-A836-DF38281803E2}"/>
              </a:ext>
            </a:extLst>
          </p:cNvPr>
          <p:cNvSpPr>
            <a:spLocks noGrp="1"/>
          </p:cNvSpPr>
          <p:nvPr>
            <p:ph type="body" sz="quarter" idx="10"/>
          </p:nvPr>
        </p:nvSpPr>
        <p:spPr>
          <a:xfrm>
            <a:off x="1218597" y="9560410"/>
            <a:ext cx="17920515" cy="1580665"/>
          </a:xfrm>
          <a:solidFill>
            <a:schemeClr val="bg1"/>
          </a:solidFill>
        </p:spPr>
        <p:txBody>
          <a:bodyPr/>
          <a:lstStyle/>
          <a:p>
            <a:pPr marL="457200" indent="-457200">
              <a:buFont typeface="Arial" panose="020B0604020202020204" pitchFamily="34" charset="0"/>
              <a:buChar char="•"/>
            </a:pPr>
            <a:r>
              <a:rPr lang="en-GB" sz="4400" b="1" dirty="0"/>
              <a:t>New state-of-the-art Russian </a:t>
            </a:r>
            <a:r>
              <a:rPr lang="en-US" sz="4400" dirty="0">
                <a:latin typeface="Arial" panose="020B0604020202020204" pitchFamily="34" charset="0"/>
                <a:cs typeface="Arial" panose="020B0604020202020204" pitchFamily="34" charset="0"/>
              </a:rPr>
              <a:t>↔</a:t>
            </a:r>
            <a:r>
              <a:rPr lang="en-GB" sz="4400" b="1" dirty="0"/>
              <a:t> Estonian MT</a:t>
            </a:r>
          </a:p>
          <a:p>
            <a:pPr marL="457200" indent="-457200">
              <a:buFont typeface="Arial" panose="020B0604020202020204" pitchFamily="34" charset="0"/>
              <a:buChar char="•"/>
            </a:pPr>
            <a:r>
              <a:rPr lang="en-GB" sz="4400" b="1" dirty="0"/>
              <a:t>Significantly better than the previous systems</a:t>
            </a:r>
            <a:endParaRPr lang="lv-LV" sz="4400" b="1" dirty="0"/>
          </a:p>
        </p:txBody>
      </p:sp>
    </p:spTree>
    <p:extLst>
      <p:ext uri="{BB962C8B-B14F-4D97-AF65-F5344CB8AC3E}">
        <p14:creationId xmlns:p14="http://schemas.microsoft.com/office/powerpoint/2010/main" val="141106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125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0CA2A2-BEE6-45E9-A836-DF38281803E2}"/>
              </a:ext>
            </a:extLst>
          </p:cNvPr>
          <p:cNvSpPr>
            <a:spLocks noGrp="1"/>
          </p:cNvSpPr>
          <p:nvPr>
            <p:ph type="body" sz="quarter" idx="10"/>
          </p:nvPr>
        </p:nvSpPr>
        <p:spPr/>
        <p:txBody>
          <a:bodyPr/>
          <a:lstStyle/>
          <a:p>
            <a:pPr marL="571500" indent="-571500">
              <a:buFont typeface="Arial" panose="020B0604020202020204" pitchFamily="34" charset="0"/>
              <a:buChar char="•"/>
            </a:pPr>
            <a:r>
              <a:rPr lang="en-US" sz="4000" dirty="0"/>
              <a:t>NTM is more sensitive to noisy data – requires stricter data filtering</a:t>
            </a:r>
          </a:p>
          <a:p>
            <a:pPr marL="571500" indent="-571500">
              <a:buFont typeface="Arial" panose="020B0604020202020204" pitchFamily="34" charset="0"/>
              <a:buChar char="•"/>
            </a:pPr>
            <a:r>
              <a:rPr lang="en-US" sz="4000" dirty="0"/>
              <a:t>Back-translation has proven to be an </a:t>
            </a:r>
            <a:r>
              <a:rPr lang="en-US" sz="4000" i="1" dirty="0"/>
              <a:t>easy</a:t>
            </a:r>
            <a:r>
              <a:rPr lang="en-US" sz="4000" dirty="0"/>
              <a:t> way to increase MT quality</a:t>
            </a:r>
          </a:p>
        </p:txBody>
      </p:sp>
      <p:sp>
        <p:nvSpPr>
          <p:cNvPr id="3" name="Text Placeholder 2">
            <a:extLst>
              <a:ext uri="{FF2B5EF4-FFF2-40B4-BE49-F238E27FC236}">
                <a16:creationId xmlns:a16="http://schemas.microsoft.com/office/drawing/2014/main" id="{691700CA-9AEE-452B-8A3D-06A6952DD943}"/>
              </a:ext>
            </a:extLst>
          </p:cNvPr>
          <p:cNvSpPr>
            <a:spLocks noGrp="1"/>
          </p:cNvSpPr>
          <p:nvPr>
            <p:ph type="body" sz="quarter" idx="11"/>
          </p:nvPr>
        </p:nvSpPr>
        <p:spPr/>
        <p:txBody>
          <a:bodyPr/>
          <a:lstStyle/>
          <a:p>
            <a:r>
              <a:rPr lang="lv-LV"/>
              <a:t>Incremental multi-pass training for NMT </a:t>
            </a:r>
          </a:p>
        </p:txBody>
      </p:sp>
      <p:graphicFrame>
        <p:nvGraphicFramePr>
          <p:cNvPr id="5" name="Diagram 4">
            <a:extLst>
              <a:ext uri="{FF2B5EF4-FFF2-40B4-BE49-F238E27FC236}">
                <a16:creationId xmlns:a16="http://schemas.microsoft.com/office/drawing/2014/main" id="{A2743A80-E3BF-4AF6-892F-0B71F307C869}"/>
              </a:ext>
            </a:extLst>
          </p:cNvPr>
          <p:cNvGraphicFramePr/>
          <p:nvPr>
            <p:extLst>
              <p:ext uri="{D42A27DB-BD31-4B8C-83A1-F6EECF244321}">
                <p14:modId xmlns:p14="http://schemas.microsoft.com/office/powerpoint/2010/main" val="1587578229"/>
              </p:ext>
            </p:extLst>
          </p:nvPr>
        </p:nvGraphicFramePr>
        <p:xfrm>
          <a:off x="2547144" y="3823670"/>
          <a:ext cx="145542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EDC30D0-82D1-4236-A611-93075FBE67D0}"/>
              </a:ext>
            </a:extLst>
          </p:cNvPr>
          <p:cNvPicPr>
            <a:picLocks noChangeAspect="1"/>
          </p:cNvPicPr>
          <p:nvPr/>
        </p:nvPicPr>
        <p:blipFill>
          <a:blip r:embed="rId7"/>
          <a:stretch>
            <a:fillRect/>
          </a:stretch>
        </p:blipFill>
        <p:spPr>
          <a:xfrm>
            <a:off x="6166644" y="5195269"/>
            <a:ext cx="13716000" cy="6114081"/>
          </a:xfrm>
          <a:prstGeom prst="rect">
            <a:avLst/>
          </a:prstGeom>
          <a:solidFill>
            <a:schemeClr val="bg1"/>
          </a:solidFill>
        </p:spPr>
      </p:pic>
      <p:sp>
        <p:nvSpPr>
          <p:cNvPr id="4" name="TextBox 3"/>
          <p:cNvSpPr txBox="1"/>
          <p:nvPr/>
        </p:nvSpPr>
        <p:spPr>
          <a:xfrm>
            <a:off x="527844" y="6073473"/>
            <a:ext cx="5779146" cy="2554545"/>
          </a:xfrm>
          <a:prstGeom prst="rect">
            <a:avLst/>
          </a:prstGeom>
          <a:noFill/>
        </p:spPr>
        <p:txBody>
          <a:bodyPr wrap="none" rtlCol="0">
            <a:spAutoFit/>
          </a:bodyPr>
          <a:lstStyle/>
          <a:p>
            <a:pPr marL="285750" indent="-285750">
              <a:buFont typeface="Arial" panose="020B0604020202020204" pitchFamily="34" charset="0"/>
              <a:buChar char="•"/>
            </a:pPr>
            <a:r>
              <a:rPr lang="en-GB" sz="4000" dirty="0"/>
              <a:t>Excessive filtering</a:t>
            </a:r>
            <a:br>
              <a:rPr lang="en-GB" sz="4000" dirty="0"/>
            </a:br>
            <a:r>
              <a:rPr lang="en-GB" sz="4000" dirty="0"/>
              <a:t>(details in future slides)</a:t>
            </a:r>
          </a:p>
          <a:p>
            <a:pPr marL="285750" indent="-285750">
              <a:buFont typeface="Arial" panose="020B0604020202020204" pitchFamily="34" charset="0"/>
              <a:buChar char="•"/>
            </a:pPr>
            <a:r>
              <a:rPr lang="en-GB" sz="4000" dirty="0"/>
              <a:t>Multiple pass-</a:t>
            </a:r>
            <a:r>
              <a:rPr lang="en-GB" sz="4000" dirty="0" err="1"/>
              <a:t>throughs</a:t>
            </a:r>
            <a:r>
              <a:rPr lang="en-GB" sz="4000" dirty="0"/>
              <a:t> </a:t>
            </a:r>
            <a:br>
              <a:rPr lang="en-GB" sz="4000" dirty="0"/>
            </a:br>
            <a:r>
              <a:rPr lang="en-GB" sz="4000" dirty="0"/>
              <a:t>of back-translation</a:t>
            </a:r>
          </a:p>
        </p:txBody>
      </p:sp>
    </p:spTree>
    <p:extLst>
      <p:ext uri="{BB962C8B-B14F-4D97-AF65-F5344CB8AC3E}">
        <p14:creationId xmlns:p14="http://schemas.microsoft.com/office/powerpoint/2010/main" val="5965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25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0CA2A2-BEE6-45E9-A836-DF38281803E2}"/>
              </a:ext>
            </a:extLst>
          </p:cNvPr>
          <p:cNvSpPr>
            <a:spLocks noGrp="1"/>
          </p:cNvSpPr>
          <p:nvPr>
            <p:ph type="body" sz="quarter" idx="10"/>
          </p:nvPr>
        </p:nvSpPr>
        <p:spPr>
          <a:xfrm>
            <a:off x="2966244" y="6645275"/>
            <a:ext cx="16078200" cy="2819400"/>
          </a:xfrm>
        </p:spPr>
        <p:txBody>
          <a:bodyPr/>
          <a:lstStyle/>
          <a:p>
            <a:pPr marL="457200" indent="-457200">
              <a:buFont typeface="Arial" panose="020B0604020202020204" pitchFamily="34" charset="0"/>
              <a:buChar char="•"/>
            </a:pPr>
            <a:r>
              <a:rPr lang="en-GB" sz="4400" b="1" dirty="0"/>
              <a:t>New state-of-the-art English </a:t>
            </a:r>
            <a:r>
              <a:rPr lang="en-US" sz="4400" dirty="0">
                <a:latin typeface="Arial" panose="020B0604020202020204" pitchFamily="34" charset="0"/>
                <a:cs typeface="Arial" panose="020B0604020202020204" pitchFamily="34" charset="0"/>
              </a:rPr>
              <a:t>↔</a:t>
            </a:r>
            <a:r>
              <a:rPr lang="en-GB" sz="4400" b="1" dirty="0"/>
              <a:t> Estonian MT</a:t>
            </a:r>
          </a:p>
          <a:p>
            <a:pPr marL="457200" indent="-457200">
              <a:buFont typeface="Arial" panose="020B0604020202020204" pitchFamily="34" charset="0"/>
              <a:buChar char="•"/>
            </a:pPr>
            <a:r>
              <a:rPr lang="en-GB" sz="4400" b="1" dirty="0"/>
              <a:t>Tied for 1</a:t>
            </a:r>
            <a:r>
              <a:rPr lang="en-GB" sz="4400" b="1" baseline="30000" dirty="0"/>
              <a:t>st</a:t>
            </a:r>
            <a:r>
              <a:rPr lang="en-GB" sz="4400" b="1" dirty="0"/>
              <a:t> place in WMT 2018</a:t>
            </a:r>
          </a:p>
          <a:p>
            <a:pPr marL="457200" indent="-457200">
              <a:buFont typeface="Arial" panose="020B0604020202020204" pitchFamily="34" charset="0"/>
              <a:buChar char="•"/>
            </a:pPr>
            <a:r>
              <a:rPr lang="en-GB" sz="4400" b="1" dirty="0"/>
              <a:t>Significantly better (p&lt;=0.05) than the competition</a:t>
            </a:r>
            <a:endParaRPr lang="lv-LV" sz="4400" b="1" dirty="0"/>
          </a:p>
        </p:txBody>
      </p:sp>
      <p:sp>
        <p:nvSpPr>
          <p:cNvPr id="3" name="Text Placeholder 2">
            <a:extLst>
              <a:ext uri="{FF2B5EF4-FFF2-40B4-BE49-F238E27FC236}">
                <a16:creationId xmlns:a16="http://schemas.microsoft.com/office/drawing/2014/main" id="{691700CA-9AEE-452B-8A3D-06A6952DD943}"/>
              </a:ext>
            </a:extLst>
          </p:cNvPr>
          <p:cNvSpPr>
            <a:spLocks noGrp="1"/>
          </p:cNvSpPr>
          <p:nvPr>
            <p:ph type="body" sz="quarter" idx="11"/>
          </p:nvPr>
        </p:nvSpPr>
        <p:spPr/>
        <p:txBody>
          <a:bodyPr/>
          <a:lstStyle/>
          <a:p>
            <a:r>
              <a:rPr lang="lv-LV"/>
              <a:t>Incremental multi-pass training for NMT </a:t>
            </a:r>
          </a:p>
        </p:txBody>
      </p:sp>
      <p:graphicFrame>
        <p:nvGraphicFramePr>
          <p:cNvPr id="4" name="Table 3">
            <a:extLst>
              <a:ext uri="{FF2B5EF4-FFF2-40B4-BE49-F238E27FC236}">
                <a16:creationId xmlns:a16="http://schemas.microsoft.com/office/drawing/2014/main" id="{F9F6152D-6C50-49DF-9C66-612718A07ED8}"/>
              </a:ext>
            </a:extLst>
          </p:cNvPr>
          <p:cNvGraphicFramePr>
            <a:graphicFrameLocks noGrp="1"/>
          </p:cNvGraphicFramePr>
          <p:nvPr>
            <p:extLst>
              <p:ext uri="{D42A27DB-BD31-4B8C-83A1-F6EECF244321}">
                <p14:modId xmlns:p14="http://schemas.microsoft.com/office/powerpoint/2010/main" val="1787469809"/>
              </p:ext>
            </p:extLst>
          </p:nvPr>
        </p:nvGraphicFramePr>
        <p:xfrm>
          <a:off x="1524000" y="3140076"/>
          <a:ext cx="7673399" cy="3131058"/>
        </p:xfrm>
        <a:graphic>
          <a:graphicData uri="http://schemas.openxmlformats.org/drawingml/2006/table">
            <a:tbl>
              <a:tblPr firstRow="1" firstCol="1">
                <a:tableStyleId>{9D7B26C5-4107-4FEC-AEDC-1716B250A1EF}</a:tableStyleId>
              </a:tblPr>
              <a:tblGrid>
                <a:gridCol w="4039235">
                  <a:extLst>
                    <a:ext uri="{9D8B030D-6E8A-4147-A177-3AD203B41FA5}">
                      <a16:colId xmlns:a16="http://schemas.microsoft.com/office/drawing/2014/main" val="2596741572"/>
                    </a:ext>
                  </a:extLst>
                </a:gridCol>
                <a:gridCol w="1918406">
                  <a:extLst>
                    <a:ext uri="{9D8B030D-6E8A-4147-A177-3AD203B41FA5}">
                      <a16:colId xmlns:a16="http://schemas.microsoft.com/office/drawing/2014/main" val="3168164861"/>
                    </a:ext>
                  </a:extLst>
                </a:gridCol>
                <a:gridCol w="1715758">
                  <a:extLst>
                    <a:ext uri="{9D8B030D-6E8A-4147-A177-3AD203B41FA5}">
                      <a16:colId xmlns:a16="http://schemas.microsoft.com/office/drawing/2014/main" val="2389510693"/>
                    </a:ext>
                  </a:extLst>
                </a:gridCol>
              </a:tblGrid>
              <a:tr h="0">
                <a:tc rowSpan="2">
                  <a:txBody>
                    <a:bodyPr/>
                    <a:lstStyle/>
                    <a:p>
                      <a:pPr>
                        <a:lnSpc>
                          <a:spcPct val="107000"/>
                        </a:lnSpc>
                        <a:spcAft>
                          <a:spcPts val="0"/>
                        </a:spcAft>
                      </a:pPr>
                      <a:r>
                        <a:rPr lang="en-GB" sz="3200">
                          <a:effectLst/>
                        </a:rPr>
                        <a:t>System</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3200">
                          <a:effectLst/>
                        </a:rPr>
                        <a:t>BLEU</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lv-LV"/>
                    </a:p>
                  </a:txBody>
                  <a:tcPr/>
                </a:tc>
                <a:extLst>
                  <a:ext uri="{0D108BD9-81ED-4DB2-BD59-A6C34878D82A}">
                    <a16:rowId xmlns:a16="http://schemas.microsoft.com/office/drawing/2014/main" val="2904919635"/>
                  </a:ext>
                </a:extLst>
              </a:tr>
              <a:tr h="226695">
                <a:tc vMerge="1">
                  <a:txBody>
                    <a:bodyPr/>
                    <a:lstStyle/>
                    <a:p>
                      <a:endParaRPr lang="lv-LV"/>
                    </a:p>
                  </a:txBody>
                  <a:tcPr/>
                </a:tc>
                <a:tc>
                  <a:txBody>
                    <a:bodyPr/>
                    <a:lstStyle/>
                    <a:p>
                      <a:pPr algn="ctr">
                        <a:lnSpc>
                          <a:spcPct val="107000"/>
                        </a:lnSpc>
                        <a:spcAft>
                          <a:spcPts val="0"/>
                        </a:spcAft>
                      </a:pPr>
                      <a:r>
                        <a:rPr lang="en-GB" sz="3200">
                          <a:effectLst/>
                        </a:rPr>
                        <a:t>Score</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3200">
                          <a:effectLst/>
                        </a:rPr>
                        <a:t>Rank</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6304949"/>
                  </a:ext>
                </a:extLst>
              </a:tr>
              <a:tr h="0">
                <a:tc>
                  <a:txBody>
                    <a:bodyPr/>
                    <a:lstStyle/>
                    <a:p>
                      <a:pPr>
                        <a:lnSpc>
                          <a:spcPct val="107000"/>
                        </a:lnSpc>
                        <a:spcAft>
                          <a:spcPts val="0"/>
                        </a:spcAft>
                      </a:pPr>
                      <a:r>
                        <a:rPr lang="en-GB" sz="3200">
                          <a:effectLst/>
                        </a:rPr>
                        <a:t>Estonian → English</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28.0</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a:effectLst/>
                        </a:rPr>
                        <a:t>7</a:t>
                      </a:r>
                      <a:r>
                        <a:rPr lang="en-GB" sz="3200">
                          <a:effectLst/>
                        </a:rPr>
                        <a:t> of 23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3684888"/>
                  </a:ext>
                </a:extLst>
              </a:tr>
              <a:tr h="0">
                <a:tc>
                  <a:txBody>
                    <a:bodyPr/>
                    <a:lstStyle/>
                    <a:p>
                      <a:pPr>
                        <a:lnSpc>
                          <a:spcPct val="107000"/>
                        </a:lnSpc>
                        <a:spcAft>
                          <a:spcPts val="0"/>
                        </a:spcAft>
                      </a:pPr>
                      <a:r>
                        <a:rPr lang="en-GB" sz="3200" dirty="0">
                          <a:effectLst/>
                        </a:rPr>
                        <a:t>English → Estonian</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23.6</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a:effectLst/>
                        </a:rPr>
                        <a:t>3</a:t>
                      </a:r>
                      <a:r>
                        <a:rPr lang="en-GB" sz="3200">
                          <a:effectLst/>
                        </a:rPr>
                        <a:t> of 18</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2812042"/>
                  </a:ext>
                </a:extLst>
              </a:tr>
              <a:tr h="0">
                <a:tc>
                  <a:txBody>
                    <a:bodyPr/>
                    <a:lstStyle/>
                    <a:p>
                      <a:pPr>
                        <a:lnSpc>
                          <a:spcPct val="107000"/>
                        </a:lnSpc>
                        <a:spcAft>
                          <a:spcPts val="0"/>
                        </a:spcAft>
                      </a:pPr>
                      <a:r>
                        <a:rPr lang="en-GB" sz="3200" b="0">
                          <a:effectLst/>
                        </a:rPr>
                        <a:t>Finnish → English</a:t>
                      </a:r>
                      <a:endParaRPr lang="lv-LV" sz="2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0">
                          <a:effectLst/>
                        </a:rPr>
                        <a:t>23.0</a:t>
                      </a:r>
                      <a:endParaRPr lang="lv-LV" sz="2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0">
                          <a:effectLst/>
                        </a:rPr>
                        <a:t>5 of 17</a:t>
                      </a:r>
                      <a:endParaRPr lang="lv-LV" sz="2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3620633"/>
                  </a:ext>
                </a:extLst>
              </a:tr>
              <a:tr h="0">
                <a:tc>
                  <a:txBody>
                    <a:bodyPr/>
                    <a:lstStyle/>
                    <a:p>
                      <a:pPr>
                        <a:lnSpc>
                          <a:spcPct val="107000"/>
                        </a:lnSpc>
                        <a:spcAft>
                          <a:spcPts val="0"/>
                        </a:spcAft>
                      </a:pPr>
                      <a:r>
                        <a:rPr lang="en-GB" sz="3200" b="0">
                          <a:effectLst/>
                        </a:rPr>
                        <a:t>English → Finnish</a:t>
                      </a:r>
                      <a:endParaRPr lang="lv-LV" sz="2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0">
                          <a:effectLst/>
                        </a:rPr>
                        <a:t>16.9</a:t>
                      </a:r>
                      <a:endParaRPr lang="lv-LV" sz="2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0" dirty="0">
                          <a:effectLst/>
                        </a:rPr>
                        <a:t>5 of 18</a:t>
                      </a:r>
                      <a:endParaRPr lang="lv-LV"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232377"/>
                  </a:ext>
                </a:extLst>
              </a:tr>
            </a:tbl>
          </a:graphicData>
        </a:graphic>
      </p:graphicFrame>
      <p:graphicFrame>
        <p:nvGraphicFramePr>
          <p:cNvPr id="5" name="Table 4">
            <a:extLst>
              <a:ext uri="{FF2B5EF4-FFF2-40B4-BE49-F238E27FC236}">
                <a16:creationId xmlns:a16="http://schemas.microsoft.com/office/drawing/2014/main" id="{A472DAA1-10E9-47FA-84F5-1C0373DA01FF}"/>
              </a:ext>
            </a:extLst>
          </p:cNvPr>
          <p:cNvGraphicFramePr>
            <a:graphicFrameLocks noGrp="1"/>
          </p:cNvGraphicFramePr>
          <p:nvPr>
            <p:extLst>
              <p:ext uri="{D42A27DB-BD31-4B8C-83A1-F6EECF244321}">
                <p14:modId xmlns:p14="http://schemas.microsoft.com/office/powerpoint/2010/main" val="3413241395"/>
              </p:ext>
            </p:extLst>
          </p:nvPr>
        </p:nvGraphicFramePr>
        <p:xfrm>
          <a:off x="9824244" y="3140075"/>
          <a:ext cx="9651952" cy="2984424"/>
        </p:xfrm>
        <a:graphic>
          <a:graphicData uri="http://schemas.openxmlformats.org/drawingml/2006/table">
            <a:tbl>
              <a:tblPr firstRow="1" firstCol="1">
                <a:tableStyleId>{9D7B26C5-4107-4FEC-AEDC-1716B250A1EF}</a:tableStyleId>
              </a:tblPr>
              <a:tblGrid>
                <a:gridCol w="4039235">
                  <a:extLst>
                    <a:ext uri="{9D8B030D-6E8A-4147-A177-3AD203B41FA5}">
                      <a16:colId xmlns:a16="http://schemas.microsoft.com/office/drawing/2014/main" val="3247922090"/>
                    </a:ext>
                  </a:extLst>
                </a:gridCol>
                <a:gridCol w="1767197">
                  <a:extLst>
                    <a:ext uri="{9D8B030D-6E8A-4147-A177-3AD203B41FA5}">
                      <a16:colId xmlns:a16="http://schemas.microsoft.com/office/drawing/2014/main" val="1126404163"/>
                    </a:ext>
                  </a:extLst>
                </a:gridCol>
                <a:gridCol w="2078323">
                  <a:extLst>
                    <a:ext uri="{9D8B030D-6E8A-4147-A177-3AD203B41FA5}">
                      <a16:colId xmlns:a16="http://schemas.microsoft.com/office/drawing/2014/main" val="3657576341"/>
                    </a:ext>
                  </a:extLst>
                </a:gridCol>
                <a:gridCol w="1767197">
                  <a:extLst>
                    <a:ext uri="{9D8B030D-6E8A-4147-A177-3AD203B41FA5}">
                      <a16:colId xmlns:a16="http://schemas.microsoft.com/office/drawing/2014/main" val="4062460175"/>
                    </a:ext>
                  </a:extLst>
                </a:gridCol>
              </a:tblGrid>
              <a:tr h="598475">
                <a:tc rowSpan="3">
                  <a:txBody>
                    <a:bodyPr/>
                    <a:lstStyle/>
                    <a:p>
                      <a:pPr algn="ctr">
                        <a:lnSpc>
                          <a:spcPct val="107000"/>
                        </a:lnSpc>
                        <a:spcAft>
                          <a:spcPts val="0"/>
                        </a:spcAft>
                      </a:pPr>
                      <a:r>
                        <a:rPr lang="en-GB" sz="3200" dirty="0">
                          <a:effectLst/>
                        </a:rPr>
                        <a:t>System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n-GB" sz="3200">
                          <a:effectLst/>
                        </a:rPr>
                        <a:t>Rank</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192828351"/>
                  </a:ext>
                </a:extLst>
              </a:tr>
              <a:tr h="598475">
                <a:tc vMerge="1">
                  <a:txBody>
                    <a:bodyPr/>
                    <a:lstStyle/>
                    <a:p>
                      <a:endParaRPr lang="lv-LV"/>
                    </a:p>
                  </a:txBody>
                  <a:tcPr/>
                </a:tc>
                <a:tc rowSpan="2">
                  <a:txBody>
                    <a:bodyPr/>
                    <a:lstStyle/>
                    <a:p>
                      <a:pPr algn="ctr">
                        <a:lnSpc>
                          <a:spcPct val="107000"/>
                        </a:lnSpc>
                        <a:spcAft>
                          <a:spcPts val="0"/>
                        </a:spcAft>
                      </a:pPr>
                      <a:r>
                        <a:rPr lang="en-GB" sz="3200">
                          <a:effectLst/>
                        </a:rPr>
                        <a:t>BLEU</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3200">
                          <a:effectLst/>
                        </a:rPr>
                        <a:t>Human</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lv-LV"/>
                    </a:p>
                  </a:txBody>
                  <a:tcPr/>
                </a:tc>
                <a:extLst>
                  <a:ext uri="{0D108BD9-81ED-4DB2-BD59-A6C34878D82A}">
                    <a16:rowId xmlns:a16="http://schemas.microsoft.com/office/drawing/2014/main" val="1921416686"/>
                  </a:ext>
                </a:extLst>
              </a:tr>
              <a:tr h="598475">
                <a:tc vMerge="1">
                  <a:txBody>
                    <a:bodyPr/>
                    <a:lstStyle/>
                    <a:p>
                      <a:endParaRPr lang="lv-LV"/>
                    </a:p>
                  </a:txBody>
                  <a:tcPr/>
                </a:tc>
                <a:tc vMerge="1">
                  <a:txBody>
                    <a:bodyPr/>
                    <a:lstStyle/>
                    <a:p>
                      <a:endParaRPr lang="lv-LV"/>
                    </a:p>
                  </a:txBody>
                  <a:tcPr/>
                </a:tc>
                <a:tc>
                  <a:txBody>
                    <a:bodyPr/>
                    <a:lstStyle/>
                    <a:p>
                      <a:pPr algn="ctr">
                        <a:lnSpc>
                          <a:spcPct val="107000"/>
                        </a:lnSpc>
                        <a:spcAft>
                          <a:spcPts val="0"/>
                        </a:spcAft>
                      </a:pPr>
                      <a:r>
                        <a:rPr lang="en-GB" sz="3200">
                          <a:effectLst/>
                        </a:rPr>
                        <a:t>Cluster</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Ave %</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8969237"/>
                  </a:ext>
                </a:extLst>
              </a:tr>
              <a:tr h="590524">
                <a:tc>
                  <a:txBody>
                    <a:bodyPr/>
                    <a:lstStyle/>
                    <a:p>
                      <a:pPr algn="ctr">
                        <a:lnSpc>
                          <a:spcPct val="107000"/>
                        </a:lnSpc>
                        <a:spcAft>
                          <a:spcPts val="0"/>
                        </a:spcAft>
                      </a:pPr>
                      <a:r>
                        <a:rPr lang="en-GB" sz="3200" dirty="0">
                          <a:effectLst/>
                        </a:rPr>
                        <a:t>Estonian → English</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7 of 23</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a:effectLst/>
                        </a:rPr>
                        <a:t>1-7</a:t>
                      </a:r>
                      <a:r>
                        <a:rPr lang="en-GB" sz="3200">
                          <a:effectLst/>
                        </a:rPr>
                        <a:t> of 9</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a:effectLst/>
                        </a:rPr>
                        <a:t>3</a:t>
                      </a:r>
                      <a:r>
                        <a:rPr lang="en-GB" sz="3200">
                          <a:effectLst/>
                        </a:rPr>
                        <a:t> of 9</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631629"/>
                  </a:ext>
                </a:extLst>
              </a:tr>
              <a:tr h="598475">
                <a:tc>
                  <a:txBody>
                    <a:bodyPr/>
                    <a:lstStyle/>
                    <a:p>
                      <a:pPr algn="ctr">
                        <a:lnSpc>
                          <a:spcPct val="107000"/>
                        </a:lnSpc>
                        <a:spcAft>
                          <a:spcPts val="0"/>
                        </a:spcAft>
                      </a:pPr>
                      <a:r>
                        <a:rPr lang="en-GB" sz="3200" dirty="0">
                          <a:effectLst/>
                        </a:rPr>
                        <a:t>English → Estonian</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 of 18</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a:effectLst/>
                        </a:rPr>
                        <a:t>1-3</a:t>
                      </a:r>
                      <a:r>
                        <a:rPr lang="en-GB" sz="3200">
                          <a:effectLst/>
                        </a:rPr>
                        <a:t> of 9</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dirty="0">
                          <a:effectLst/>
                        </a:rPr>
                        <a:t>3</a:t>
                      </a:r>
                      <a:r>
                        <a:rPr lang="en-GB" sz="3200" dirty="0">
                          <a:effectLst/>
                        </a:rPr>
                        <a:t> of 9</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0821401"/>
                  </a:ext>
                </a:extLst>
              </a:tr>
            </a:tbl>
          </a:graphicData>
        </a:graphic>
      </p:graphicFrame>
    </p:spTree>
    <p:extLst>
      <p:ext uri="{BB962C8B-B14F-4D97-AF65-F5344CB8AC3E}">
        <p14:creationId xmlns:p14="http://schemas.microsoft.com/office/powerpoint/2010/main" val="22125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5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125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125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sz="4000" dirty="0"/>
              <a:t>Automatic Evaluation MT</a:t>
            </a:r>
          </a:p>
          <a:p>
            <a:pPr algn="just"/>
            <a:r>
              <a:rPr lang="en-US" sz="3600" b="1" dirty="0"/>
              <a:t>BLEU</a:t>
            </a:r>
            <a:r>
              <a:rPr lang="en-US" sz="3600" dirty="0"/>
              <a:t> - one of the first metrics to report high correlation with human judgments</a:t>
            </a:r>
          </a:p>
          <a:p>
            <a:pPr marL="530603" indent="-530603" algn="just">
              <a:buFont typeface="Arial" panose="020B0604020202020204" pitchFamily="34" charset="0"/>
              <a:buChar char="•"/>
            </a:pPr>
            <a:r>
              <a:rPr lang="en-US" sz="3600" dirty="0"/>
              <a:t>One of the most popular in the field</a:t>
            </a:r>
          </a:p>
          <a:p>
            <a:pPr marL="530603" indent="-530603" algn="just">
              <a:buFont typeface="Arial" panose="020B0604020202020204" pitchFamily="34" charset="0"/>
              <a:buChar char="•"/>
            </a:pPr>
            <a:r>
              <a:rPr lang="en-US" sz="3600" i="1" dirty="0"/>
              <a:t>The closer MT is to a professional human translation, the better it is</a:t>
            </a:r>
          </a:p>
          <a:p>
            <a:pPr marL="530603" indent="-530603" algn="just">
              <a:buFont typeface="Arial" panose="020B0604020202020204" pitchFamily="34" charset="0"/>
              <a:buChar char="•"/>
            </a:pPr>
            <a:r>
              <a:rPr lang="en-US" sz="3600" dirty="0"/>
              <a:t>Scores a translation on a scale of 0 </a:t>
            </a:r>
            <a:r>
              <a:rPr lang="en-US" sz="3600"/>
              <a:t>to 100</a:t>
            </a:r>
            <a:endParaRPr lang="en-US" sz="3600" dirty="0"/>
          </a:p>
        </p:txBody>
      </p:sp>
      <p:sp>
        <p:nvSpPr>
          <p:cNvPr id="7" name="Text Placeholder 6"/>
          <p:cNvSpPr>
            <a:spLocks noGrp="1"/>
          </p:cNvSpPr>
          <p:nvPr>
            <p:ph type="body" sz="quarter" idx="11"/>
          </p:nvPr>
        </p:nvSpPr>
        <p:spPr/>
        <p:txBody>
          <a:bodyPr/>
          <a:lstStyle/>
          <a:p>
            <a:r>
              <a:rPr lang="en-US" altLang="en-US" dirty="0"/>
              <a:t>Introduction</a:t>
            </a:r>
            <a:endParaRPr lang="lv-LV" dirty="0"/>
          </a:p>
        </p:txBody>
      </p:sp>
    </p:spTree>
    <p:extLst>
      <p:ext uri="{BB962C8B-B14F-4D97-AF65-F5344CB8AC3E}">
        <p14:creationId xmlns:p14="http://schemas.microsoft.com/office/powerpoint/2010/main" val="4093028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Practical implementations</a:t>
            </a:r>
          </a:p>
        </p:txBody>
      </p:sp>
      <p:grpSp>
        <p:nvGrpSpPr>
          <p:cNvPr id="4" name="Group 3"/>
          <p:cNvGrpSpPr/>
          <p:nvPr/>
        </p:nvGrpSpPr>
        <p:grpSpPr>
          <a:xfrm>
            <a:off x="5633244" y="5865947"/>
            <a:ext cx="8610600" cy="4760838"/>
            <a:chOff x="5633244" y="5865947"/>
            <a:chExt cx="8610600" cy="4760838"/>
          </a:xfrm>
        </p:grpSpPr>
        <p:cxnSp>
          <p:nvCxnSpPr>
            <p:cNvPr id="5" name="Straight Arrow Connector 4"/>
            <p:cNvCxnSpPr/>
            <p:nvPr/>
          </p:nvCxnSpPr>
          <p:spPr>
            <a:xfrm>
              <a:off x="5633244" y="9998075"/>
              <a:ext cx="86106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0444" y="10226675"/>
              <a:ext cx="7162800" cy="400110"/>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1990					2014	2015</a:t>
              </a:r>
            </a:p>
          </p:txBody>
        </p:sp>
        <p:sp>
          <p:nvSpPr>
            <p:cNvPr id="7" name="Rounded Rectangle 6"/>
            <p:cNvSpPr/>
            <p:nvPr/>
          </p:nvSpPr>
          <p:spPr>
            <a:xfrm>
              <a:off x="6319044" y="6492875"/>
              <a:ext cx="5486400" cy="31242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2034044" y="6492875"/>
              <a:ext cx="2057400" cy="31242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681243" y="6569075"/>
              <a:ext cx="5410201" cy="400110"/>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SMT				   NMT</a:t>
              </a:r>
            </a:p>
          </p:txBody>
        </p:sp>
        <p:sp>
          <p:nvSpPr>
            <p:cNvPr id="10" name="Rounded Rectangle 9"/>
            <p:cNvSpPr/>
            <p:nvPr/>
          </p:nvSpPr>
          <p:spPr>
            <a:xfrm>
              <a:off x="11005344" y="6264275"/>
              <a:ext cx="2933700" cy="35433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653045" y="5865947"/>
              <a:ext cx="1676400" cy="400110"/>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This Thesis</a:t>
              </a:r>
            </a:p>
          </p:txBody>
        </p:sp>
      </p:grpSp>
      <p:sp>
        <p:nvSpPr>
          <p:cNvPr id="12" name="Rounded Rectangle 11"/>
          <p:cNvSpPr/>
          <p:nvPr/>
        </p:nvSpPr>
        <p:spPr>
          <a:xfrm flipH="1">
            <a:off x="11500644" y="6416675"/>
            <a:ext cx="2286000" cy="3276600"/>
          </a:xfrm>
          <a:prstGeom prst="roundRect">
            <a:avLst/>
          </a:prstGeom>
          <a:noFill/>
          <a:ln w="76200">
            <a:solidFill>
              <a:srgbClr val="ACC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CC0C6"/>
              </a:solidFill>
            </a:endParaRPr>
          </a:p>
        </p:txBody>
      </p:sp>
      <p:sp>
        <p:nvSpPr>
          <p:cNvPr id="13" name="Rectangle 12"/>
          <p:cNvSpPr/>
          <p:nvPr/>
        </p:nvSpPr>
        <p:spPr>
          <a:xfrm>
            <a:off x="11653045" y="7612420"/>
            <a:ext cx="1981200" cy="707886"/>
          </a:xfrm>
          <a:prstGeom prst="rect">
            <a:avLst/>
          </a:prstGeom>
          <a:solidFill>
            <a:srgbClr val="005293"/>
          </a:solidFill>
        </p:spPr>
        <p:txBody>
          <a:bodyPr wrap="square">
            <a:spAutoFit/>
          </a:bodyPr>
          <a:lstStyle/>
          <a:p>
            <a:pPr algn="ctr"/>
            <a:r>
              <a:rPr lang="en-GB" sz="2000" b="1" dirty="0">
                <a:solidFill>
                  <a:srgbClr val="ACC0C6"/>
                </a:solidFill>
              </a:rPr>
              <a:t>Practical </a:t>
            </a:r>
          </a:p>
          <a:p>
            <a:pPr algn="ctr"/>
            <a:r>
              <a:rPr lang="en-GB" sz="2000" b="1" dirty="0">
                <a:solidFill>
                  <a:srgbClr val="ACC0C6"/>
                </a:solidFill>
              </a:rPr>
              <a:t>implementations</a:t>
            </a:r>
          </a:p>
        </p:txBody>
      </p:sp>
    </p:spTree>
    <p:extLst>
      <p:ext uri="{BB962C8B-B14F-4D97-AF65-F5344CB8AC3E}">
        <p14:creationId xmlns:p14="http://schemas.microsoft.com/office/powerpoint/2010/main" val="279181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4244" y="7712075"/>
            <a:ext cx="6553200" cy="3594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p:nvPr>
        </p:nvSpPr>
        <p:spPr/>
        <p:txBody>
          <a:bodyPr/>
          <a:lstStyle/>
          <a:p>
            <a:pPr marL="361950" indent="-361950">
              <a:buFont typeface="Arial" panose="020B0604020202020204" pitchFamily="34" charset="0"/>
              <a:buChar char="•"/>
            </a:pPr>
            <a:r>
              <a:rPr lang="en-GB" sz="4000" dirty="0"/>
              <a:t>A user-friendly web interface for </a:t>
            </a:r>
            <a:r>
              <a:rPr lang="lv-LV" sz="4000" b="1" dirty="0"/>
              <a:t>ChunkMT</a:t>
            </a:r>
          </a:p>
          <a:p>
            <a:pPr marL="895350" lvl="1" indent="-438150">
              <a:buFont typeface="Arial" panose="020B0604020202020204" pitchFamily="34" charset="0"/>
              <a:buChar char="•"/>
            </a:pPr>
            <a:r>
              <a:rPr lang="en-GB" sz="3600" dirty="0"/>
              <a:t>Draws a syntax tree with chunks highlighted</a:t>
            </a:r>
            <a:endParaRPr lang="lv-LV" sz="3600" dirty="0"/>
          </a:p>
          <a:p>
            <a:pPr marL="895350" lvl="1" indent="-438150">
              <a:buFont typeface="Arial" panose="020B0604020202020204" pitchFamily="34" charset="0"/>
              <a:buChar char="•"/>
            </a:pPr>
            <a:r>
              <a:rPr lang="en-GB" sz="3600" dirty="0"/>
              <a:t>Designates which chunks where chosen from which component system</a:t>
            </a:r>
            <a:endParaRPr lang="lv-LV" sz="3600" dirty="0"/>
          </a:p>
          <a:p>
            <a:pPr marL="895350" lvl="1" indent="-438150">
              <a:buFont typeface="Arial" panose="020B0604020202020204" pitchFamily="34" charset="0"/>
              <a:buChar char="•"/>
            </a:pPr>
            <a:r>
              <a:rPr lang="en-GB" sz="3600" dirty="0"/>
              <a:t>Provides a confidence score for the choices</a:t>
            </a:r>
            <a:endParaRPr lang="lv-LV" sz="3600" dirty="0"/>
          </a:p>
          <a:p>
            <a:pPr marL="361950" indent="-361950">
              <a:buFont typeface="Arial" panose="020B0604020202020204" pitchFamily="34" charset="0"/>
              <a:buChar char="•"/>
            </a:pPr>
            <a:r>
              <a:rPr lang="en-GB" sz="4000" dirty="0"/>
              <a:t>Allows using online APIs or user provided translations</a:t>
            </a:r>
            <a:endParaRPr lang="lv-LV" sz="4000" dirty="0"/>
          </a:p>
        </p:txBody>
      </p:sp>
      <p:sp>
        <p:nvSpPr>
          <p:cNvPr id="7" name="Text Placeholder 6"/>
          <p:cNvSpPr>
            <a:spLocks noGrp="1"/>
          </p:cNvSpPr>
          <p:nvPr>
            <p:ph type="body" sz="quarter" idx="11"/>
          </p:nvPr>
        </p:nvSpPr>
        <p:spPr/>
        <p:txBody>
          <a:bodyPr/>
          <a:lstStyle/>
          <a:p>
            <a:r>
              <a:rPr lang="en-GB" dirty="0"/>
              <a:t>Interactive multi-system machine translation</a:t>
            </a:r>
          </a:p>
        </p:txBody>
      </p:sp>
      <p:grpSp>
        <p:nvGrpSpPr>
          <p:cNvPr id="4" name="Group 3">
            <a:extLst>
              <a:ext uri="{FF2B5EF4-FFF2-40B4-BE49-F238E27FC236}">
                <a16:creationId xmlns:a16="http://schemas.microsoft.com/office/drawing/2014/main" id="{8C2C015C-93B8-4539-AA1B-6477C77A1DC7}"/>
              </a:ext>
            </a:extLst>
          </p:cNvPr>
          <p:cNvGrpSpPr/>
          <p:nvPr/>
        </p:nvGrpSpPr>
        <p:grpSpPr>
          <a:xfrm>
            <a:off x="8681244" y="5535570"/>
            <a:ext cx="11289159" cy="5411936"/>
            <a:chOff x="24652" y="1298575"/>
            <a:chExt cx="11052710" cy="5298585"/>
          </a:xfrm>
          <a:solidFill>
            <a:schemeClr val="bg1"/>
          </a:solidFill>
        </p:grpSpPr>
        <p:graphicFrame>
          <p:nvGraphicFramePr>
            <p:cNvPr id="5" name="Object 4">
              <a:extLst>
                <a:ext uri="{FF2B5EF4-FFF2-40B4-BE49-F238E27FC236}">
                  <a16:creationId xmlns:a16="http://schemas.microsoft.com/office/drawing/2014/main" id="{F7619823-78AF-472F-B377-F4272FB8005D}"/>
                </a:ext>
              </a:extLst>
            </p:cNvPr>
            <p:cNvGraphicFramePr>
              <a:graphicFrameLocks noChangeAspect="1"/>
            </p:cNvGraphicFramePr>
            <p:nvPr>
              <p:extLst/>
            </p:nvPr>
          </p:nvGraphicFramePr>
          <p:xfrm>
            <a:off x="24652" y="1699650"/>
            <a:ext cx="3876675" cy="3524250"/>
          </p:xfrm>
          <a:graphic>
            <a:graphicData uri="http://schemas.openxmlformats.org/presentationml/2006/ole">
              <mc:AlternateContent xmlns:mc="http://schemas.openxmlformats.org/markup-compatibility/2006">
                <mc:Choice xmlns:v="urn:schemas-microsoft-com:vml" Requires="v">
                  <p:oleObj spid="_x0000_s9332" name="Visio" r:id="rId4" imgW="3876869" imgH="3524020" progId="Visio.Drawing.15">
                    <p:embed/>
                  </p:oleObj>
                </mc:Choice>
                <mc:Fallback>
                  <p:oleObj name="Visio" r:id="rId4" imgW="3876869" imgH="3524020" progId="Visio.Drawing.15">
                    <p:embed/>
                    <p:pic>
                      <p:nvPicPr>
                        <p:cNvPr id="1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2" y="1699650"/>
                          <a:ext cx="3876675" cy="3524250"/>
                        </a:xfrm>
                        <a:prstGeom prst="rect">
                          <a:avLst/>
                        </a:prstGeom>
                        <a:noFill/>
                        <a:ln>
                          <a:solidFill>
                            <a:schemeClr val="tx2"/>
                          </a:solidFill>
                        </a:ln>
                      </p:spPr>
                    </p:pic>
                  </p:oleObj>
                </mc:Fallback>
              </mc:AlternateContent>
            </a:graphicData>
          </a:graphic>
        </p:graphicFrame>
        <p:pic>
          <p:nvPicPr>
            <p:cNvPr id="8" name="Picture 7" descr="C:\Users\Matiss\Pictures\Picasa\Screen Captures\Fullscreen capture 21.01.2016 195256.bmp.jpg">
              <a:extLst>
                <a:ext uri="{FF2B5EF4-FFF2-40B4-BE49-F238E27FC236}">
                  <a16:creationId xmlns:a16="http://schemas.microsoft.com/office/drawing/2014/main" id="{F82408ED-F611-4C54-ABD4-5C21FC5B5C2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9549" y="1298575"/>
              <a:ext cx="4391025" cy="3248025"/>
            </a:xfrm>
            <a:prstGeom prst="rect">
              <a:avLst/>
            </a:prstGeom>
            <a:grpFill/>
            <a:ln>
              <a:solidFill>
                <a:schemeClr val="tx2"/>
              </a:solidFill>
            </a:ln>
          </p:spPr>
          <p:style>
            <a:lnRef idx="0">
              <a:scrgbClr r="0" g="0" b="0"/>
            </a:lnRef>
            <a:fillRef idx="0">
              <a:scrgbClr r="0" g="0" b="0"/>
            </a:fillRef>
            <a:effectRef idx="0">
              <a:scrgbClr r="0" g="0" b="0"/>
            </a:effectRef>
            <a:fontRef idx="minor">
              <a:schemeClr val="dk1"/>
            </a:fontRef>
          </p:style>
        </p:pic>
        <p:pic>
          <p:nvPicPr>
            <p:cNvPr id="9" name="Picture 8" descr="C:\Users\Matiss\AppData\Local\Microsoft\Windows\INetCache\Content.Word\kTranslate (2).jpg">
              <a:extLst>
                <a:ext uri="{FF2B5EF4-FFF2-40B4-BE49-F238E27FC236}">
                  <a16:creationId xmlns:a16="http://schemas.microsoft.com/office/drawing/2014/main" id="{69DCB5EC-0600-4E47-8865-B20FF73F371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86337" y="3508116"/>
              <a:ext cx="4391025" cy="2762250"/>
            </a:xfrm>
            <a:prstGeom prst="rect">
              <a:avLst/>
            </a:prstGeom>
            <a:grpFill/>
            <a:ln>
              <a:solidFill>
                <a:schemeClr val="tx2"/>
              </a:solidFill>
            </a:ln>
          </p:spPr>
          <p:style>
            <a:lnRef idx="0">
              <a:scrgbClr r="0" g="0" b="0"/>
            </a:lnRef>
            <a:fillRef idx="0">
              <a:scrgbClr r="0" g="0" b="0"/>
            </a:fillRef>
            <a:effectRef idx="0">
              <a:scrgbClr r="0" g="0" b="0"/>
            </a:effectRef>
            <a:fontRef idx="minor">
              <a:schemeClr val="dk1"/>
            </a:fontRef>
          </p:style>
        </p:pic>
        <p:pic>
          <p:nvPicPr>
            <p:cNvPr id="10" name="Picture 5" descr="kTranslate (3)">
              <a:extLst>
                <a:ext uri="{FF2B5EF4-FFF2-40B4-BE49-F238E27FC236}">
                  <a16:creationId xmlns:a16="http://schemas.microsoft.com/office/drawing/2014/main" id="{1B0D4D1C-555A-42C4-862A-2D0698C56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35197"/>
            <a:stretch>
              <a:fillRect/>
            </a:stretch>
          </p:blipFill>
          <p:spPr bwMode="auto">
            <a:xfrm>
              <a:off x="2051211" y="4720735"/>
              <a:ext cx="4391025" cy="1876425"/>
            </a:xfrm>
            <a:prstGeom prst="rect">
              <a:avLst/>
            </a:prstGeom>
            <a:grpFill/>
            <a:ln>
              <a:solidFill>
                <a:schemeClr val="tx2"/>
              </a:solidFill>
            </a:ln>
          </p:spPr>
          <p:style>
            <a:lnRef idx="0">
              <a:scrgbClr r="0" g="0" b="0"/>
            </a:lnRef>
            <a:fillRef idx="0">
              <a:scrgbClr r="0" g="0" b="0"/>
            </a:fillRef>
            <a:effectRef idx="0">
              <a:scrgbClr r="0" g="0" b="0"/>
            </a:effectRef>
            <a:fontRef idx="minor">
              <a:schemeClr val="dk1"/>
            </a:fontRef>
          </p:style>
        </p:pic>
      </p:grpSp>
      <p:pic>
        <p:nvPicPr>
          <p:cNvPr id="11" name="Picture 10"/>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7659"/>
          <a:stretch/>
        </p:blipFill>
        <p:spPr>
          <a:xfrm>
            <a:off x="20720" y="5512343"/>
            <a:ext cx="8437275" cy="5476332"/>
          </a:xfrm>
          <a:prstGeom prst="rect">
            <a:avLst/>
          </a:prstGeom>
        </p:spPr>
      </p:pic>
    </p:spTree>
    <p:extLst>
      <p:ext uri="{BB962C8B-B14F-4D97-AF65-F5344CB8AC3E}">
        <p14:creationId xmlns:p14="http://schemas.microsoft.com/office/powerpoint/2010/main" val="541616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sz="4000" b="1" dirty="0"/>
              <a:t>Works with attention alignment data from</a:t>
            </a:r>
            <a:endParaRPr lang="en-GB" sz="4000" dirty="0"/>
          </a:p>
          <a:p>
            <a:pPr marL="361950" indent="-361950">
              <a:buFont typeface="Arial" panose="020B0604020202020204" pitchFamily="34" charset="0"/>
              <a:buChar char="•"/>
            </a:pPr>
            <a:r>
              <a:rPr lang="lv-LV" sz="3600" dirty="0"/>
              <a:t>Nematus</a:t>
            </a:r>
          </a:p>
          <a:p>
            <a:pPr marL="361950" indent="-361950">
              <a:buFont typeface="Arial" panose="020B0604020202020204" pitchFamily="34" charset="0"/>
              <a:buChar char="•"/>
            </a:pPr>
            <a:r>
              <a:rPr lang="en-GB" sz="3600" dirty="0"/>
              <a:t>Neural Monkey</a:t>
            </a:r>
          </a:p>
          <a:p>
            <a:pPr marL="361950" indent="-361950">
              <a:buFont typeface="Arial" panose="020B0604020202020204" pitchFamily="34" charset="0"/>
              <a:buChar char="•"/>
            </a:pPr>
            <a:r>
              <a:rPr lang="en-GB" sz="3600" dirty="0"/>
              <a:t>Marian</a:t>
            </a:r>
            <a:endParaRPr lang="lv-LV" sz="3600" dirty="0"/>
          </a:p>
          <a:p>
            <a:pPr marL="361950" indent="-361950">
              <a:buFont typeface="Arial" panose="020B0604020202020204" pitchFamily="34" charset="0"/>
              <a:buChar char="•"/>
            </a:pPr>
            <a:r>
              <a:rPr lang="lv-LV" sz="3600" dirty="0" err="1"/>
              <a:t>OpenNMT</a:t>
            </a:r>
            <a:endParaRPr lang="en-GB" sz="3600" dirty="0"/>
          </a:p>
          <a:p>
            <a:pPr marL="361950" indent="-361950">
              <a:buFont typeface="Arial" panose="020B0604020202020204" pitchFamily="34" charset="0"/>
              <a:buChar char="•"/>
            </a:pPr>
            <a:r>
              <a:rPr lang="en-GB" sz="3600" dirty="0"/>
              <a:t>Sockeye</a:t>
            </a:r>
          </a:p>
          <a:p>
            <a:r>
              <a:rPr lang="en-GB" sz="4000" b="1" dirty="0"/>
              <a:t>Visualise translations in</a:t>
            </a:r>
            <a:endParaRPr lang="en-GB" sz="4000" dirty="0"/>
          </a:p>
          <a:p>
            <a:pPr marL="361950" indent="-361950">
              <a:buFont typeface="Arial" panose="020B0604020202020204" pitchFamily="34" charset="0"/>
              <a:buChar char="•"/>
            </a:pPr>
            <a:r>
              <a:rPr lang="en-GB" sz="3600" dirty="0"/>
              <a:t>Linux Terminal or Windows PowerShell</a:t>
            </a:r>
          </a:p>
          <a:p>
            <a:pPr marL="361950" indent="-361950">
              <a:buFont typeface="Arial" panose="020B0604020202020204" pitchFamily="34" charset="0"/>
              <a:buChar char="•"/>
            </a:pPr>
            <a:r>
              <a:rPr lang="en-GB" sz="3600" dirty="0"/>
              <a:t>Web browser</a:t>
            </a:r>
          </a:p>
          <a:p>
            <a:pPr marL="1162050" indent="-377825">
              <a:buFont typeface="Arial" panose="020B0604020202020204" pitchFamily="34" charset="0"/>
              <a:buChar char="•"/>
            </a:pPr>
            <a:r>
              <a:rPr lang="en-GB" sz="3200" dirty="0"/>
              <a:t>Line form or matrix form</a:t>
            </a:r>
          </a:p>
          <a:p>
            <a:pPr marL="1162050" indent="-377825">
              <a:buFont typeface="Arial" panose="020B0604020202020204" pitchFamily="34" charset="0"/>
              <a:buChar char="•"/>
            </a:pPr>
            <a:r>
              <a:rPr lang="en-GB" sz="3200" dirty="0"/>
              <a:t>Save as PNG</a:t>
            </a:r>
          </a:p>
          <a:p>
            <a:pPr marL="1162050" indent="-377825">
              <a:buFont typeface="Arial" panose="020B0604020202020204" pitchFamily="34" charset="0"/>
              <a:buChar char="•"/>
            </a:pPr>
            <a:r>
              <a:rPr lang="en-GB" sz="3200" dirty="0"/>
              <a:t>Sort and navigate dataset by </a:t>
            </a:r>
            <a:r>
              <a:rPr lang="en-GB" sz="3200"/>
              <a:t>confidence scores</a:t>
            </a:r>
          </a:p>
          <a:p>
            <a:pPr marL="1162050" indent="-377825">
              <a:buFont typeface="Arial" panose="020B0604020202020204" pitchFamily="34" charset="0"/>
              <a:buChar char="•"/>
            </a:pPr>
            <a:r>
              <a:rPr lang="en-GB" sz="3200"/>
              <a:t>Directly compare translations of one sentence from two different systems</a:t>
            </a:r>
            <a:endParaRPr lang="en-GB" sz="3200" dirty="0"/>
          </a:p>
          <a:p>
            <a:endParaRPr lang="en-GB" dirty="0"/>
          </a:p>
        </p:txBody>
      </p:sp>
      <p:sp>
        <p:nvSpPr>
          <p:cNvPr id="7" name="Text Placeholder 6"/>
          <p:cNvSpPr>
            <a:spLocks noGrp="1"/>
          </p:cNvSpPr>
          <p:nvPr>
            <p:ph type="body" sz="quarter" idx="11"/>
          </p:nvPr>
        </p:nvSpPr>
        <p:spPr/>
        <p:txBody>
          <a:bodyPr/>
          <a:lstStyle/>
          <a:p>
            <a:r>
              <a:rPr lang="en-GB"/>
              <a:t>Visualising </a:t>
            </a:r>
            <a:r>
              <a:rPr lang="en-GB" dirty="0"/>
              <a:t>NMT attention and confidence</a:t>
            </a:r>
          </a:p>
        </p:txBody>
      </p:sp>
      <p:grpSp>
        <p:nvGrpSpPr>
          <p:cNvPr id="4" name="Group 3">
            <a:extLst>
              <a:ext uri="{FF2B5EF4-FFF2-40B4-BE49-F238E27FC236}">
                <a16:creationId xmlns:a16="http://schemas.microsoft.com/office/drawing/2014/main" id="{06584E77-6AC9-4358-BFF1-3B40252AE021}"/>
              </a:ext>
            </a:extLst>
          </p:cNvPr>
          <p:cNvGrpSpPr/>
          <p:nvPr/>
        </p:nvGrpSpPr>
        <p:grpSpPr>
          <a:xfrm>
            <a:off x="10842805" y="2317749"/>
            <a:ext cx="9262883" cy="6035674"/>
            <a:chOff x="3145396" y="1769751"/>
            <a:chExt cx="13814897" cy="9001756"/>
          </a:xfrm>
        </p:grpSpPr>
        <p:sp>
          <p:nvSpPr>
            <p:cNvPr id="5" name="Rectangle 4">
              <a:extLst>
                <a:ext uri="{FF2B5EF4-FFF2-40B4-BE49-F238E27FC236}">
                  <a16:creationId xmlns:a16="http://schemas.microsoft.com/office/drawing/2014/main" id="{62B401BA-1A60-45DE-9A8C-CBE83B192770}"/>
                </a:ext>
              </a:extLst>
            </p:cNvPr>
            <p:cNvSpPr/>
            <p:nvPr/>
          </p:nvSpPr>
          <p:spPr bwMode="auto">
            <a:xfrm>
              <a:off x="3145396" y="1769751"/>
              <a:ext cx="13814897" cy="9001756"/>
            </a:xfrm>
            <a:prstGeom prst="rect">
              <a:avLst/>
            </a:prstGeom>
            <a:solidFill>
              <a:srgbClr val="000000"/>
            </a:solidFill>
            <a:ln w="9525" cap="flat" cmpd="sng" algn="ctr">
              <a:solidFill>
                <a:schemeClr val="tx1">
                  <a:lumMod val="50000"/>
                </a:schemeClr>
              </a:solidFill>
              <a:prstDash val="solid"/>
              <a:round/>
              <a:headEnd type="none" w="med" len="med"/>
              <a:tailEnd type="none" w="med" len="med"/>
            </a:ln>
            <a:effectLst/>
            <a:extLst/>
          </p:spPr>
          <p:txBody>
            <a:bodyPr vert="horz" wrap="square" lIns="141490" tIns="70745" rIns="141490" bIns="70745" numCol="1" rtlCol="0" anchor="t" anchorCtr="0" compatLnSpc="1">
              <a:prstTxWarp prst="textNoShape">
                <a:avLst/>
              </a:prstTxWarp>
            </a:bodyPr>
            <a:lstStyle/>
            <a:p>
              <a:pPr defTabSz="1414943" eaLnBrk="0" fontAlgn="base" hangingPunct="0">
                <a:spcBef>
                  <a:spcPct val="0"/>
                </a:spcBef>
                <a:spcAft>
                  <a:spcPct val="0"/>
                </a:spcAft>
              </a:pPr>
              <a:endParaRPr lang="lv-LV" sz="2785">
                <a:latin typeface="Arial" panose="020B0604020202020204" pitchFamily="34" charset="0"/>
              </a:endParaRPr>
            </a:p>
          </p:txBody>
        </p:sp>
        <p:pic>
          <p:nvPicPr>
            <p:cNvPr id="8" name="Picture 10">
              <a:extLst>
                <a:ext uri="{FF2B5EF4-FFF2-40B4-BE49-F238E27FC236}">
                  <a16:creationId xmlns:a16="http://schemas.microsoft.com/office/drawing/2014/main" id="{7C20B402-2771-4F65-91AF-95E7CF2DE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8"/>
            <a:stretch>
              <a:fillRect/>
            </a:stretch>
          </p:blipFill>
          <p:spPr bwMode="auto">
            <a:xfrm>
              <a:off x="3145396" y="1769751"/>
              <a:ext cx="6796027" cy="90017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9" name="Group 8">
              <a:extLst>
                <a:ext uri="{FF2B5EF4-FFF2-40B4-BE49-F238E27FC236}">
                  <a16:creationId xmlns:a16="http://schemas.microsoft.com/office/drawing/2014/main" id="{1C973889-BE4D-4368-9465-3ABE1DA15794}"/>
                </a:ext>
              </a:extLst>
            </p:cNvPr>
            <p:cNvGrpSpPr/>
            <p:nvPr/>
          </p:nvGrpSpPr>
          <p:grpSpPr>
            <a:xfrm>
              <a:off x="10162501" y="4317616"/>
              <a:ext cx="6626074" cy="3516304"/>
              <a:chOff x="1009873" y="2142257"/>
              <a:chExt cx="7011988" cy="3721100"/>
            </a:xfrm>
          </p:grpSpPr>
          <p:pic>
            <p:nvPicPr>
              <p:cNvPr id="10" name="Picture 11">
                <a:extLst>
                  <a:ext uri="{FF2B5EF4-FFF2-40B4-BE49-F238E27FC236}">
                    <a16:creationId xmlns:a16="http://schemas.microsoft.com/office/drawing/2014/main" id="{7B1DE66B-CB19-4A00-BED1-6E8D0574D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1242"/>
              <a:stretch>
                <a:fillRect/>
              </a:stretch>
            </p:blipFill>
            <p:spPr bwMode="auto">
              <a:xfrm>
                <a:off x="1403574" y="3996457"/>
                <a:ext cx="6618287" cy="1866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2">
                <a:extLst>
                  <a:ext uri="{FF2B5EF4-FFF2-40B4-BE49-F238E27FC236}">
                    <a16:creationId xmlns:a16="http://schemas.microsoft.com/office/drawing/2014/main" id="{D04627AB-8E55-45C9-988A-0A6758C00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 r="48296"/>
              <a:stretch>
                <a:fillRect/>
              </a:stretch>
            </p:blipFill>
            <p:spPr bwMode="auto">
              <a:xfrm>
                <a:off x="1009873" y="2142257"/>
                <a:ext cx="6980238" cy="1866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spTree>
    <p:extLst>
      <p:ext uri="{BB962C8B-B14F-4D97-AF65-F5344CB8AC3E}">
        <p14:creationId xmlns:p14="http://schemas.microsoft.com/office/powerpoint/2010/main" val="94431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952774" y="3426243"/>
            <a:ext cx="14200140" cy="479112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141490" tIns="70745" rIns="141490" bIns="70745" numCol="1" rtlCol="0" anchor="t" anchorCtr="0" compatLnSpc="1">
            <a:prstTxWarp prst="textNoShape">
              <a:avLst/>
            </a:prstTxWarp>
          </a:bodyPr>
          <a:lstStyle/>
          <a:p>
            <a:pPr defTabSz="1414943" eaLnBrk="0" fontAlgn="base" hangingPunct="0">
              <a:spcBef>
                <a:spcPct val="0"/>
              </a:spcBef>
              <a:spcAft>
                <a:spcPct val="0"/>
              </a:spcAft>
            </a:pPr>
            <a:endParaRPr lang="lv-LV" sz="2785">
              <a:latin typeface="Arial" panose="020B0604020202020204" pitchFamily="34" charset="0"/>
            </a:endParaRPr>
          </a:p>
        </p:txBody>
      </p:sp>
      <p:sp>
        <p:nvSpPr>
          <p:cNvPr id="4" name="Text Placeholder 3">
            <a:extLst>
              <a:ext uri="{FF2B5EF4-FFF2-40B4-BE49-F238E27FC236}">
                <a16:creationId xmlns:a16="http://schemas.microsoft.com/office/drawing/2014/main" id="{0915E6E1-EB5F-435F-85C6-47288F8C1955}"/>
              </a:ext>
            </a:extLst>
          </p:cNvPr>
          <p:cNvSpPr>
            <a:spLocks noGrp="1"/>
          </p:cNvSpPr>
          <p:nvPr>
            <p:ph type="body" sz="quarter" idx="11"/>
          </p:nvPr>
        </p:nvSpPr>
        <p:spPr/>
        <p:txBody>
          <a:bodyPr/>
          <a:lstStyle/>
          <a:p>
            <a:r>
              <a:rPr lang="en-GB"/>
              <a:t>Visualising </a:t>
            </a:r>
          </a:p>
          <a:p>
            <a:r>
              <a:rPr lang="en-GB"/>
              <a:t>NMT attention</a:t>
            </a:r>
          </a:p>
          <a:p>
            <a:r>
              <a:rPr lang="en-GB"/>
              <a:t>and </a:t>
            </a:r>
          </a:p>
          <a:p>
            <a:r>
              <a:rPr lang="en-GB"/>
              <a:t>confidence</a:t>
            </a:r>
            <a:endParaRPr lang="lv-LV"/>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956" y="5452238"/>
            <a:ext cx="12927514" cy="4048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t="13538" r="150"/>
          <a:stretch>
            <a:fillRect/>
          </a:stretch>
        </p:blipFill>
        <p:spPr bwMode="auto">
          <a:xfrm>
            <a:off x="171074" y="5883275"/>
            <a:ext cx="14148970" cy="52775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id="{DD9B0CD0-078F-4410-A4B6-76E6B323113A}"/>
              </a:ext>
            </a:extLst>
          </p:cNvPr>
          <p:cNvPicPr/>
          <p:nvPr/>
        </p:nvPicPr>
        <p:blipFill rotWithShape="1">
          <a:blip r:embed="rId5"/>
          <a:srcRect t="1262" b="1283"/>
          <a:stretch/>
        </p:blipFill>
        <p:spPr>
          <a:xfrm>
            <a:off x="6736917" y="-22225"/>
            <a:ext cx="12643592" cy="5398812"/>
          </a:xfrm>
          <a:prstGeom prst="rect">
            <a:avLst/>
          </a:prstGeom>
        </p:spPr>
      </p:pic>
    </p:spTree>
    <p:extLst>
      <p:ext uri="{BB962C8B-B14F-4D97-AF65-F5344CB8AC3E}">
        <p14:creationId xmlns:p14="http://schemas.microsoft.com/office/powerpoint/2010/main" val="73989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A6304E-82D2-4A14-9F48-0013D35ABB4F}"/>
              </a:ext>
            </a:extLst>
          </p:cNvPr>
          <p:cNvSpPr>
            <a:spLocks noGrp="1"/>
          </p:cNvSpPr>
          <p:nvPr>
            <p:ph type="body" sz="quarter" idx="11"/>
          </p:nvPr>
        </p:nvSpPr>
        <p:spPr/>
        <p:txBody>
          <a:bodyPr/>
          <a:lstStyle/>
          <a:p>
            <a:r>
              <a:rPr lang="en-US"/>
              <a:t>Cleaning corpora to improve NMT performance</a:t>
            </a:r>
          </a:p>
          <a:p>
            <a:endParaRPr lang="lv-LV"/>
          </a:p>
        </p:txBody>
      </p:sp>
      <p:graphicFrame>
        <p:nvGraphicFramePr>
          <p:cNvPr id="4" name="Table 3">
            <a:extLst>
              <a:ext uri="{FF2B5EF4-FFF2-40B4-BE49-F238E27FC236}">
                <a16:creationId xmlns:a16="http://schemas.microsoft.com/office/drawing/2014/main" id="{6F471644-AEDA-4BA0-A80F-61C1080F7E16}"/>
              </a:ext>
            </a:extLst>
          </p:cNvPr>
          <p:cNvGraphicFramePr>
            <a:graphicFrameLocks noGrp="1"/>
          </p:cNvGraphicFramePr>
          <p:nvPr>
            <p:extLst>
              <p:ext uri="{D42A27DB-BD31-4B8C-83A1-F6EECF244321}">
                <p14:modId xmlns:p14="http://schemas.microsoft.com/office/powerpoint/2010/main" val="2329961620"/>
              </p:ext>
            </p:extLst>
          </p:nvPr>
        </p:nvGraphicFramePr>
        <p:xfrm>
          <a:off x="832644" y="2149475"/>
          <a:ext cx="18745200" cy="8419332"/>
        </p:xfrm>
        <a:graphic>
          <a:graphicData uri="http://schemas.openxmlformats.org/drawingml/2006/table">
            <a:tbl>
              <a:tblPr firstRow="1">
                <a:tableStyleId>{9D7B26C5-4107-4FEC-AEDC-1716B250A1EF}</a:tableStyleId>
              </a:tblPr>
              <a:tblGrid>
                <a:gridCol w="9372600">
                  <a:extLst>
                    <a:ext uri="{9D8B030D-6E8A-4147-A177-3AD203B41FA5}">
                      <a16:colId xmlns:a16="http://schemas.microsoft.com/office/drawing/2014/main" val="141509199"/>
                    </a:ext>
                  </a:extLst>
                </a:gridCol>
                <a:gridCol w="9372600">
                  <a:extLst>
                    <a:ext uri="{9D8B030D-6E8A-4147-A177-3AD203B41FA5}">
                      <a16:colId xmlns:a16="http://schemas.microsoft.com/office/drawing/2014/main" val="4025741770"/>
                    </a:ext>
                  </a:extLst>
                </a:gridCol>
              </a:tblGrid>
              <a:tr h="701611">
                <a:tc>
                  <a:txBody>
                    <a:bodyPr/>
                    <a:lstStyle/>
                    <a:p>
                      <a:pPr algn="ctr">
                        <a:lnSpc>
                          <a:spcPct val="107000"/>
                        </a:lnSpc>
                        <a:spcAft>
                          <a:spcPts val="0"/>
                        </a:spcAft>
                      </a:pPr>
                      <a:r>
                        <a:rPr lang="en-GB" sz="4000">
                          <a:effectLst/>
                        </a:rPr>
                        <a:t>English</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4000">
                          <a:effectLst/>
                        </a:rPr>
                        <a:t>Estonian</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333578900"/>
                  </a:ext>
                </a:extLst>
              </a:tr>
              <a:tr h="701611">
                <a:tc>
                  <a:txBody>
                    <a:bodyPr/>
                    <a:lstStyle/>
                    <a:p>
                      <a:pPr algn="l">
                        <a:lnSpc>
                          <a:spcPct val="107000"/>
                        </a:lnSpc>
                        <a:spcAft>
                          <a:spcPts val="0"/>
                        </a:spcAft>
                      </a:pPr>
                      <a:r>
                        <a:rPr lang="en-GB" sz="4000">
                          <a:effectLst/>
                        </a:rPr>
                        <a:t>Add to my wishlist</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rPr>
                        <a:t>Hommikul (200 + 200 = 400 kcal)</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91548495"/>
                  </a:ext>
                </a:extLst>
              </a:tr>
              <a:tr h="701611">
                <a:tc>
                  <a:txBody>
                    <a:bodyPr/>
                    <a:lstStyle/>
                    <a:p>
                      <a:pPr algn="l">
                        <a:lnSpc>
                          <a:spcPct val="107000"/>
                        </a:lnSpc>
                        <a:spcAft>
                          <a:spcPts val="0"/>
                        </a:spcAft>
                      </a:pPr>
                      <a:r>
                        <a:rPr lang="en-GB" sz="4000">
                          <a:effectLst/>
                        </a:rPr>
                        <a:t>Dec 2009</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rPr>
                        <a:t>ÊßÇÌí 2009</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8734705"/>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I voted in favour.</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kirjalikult. – (IT) Hääletasin poolt.</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53004352"/>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I voted in favour.</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Ma andsin oma poolthääle.</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27215571"/>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That is the wrong way to go.</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See ei ole õge.</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56859589"/>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This is simply wrong.</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See ei ole õge.</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38556606"/>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Zaghachi See okwu</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3 Comments</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52459157"/>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Täna mängitud: 25 910</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Täna mängitud: 25 929</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15001910"/>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1 If </a:t>
                      </a:r>
                      <a:r>
                        <a:rPr lang="en-GB" sz="4000" u="sng">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 ,</a:t>
                      </a:r>
                      <a:r>
                        <a:rPr lang="en-GB" sz="4000">
                          <a:effectLst/>
                          <a:latin typeface="Calibri" panose="020F0502020204030204" pitchFamily="34" charset="0"/>
                          <a:ea typeface="Calibri" panose="020F0502020204030204" pitchFamily="34" charset="0"/>
                          <a:cs typeface="Times New Roman" panose="02020603050405020304" pitchFamily="18" charset="0"/>
                        </a:rPr>
                        <a:t> and are the roots of , compute .</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1 Juhul kui , Ja on juured , Arvutama .</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29828827"/>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we have that and </a:t>
                      </a:r>
                      <a:r>
                        <a:rPr lang="en-GB" sz="4000" u="sng">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or or or</a:t>
                      </a:r>
                      <a:r>
                        <a:rPr lang="en-GB" sz="4000">
                          <a:effectLst/>
                          <a:latin typeface="Calibri" panose="020F0502020204030204" pitchFamily="34" charset="0"/>
                          <a:ea typeface="Calibri" panose="020F0502020204030204" pitchFamily="34" charset="0"/>
                          <a:cs typeface="Times New Roman" panose="02020603050405020304" pitchFamily="18" charset="0"/>
                        </a:rPr>
                        <a:t> .</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meil on, et ja </a:t>
                      </a:r>
                      <a:r>
                        <a:rPr lang="en-GB" sz="4000" u="sng">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või või või</a:t>
                      </a:r>
                      <a:r>
                        <a:rPr lang="en-GB" sz="4000">
                          <a:effectLst/>
                          <a:latin typeface="Calibri" panose="020F0502020204030204" pitchFamily="34" charset="0"/>
                          <a:ea typeface="Calibri" panose="020F0502020204030204" pitchFamily="34" charset="0"/>
                          <a:cs typeface="Times New Roman" panose="02020603050405020304" pitchFamily="18" charset="0"/>
                        </a:rPr>
                        <a:t> .</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17347398"/>
                  </a:ext>
                </a:extLst>
              </a:tr>
              <a:tr h="701611">
                <a:tc>
                  <a:txBody>
                    <a:bodyPr/>
                    <a:lstStyle/>
                    <a:p>
                      <a:pPr algn="l">
                        <a:lnSpc>
                          <a:spcPct val="107000"/>
                        </a:lnSpc>
                        <a:spcAft>
                          <a:spcPts val="0"/>
                        </a:spcAft>
                      </a:pPr>
                      <a:r>
                        <a:rPr lang="en-GB" sz="4000">
                          <a:effectLst/>
                          <a:latin typeface="Calibri" panose="020F0502020204030204" pitchFamily="34" charset="0"/>
                          <a:ea typeface="Calibri" panose="020F0502020204030204" pitchFamily="34" charset="0"/>
                          <a:cs typeface="Times New Roman" panose="02020603050405020304" pitchFamily="18" charset="0"/>
                        </a:rPr>
                        <a:t>NXT Spray - NAPURA</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en-GB" sz="4000" u="sng">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NXT SPRAY NXT SPRAY</a:t>
                      </a:r>
                      <a:endParaRPr lang="lv-LV"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78527043"/>
                  </a:ext>
                </a:extLst>
              </a:tr>
            </a:tbl>
          </a:graphicData>
        </a:graphic>
      </p:graphicFrame>
    </p:spTree>
    <p:extLst>
      <p:ext uri="{BB962C8B-B14F-4D97-AF65-F5344CB8AC3E}">
        <p14:creationId xmlns:p14="http://schemas.microsoft.com/office/powerpoint/2010/main" val="3587581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485DF-F3B4-4E82-87AE-42FDC01304C3}"/>
              </a:ext>
            </a:extLst>
          </p:cNvPr>
          <p:cNvSpPr>
            <a:spLocks noGrp="1"/>
          </p:cNvSpPr>
          <p:nvPr>
            <p:ph type="body" sz="quarter" idx="10"/>
          </p:nvPr>
        </p:nvSpPr>
        <p:spPr/>
        <p:txBody>
          <a:bodyPr/>
          <a:lstStyle/>
          <a:p>
            <a:pPr marL="457200" lvl="0" indent="-457200">
              <a:buFont typeface="Arial" panose="020B0604020202020204" pitchFamily="34" charset="0"/>
              <a:buChar char="•"/>
            </a:pPr>
            <a:r>
              <a:rPr lang="en-GB" sz="3400" b="1"/>
              <a:t>Unique parallel sentence filter</a:t>
            </a:r>
            <a:r>
              <a:rPr lang="en-GB" sz="3400"/>
              <a:t> ­– removes duplicate source-target sentence pairs</a:t>
            </a:r>
            <a:endParaRPr lang="lv-LV" sz="3400"/>
          </a:p>
          <a:p>
            <a:pPr marL="457200" lvl="0" indent="-457200">
              <a:buFont typeface="Arial" panose="020B0604020202020204" pitchFamily="34" charset="0"/>
              <a:buChar char="•"/>
            </a:pPr>
            <a:r>
              <a:rPr lang="en-GB" sz="3400" b="1"/>
              <a:t>Equal source-target filter</a:t>
            </a:r>
            <a:r>
              <a:rPr lang="en-GB" sz="3400"/>
              <a:t> - removes sentences that are identical in the source side and the target side of the corpus</a:t>
            </a:r>
            <a:endParaRPr lang="lv-LV" sz="3400"/>
          </a:p>
          <a:p>
            <a:pPr marL="457200" lvl="0" indent="-457200">
              <a:buFont typeface="Arial" panose="020B0604020202020204" pitchFamily="34" charset="0"/>
              <a:buChar char="•"/>
            </a:pPr>
            <a:r>
              <a:rPr lang="en-GB" sz="3400" b="1"/>
              <a:t>Multiple sources - one target</a:t>
            </a:r>
            <a:r>
              <a:rPr lang="en-GB" sz="3400"/>
              <a:t> and </a:t>
            </a:r>
            <a:r>
              <a:rPr lang="en-GB" sz="3400" b="1"/>
              <a:t>multiple targets - one source</a:t>
            </a:r>
            <a:r>
              <a:rPr lang="en-GB" sz="3400"/>
              <a:t> filters – remove repeating sentence pairs where the same source sentence is aligned to multiple different target sentences and multiple source sentences aligned to the same target sentence</a:t>
            </a:r>
            <a:endParaRPr lang="lv-LV" sz="3400"/>
          </a:p>
          <a:p>
            <a:pPr marL="457200" lvl="0" indent="-457200">
              <a:buFont typeface="Arial" panose="020B0604020202020204" pitchFamily="34" charset="0"/>
              <a:buChar char="•"/>
            </a:pPr>
            <a:r>
              <a:rPr lang="en-GB" sz="3400" b="1"/>
              <a:t>Non-alphabetical filters</a:t>
            </a:r>
            <a:r>
              <a:rPr lang="en-GB" sz="3400"/>
              <a:t> – remove sentences that contain &gt; 50% non-alphabetical symbols on the source or the target side, and sentence pairs that have significantly more (at least 1:3) </a:t>
            </a:r>
            <a:br>
              <a:rPr lang="en-GB" sz="3400"/>
            </a:br>
            <a:r>
              <a:rPr lang="en-GB" sz="3400"/>
              <a:t>non-alphabetical symbols in the source side than in the target side (or vice versa)</a:t>
            </a:r>
            <a:endParaRPr lang="lv-LV" sz="3400"/>
          </a:p>
          <a:p>
            <a:pPr marL="457200" lvl="0" indent="-457200">
              <a:buFont typeface="Arial" panose="020B0604020202020204" pitchFamily="34" charset="0"/>
              <a:buChar char="•"/>
            </a:pPr>
            <a:r>
              <a:rPr lang="en-GB" sz="3400" b="1"/>
              <a:t>Repeating token filter</a:t>
            </a:r>
            <a:r>
              <a:rPr lang="en-GB" sz="3400"/>
              <a:t> – removes sentences with consecutive repeating tokens or phrases.</a:t>
            </a:r>
            <a:endParaRPr lang="lv-LV" sz="3400"/>
          </a:p>
          <a:p>
            <a:pPr marL="457200" lvl="0" indent="-457200">
              <a:buFont typeface="Arial" panose="020B0604020202020204" pitchFamily="34" charset="0"/>
              <a:buChar char="•"/>
            </a:pPr>
            <a:r>
              <a:rPr lang="en-GB" sz="3400" b="1"/>
              <a:t>Correct language filter</a:t>
            </a:r>
            <a:r>
              <a:rPr lang="en-GB" sz="3400"/>
              <a:t> – estimates the language of each sentence (Lui and Baldwin, 2012) and removes any sentence that has a different identified language from the one specified</a:t>
            </a:r>
            <a:endParaRPr lang="lv-LV" sz="3400"/>
          </a:p>
          <a:p>
            <a:pPr marL="457200" indent="-457200">
              <a:buFont typeface="Arial" panose="020B0604020202020204" pitchFamily="34" charset="0"/>
              <a:buChar char="•"/>
            </a:pPr>
            <a:endParaRPr lang="lv-LV" sz="3200"/>
          </a:p>
        </p:txBody>
      </p:sp>
      <p:sp>
        <p:nvSpPr>
          <p:cNvPr id="3" name="Text Placeholder 2">
            <a:extLst>
              <a:ext uri="{FF2B5EF4-FFF2-40B4-BE49-F238E27FC236}">
                <a16:creationId xmlns:a16="http://schemas.microsoft.com/office/drawing/2014/main" id="{A9A6304E-82D2-4A14-9F48-0013D35ABB4F}"/>
              </a:ext>
            </a:extLst>
          </p:cNvPr>
          <p:cNvSpPr>
            <a:spLocks noGrp="1"/>
          </p:cNvSpPr>
          <p:nvPr>
            <p:ph type="body" sz="quarter" idx="11"/>
          </p:nvPr>
        </p:nvSpPr>
        <p:spPr/>
        <p:txBody>
          <a:bodyPr/>
          <a:lstStyle/>
          <a:p>
            <a:r>
              <a:rPr lang="en-US"/>
              <a:t>Cleaning corpora to improve NMT performance</a:t>
            </a:r>
          </a:p>
          <a:p>
            <a:endParaRPr lang="lv-LV"/>
          </a:p>
        </p:txBody>
      </p:sp>
    </p:spTree>
    <p:extLst>
      <p:ext uri="{BB962C8B-B14F-4D97-AF65-F5344CB8AC3E}">
        <p14:creationId xmlns:p14="http://schemas.microsoft.com/office/powerpoint/2010/main" val="1896345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A6304E-82D2-4A14-9F48-0013D35ABB4F}"/>
              </a:ext>
            </a:extLst>
          </p:cNvPr>
          <p:cNvSpPr>
            <a:spLocks noGrp="1"/>
          </p:cNvSpPr>
          <p:nvPr>
            <p:ph type="body" sz="quarter" idx="11"/>
          </p:nvPr>
        </p:nvSpPr>
        <p:spPr/>
        <p:txBody>
          <a:bodyPr/>
          <a:lstStyle/>
          <a:p>
            <a:r>
              <a:rPr lang="en-US"/>
              <a:t>Cleaning corpora to improve NMT performance</a:t>
            </a:r>
          </a:p>
          <a:p>
            <a:endParaRPr lang="lv-LV"/>
          </a:p>
        </p:txBody>
      </p:sp>
      <p:graphicFrame>
        <p:nvGraphicFramePr>
          <p:cNvPr id="4" name="Table 3">
            <a:extLst>
              <a:ext uri="{FF2B5EF4-FFF2-40B4-BE49-F238E27FC236}">
                <a16:creationId xmlns:a16="http://schemas.microsoft.com/office/drawing/2014/main" id="{39D2D749-8B07-4D2F-A8EA-627A732219FD}"/>
              </a:ext>
            </a:extLst>
          </p:cNvPr>
          <p:cNvGraphicFramePr>
            <a:graphicFrameLocks noGrp="1"/>
          </p:cNvGraphicFramePr>
          <p:nvPr>
            <p:extLst>
              <p:ext uri="{D42A27DB-BD31-4B8C-83A1-F6EECF244321}">
                <p14:modId xmlns:p14="http://schemas.microsoft.com/office/powerpoint/2010/main" val="442198370"/>
              </p:ext>
            </p:extLst>
          </p:nvPr>
        </p:nvGraphicFramePr>
        <p:xfrm>
          <a:off x="846464" y="7483475"/>
          <a:ext cx="18412754" cy="3005200"/>
        </p:xfrm>
        <a:graphic>
          <a:graphicData uri="http://schemas.openxmlformats.org/drawingml/2006/table">
            <a:tbl>
              <a:tblPr firstRow="1" firstCol="1">
                <a:tableStyleId>{9D7B26C5-4107-4FEC-AEDC-1716B250A1EF}</a:tableStyleId>
              </a:tblPr>
              <a:tblGrid>
                <a:gridCol w="5752148">
                  <a:extLst>
                    <a:ext uri="{9D8B030D-6E8A-4147-A177-3AD203B41FA5}">
                      <a16:colId xmlns:a16="http://schemas.microsoft.com/office/drawing/2014/main" val="1430801783"/>
                    </a:ext>
                  </a:extLst>
                </a:gridCol>
                <a:gridCol w="2110101">
                  <a:extLst>
                    <a:ext uri="{9D8B030D-6E8A-4147-A177-3AD203B41FA5}">
                      <a16:colId xmlns:a16="http://schemas.microsoft.com/office/drawing/2014/main" val="4102594859"/>
                    </a:ext>
                  </a:extLst>
                </a:gridCol>
                <a:gridCol w="2110101">
                  <a:extLst>
                    <a:ext uri="{9D8B030D-6E8A-4147-A177-3AD203B41FA5}">
                      <a16:colId xmlns:a16="http://schemas.microsoft.com/office/drawing/2014/main" val="3589324799"/>
                    </a:ext>
                  </a:extLst>
                </a:gridCol>
                <a:gridCol w="2110101">
                  <a:extLst>
                    <a:ext uri="{9D8B030D-6E8A-4147-A177-3AD203B41FA5}">
                      <a16:colId xmlns:a16="http://schemas.microsoft.com/office/drawing/2014/main" val="1727233622"/>
                    </a:ext>
                  </a:extLst>
                </a:gridCol>
                <a:gridCol w="2110101">
                  <a:extLst>
                    <a:ext uri="{9D8B030D-6E8A-4147-A177-3AD203B41FA5}">
                      <a16:colId xmlns:a16="http://schemas.microsoft.com/office/drawing/2014/main" val="1317442238"/>
                    </a:ext>
                  </a:extLst>
                </a:gridCol>
                <a:gridCol w="2110101">
                  <a:extLst>
                    <a:ext uri="{9D8B030D-6E8A-4147-A177-3AD203B41FA5}">
                      <a16:colId xmlns:a16="http://schemas.microsoft.com/office/drawing/2014/main" val="3314454279"/>
                    </a:ext>
                  </a:extLst>
                </a:gridCol>
                <a:gridCol w="2110101">
                  <a:extLst>
                    <a:ext uri="{9D8B030D-6E8A-4147-A177-3AD203B41FA5}">
                      <a16:colId xmlns:a16="http://schemas.microsoft.com/office/drawing/2014/main" val="4112581910"/>
                    </a:ext>
                  </a:extLst>
                </a:gridCol>
              </a:tblGrid>
              <a:tr h="601040">
                <a:tc>
                  <a:txBody>
                    <a:bodyPr/>
                    <a:lstStyle/>
                    <a:p>
                      <a:pPr>
                        <a:lnSpc>
                          <a:spcPct val="107000"/>
                        </a:lnSpc>
                        <a:spcAft>
                          <a:spcPts val="0"/>
                        </a:spcAft>
                      </a:pPr>
                      <a:r>
                        <a:rPr lang="en-GB" sz="3600">
                          <a:effectLst/>
                        </a:rPr>
                        <a:t> </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En-Et</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Et-En</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En-Fi</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Fi-En</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En-Lv</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Lv-En</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586163007"/>
                  </a:ext>
                </a:extLst>
              </a:tr>
              <a:tr h="601040">
                <a:tc>
                  <a:txBody>
                    <a:bodyPr/>
                    <a:lstStyle/>
                    <a:p>
                      <a:pPr>
                        <a:lnSpc>
                          <a:spcPct val="107000"/>
                        </a:lnSpc>
                        <a:spcAft>
                          <a:spcPts val="0"/>
                        </a:spcAft>
                      </a:pPr>
                      <a:r>
                        <a:rPr lang="en-GB" sz="3600" dirty="0">
                          <a:effectLst/>
                        </a:rPr>
                        <a:t>BLEU Unfiltered</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15.45</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21.55</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20.07</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25.25</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21.29</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24.12</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130334103"/>
                  </a:ext>
                </a:extLst>
              </a:tr>
              <a:tr h="601040">
                <a:tc>
                  <a:txBody>
                    <a:bodyPr/>
                    <a:lstStyle/>
                    <a:p>
                      <a:pPr>
                        <a:lnSpc>
                          <a:spcPct val="107000"/>
                        </a:lnSpc>
                        <a:spcAft>
                          <a:spcPts val="0"/>
                        </a:spcAft>
                      </a:pPr>
                      <a:r>
                        <a:rPr lang="en-GB" sz="3600" dirty="0">
                          <a:effectLst/>
                        </a:rPr>
                        <a:t>Corpus size after filtering</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gridSpan="2">
                  <a:txBody>
                    <a:bodyPr/>
                    <a:lstStyle/>
                    <a:p>
                      <a:pPr algn="ctr">
                        <a:lnSpc>
                          <a:spcPct val="107000"/>
                        </a:lnSpc>
                        <a:spcAft>
                          <a:spcPts val="0"/>
                        </a:spcAft>
                      </a:pPr>
                      <a:r>
                        <a:rPr lang="en-GB" sz="3600" b="1" dirty="0">
                          <a:effectLst/>
                        </a:rPr>
                        <a:t>46.50%</a:t>
                      </a:r>
                      <a:endParaRPr lang="lv-LV"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hMerge="1">
                  <a:txBody>
                    <a:bodyPr/>
                    <a:lstStyle/>
                    <a:p>
                      <a:endParaRPr lang="lv-LV"/>
                    </a:p>
                  </a:txBody>
                  <a:tcPr/>
                </a:tc>
                <a:tc gridSpan="2">
                  <a:txBody>
                    <a:bodyPr/>
                    <a:lstStyle/>
                    <a:p>
                      <a:pPr algn="ctr">
                        <a:lnSpc>
                          <a:spcPct val="107000"/>
                        </a:lnSpc>
                        <a:spcAft>
                          <a:spcPts val="0"/>
                        </a:spcAft>
                      </a:pPr>
                      <a:r>
                        <a:rPr lang="en-GB" sz="3600">
                          <a:effectLst/>
                        </a:rPr>
                        <a:t>82.72%</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hMerge="1">
                  <a:txBody>
                    <a:bodyPr/>
                    <a:lstStyle/>
                    <a:p>
                      <a:endParaRPr lang="lv-LV"/>
                    </a:p>
                  </a:txBody>
                  <a:tcPr/>
                </a:tc>
                <a:tc gridSpan="2">
                  <a:txBody>
                    <a:bodyPr/>
                    <a:lstStyle/>
                    <a:p>
                      <a:pPr algn="ctr">
                        <a:lnSpc>
                          <a:spcPct val="107000"/>
                        </a:lnSpc>
                        <a:spcAft>
                          <a:spcPts val="0"/>
                        </a:spcAft>
                      </a:pPr>
                      <a:r>
                        <a:rPr lang="en-GB" sz="3600" b="1" dirty="0">
                          <a:effectLst/>
                        </a:rPr>
                        <a:t>35.85%</a:t>
                      </a:r>
                      <a:endParaRPr lang="lv-LV"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hMerge="1">
                  <a:txBody>
                    <a:bodyPr/>
                    <a:lstStyle/>
                    <a:p>
                      <a:endParaRPr lang="lv-LV"/>
                    </a:p>
                  </a:txBody>
                  <a:tcPr/>
                </a:tc>
                <a:extLst>
                  <a:ext uri="{0D108BD9-81ED-4DB2-BD59-A6C34878D82A}">
                    <a16:rowId xmlns:a16="http://schemas.microsoft.com/office/drawing/2014/main" val="3043936407"/>
                  </a:ext>
                </a:extLst>
              </a:tr>
              <a:tr h="601040">
                <a:tc>
                  <a:txBody>
                    <a:bodyPr/>
                    <a:lstStyle/>
                    <a:p>
                      <a:pPr>
                        <a:lnSpc>
                          <a:spcPct val="107000"/>
                        </a:lnSpc>
                        <a:spcAft>
                          <a:spcPts val="0"/>
                        </a:spcAft>
                      </a:pPr>
                      <a:r>
                        <a:rPr lang="en-GB" sz="3600" dirty="0">
                          <a:effectLst/>
                        </a:rPr>
                        <a:t>BLEU Filtered</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dirty="0">
                          <a:effectLst/>
                        </a:rPr>
                        <a:t>15.80</a:t>
                      </a:r>
                      <a:endParaRPr lang="lv-LV"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a:effectLst/>
                        </a:rPr>
                        <a:t>21.62</a:t>
                      </a:r>
                      <a:endParaRPr lang="lv-LV"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dirty="0">
                          <a:effectLst/>
                        </a:rPr>
                        <a:t>19.64</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25.04</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a:effectLst/>
                        </a:rPr>
                        <a:t>22.89</a:t>
                      </a:r>
                      <a:endParaRPr lang="lv-LV"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a:effectLst/>
                        </a:rPr>
                        <a:t>24.37</a:t>
                      </a:r>
                      <a:endParaRPr lang="lv-LV"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009602163"/>
                  </a:ext>
                </a:extLst>
              </a:tr>
              <a:tr h="601040">
                <a:tc>
                  <a:txBody>
                    <a:bodyPr/>
                    <a:lstStyle/>
                    <a:p>
                      <a:pPr>
                        <a:lnSpc>
                          <a:spcPct val="107000"/>
                        </a:lnSpc>
                        <a:spcAft>
                          <a:spcPts val="0"/>
                        </a:spcAft>
                      </a:pPr>
                      <a:r>
                        <a:rPr lang="en-GB" sz="3600" dirty="0">
                          <a:effectLst/>
                        </a:rPr>
                        <a:t>BLEU Difference</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dirty="0">
                          <a:effectLst/>
                        </a:rPr>
                        <a:t>+0.35</a:t>
                      </a:r>
                      <a:endParaRPr lang="lv-LV"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a:effectLst/>
                        </a:rPr>
                        <a:t>+0.07</a:t>
                      </a:r>
                      <a:endParaRPr lang="lv-LV"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dirty="0">
                          <a:effectLst/>
                        </a:rPr>
                        <a:t>-0.43</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a:effectLst/>
                        </a:rPr>
                        <a:t>-0.21</a:t>
                      </a:r>
                      <a:endParaRPr lang="lv-LV"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a:effectLst/>
                        </a:rPr>
                        <a:t>+1.60</a:t>
                      </a:r>
                      <a:endParaRPr lang="lv-LV"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3600" b="1" dirty="0">
                          <a:effectLst/>
                        </a:rPr>
                        <a:t>+0.25</a:t>
                      </a:r>
                      <a:endParaRPr lang="lv-LV"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55935304"/>
                  </a:ext>
                </a:extLst>
              </a:tr>
            </a:tbl>
          </a:graphicData>
        </a:graphic>
      </p:graphicFrame>
      <p:graphicFrame>
        <p:nvGraphicFramePr>
          <p:cNvPr id="5" name="Table 4">
            <a:extLst>
              <a:ext uri="{FF2B5EF4-FFF2-40B4-BE49-F238E27FC236}">
                <a16:creationId xmlns:a16="http://schemas.microsoft.com/office/drawing/2014/main" id="{07E96AF3-D0FD-46AB-9611-DDCD5CF28B9A}"/>
              </a:ext>
            </a:extLst>
          </p:cNvPr>
          <p:cNvGraphicFramePr>
            <a:graphicFrameLocks noGrp="1"/>
          </p:cNvGraphicFramePr>
          <p:nvPr>
            <p:extLst>
              <p:ext uri="{D42A27DB-BD31-4B8C-83A1-F6EECF244321}">
                <p14:modId xmlns:p14="http://schemas.microsoft.com/office/powerpoint/2010/main" val="3100303419"/>
              </p:ext>
            </p:extLst>
          </p:nvPr>
        </p:nvGraphicFramePr>
        <p:xfrm>
          <a:off x="1189916" y="2174359"/>
          <a:ext cx="17725851" cy="3019296"/>
        </p:xfrm>
        <a:graphic>
          <a:graphicData uri="http://schemas.openxmlformats.org/drawingml/2006/table">
            <a:tbl>
              <a:tblPr firstRow="1" firstCol="1">
                <a:tableStyleId>{9D7B26C5-4107-4FEC-AEDC-1716B250A1EF}</a:tableStyleId>
              </a:tblPr>
              <a:tblGrid>
                <a:gridCol w="2696210">
                  <a:extLst>
                    <a:ext uri="{9D8B030D-6E8A-4147-A177-3AD203B41FA5}">
                      <a16:colId xmlns:a16="http://schemas.microsoft.com/office/drawing/2014/main" val="3468528614"/>
                    </a:ext>
                  </a:extLst>
                </a:gridCol>
                <a:gridCol w="1928532">
                  <a:extLst>
                    <a:ext uri="{9D8B030D-6E8A-4147-A177-3AD203B41FA5}">
                      <a16:colId xmlns:a16="http://schemas.microsoft.com/office/drawing/2014/main" val="1893017746"/>
                    </a:ext>
                  </a:extLst>
                </a:gridCol>
                <a:gridCol w="1803254">
                  <a:extLst>
                    <a:ext uri="{9D8B030D-6E8A-4147-A177-3AD203B41FA5}">
                      <a16:colId xmlns:a16="http://schemas.microsoft.com/office/drawing/2014/main" val="2309757228"/>
                    </a:ext>
                  </a:extLst>
                </a:gridCol>
                <a:gridCol w="1803254">
                  <a:extLst>
                    <a:ext uri="{9D8B030D-6E8A-4147-A177-3AD203B41FA5}">
                      <a16:colId xmlns:a16="http://schemas.microsoft.com/office/drawing/2014/main" val="3407027300"/>
                    </a:ext>
                  </a:extLst>
                </a:gridCol>
                <a:gridCol w="1879179">
                  <a:extLst>
                    <a:ext uri="{9D8B030D-6E8A-4147-A177-3AD203B41FA5}">
                      <a16:colId xmlns:a16="http://schemas.microsoft.com/office/drawing/2014/main" val="2743377554"/>
                    </a:ext>
                  </a:extLst>
                </a:gridCol>
                <a:gridCol w="1879179">
                  <a:extLst>
                    <a:ext uri="{9D8B030D-6E8A-4147-A177-3AD203B41FA5}">
                      <a16:colId xmlns:a16="http://schemas.microsoft.com/office/drawing/2014/main" val="3746836139"/>
                    </a:ext>
                  </a:extLst>
                </a:gridCol>
                <a:gridCol w="1928532">
                  <a:extLst>
                    <a:ext uri="{9D8B030D-6E8A-4147-A177-3AD203B41FA5}">
                      <a16:colId xmlns:a16="http://schemas.microsoft.com/office/drawing/2014/main" val="4271840498"/>
                    </a:ext>
                  </a:extLst>
                </a:gridCol>
                <a:gridCol w="1928532">
                  <a:extLst>
                    <a:ext uri="{9D8B030D-6E8A-4147-A177-3AD203B41FA5}">
                      <a16:colId xmlns:a16="http://schemas.microsoft.com/office/drawing/2014/main" val="3299820109"/>
                    </a:ext>
                  </a:extLst>
                </a:gridCol>
                <a:gridCol w="1879179">
                  <a:extLst>
                    <a:ext uri="{9D8B030D-6E8A-4147-A177-3AD203B41FA5}">
                      <a16:colId xmlns:a16="http://schemas.microsoft.com/office/drawing/2014/main" val="287995249"/>
                    </a:ext>
                  </a:extLst>
                </a:gridCol>
              </a:tblGrid>
              <a:tr h="686571">
                <a:tc>
                  <a:txBody>
                    <a:bodyPr/>
                    <a:lstStyle/>
                    <a:p>
                      <a:pPr>
                        <a:lnSpc>
                          <a:spcPct val="107000"/>
                        </a:lnSpc>
                      </a:pPr>
                      <a:endParaRPr lang="lv-LV" sz="2800" dirty="0">
                        <a:effectLst/>
                        <a:latin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07000"/>
                        </a:lnSpc>
                        <a:spcAft>
                          <a:spcPts val="0"/>
                        </a:spcAft>
                      </a:pPr>
                      <a:r>
                        <a:rPr lang="en-GB" sz="3200" dirty="0" err="1">
                          <a:effectLst/>
                        </a:rPr>
                        <a:t>Paracrawl</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gridSpan="3">
                  <a:txBody>
                    <a:bodyPr/>
                    <a:lstStyle/>
                    <a:p>
                      <a:pPr algn="ctr">
                        <a:lnSpc>
                          <a:spcPct val="107000"/>
                        </a:lnSpc>
                        <a:spcAft>
                          <a:spcPts val="0"/>
                        </a:spcAft>
                      </a:pPr>
                      <a:r>
                        <a:rPr lang="en-GB" sz="3200" dirty="0">
                          <a:effectLst/>
                        </a:rPr>
                        <a:t>Rapid</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gridSpan="3">
                  <a:txBody>
                    <a:bodyPr/>
                    <a:lstStyle/>
                    <a:p>
                      <a:pPr algn="ctr">
                        <a:lnSpc>
                          <a:spcPct val="107000"/>
                        </a:lnSpc>
                        <a:spcAft>
                          <a:spcPts val="0"/>
                        </a:spcAft>
                      </a:pPr>
                      <a:r>
                        <a:rPr lang="en-GB" sz="3200">
                          <a:effectLst/>
                        </a:rPr>
                        <a:t>Europarl</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177962077"/>
                  </a:ext>
                </a:extLst>
              </a:tr>
              <a:tr h="507745">
                <a:tc>
                  <a:txBody>
                    <a:bodyPr/>
                    <a:lstStyle/>
                    <a:p>
                      <a:pPr>
                        <a:lnSpc>
                          <a:spcPct val="107000"/>
                        </a:lnSpc>
                      </a:pPr>
                      <a:endParaRPr lang="lv-LV" sz="2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3200" dirty="0">
                          <a:effectLst/>
                        </a:rPr>
                        <a:t>En-Et</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En-Fi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En-Et</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En-Fi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En-Lv</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En-Et</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En-Fi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3200" dirty="0">
                          <a:effectLst/>
                        </a:rPr>
                        <a:t>En-Lv</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386325"/>
                  </a:ext>
                </a:extLst>
              </a:tr>
              <a:tr h="609600">
                <a:tc>
                  <a:txBody>
                    <a:bodyPr/>
                    <a:lstStyle/>
                    <a:p>
                      <a:pPr>
                        <a:lnSpc>
                          <a:spcPct val="107000"/>
                        </a:lnSpc>
                        <a:spcAft>
                          <a:spcPts val="0"/>
                        </a:spcAft>
                      </a:pPr>
                      <a:r>
                        <a:rPr lang="en-GB" sz="3200">
                          <a:effectLst/>
                        </a:rPr>
                        <a:t>Corpus size</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1 298 103</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624 058</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226 978</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583 223</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306 588</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652 944</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1 926 114</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638 789</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2096671"/>
                  </a:ext>
                </a:extLst>
              </a:tr>
              <a:tr h="600641">
                <a:tc rowSpan="2">
                  <a:txBody>
                    <a:bodyPr/>
                    <a:lstStyle/>
                    <a:p>
                      <a:pPr>
                        <a:lnSpc>
                          <a:spcPct val="107000"/>
                        </a:lnSpc>
                        <a:spcAft>
                          <a:spcPts val="0"/>
                        </a:spcAft>
                      </a:pPr>
                      <a:r>
                        <a:rPr lang="en-GB" sz="3200" dirty="0">
                          <a:effectLst/>
                        </a:rPr>
                        <a:t>Removed</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2800" dirty="0">
                          <a:effectLst/>
                        </a:rPr>
                        <a:t>1 097 779</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131 705</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25 148</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211 688</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102 112</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42 274</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102 039</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29 861</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099095"/>
                  </a:ext>
                </a:extLst>
              </a:tr>
              <a:tr h="600641">
                <a:tc vMerge="1">
                  <a:txBody>
                    <a:bodyPr/>
                    <a:lstStyle/>
                    <a:p>
                      <a:endParaRPr lang="lv-LV"/>
                    </a:p>
                  </a:txBody>
                  <a:tcPr/>
                </a:tc>
                <a:tc>
                  <a:txBody>
                    <a:bodyPr/>
                    <a:lstStyle/>
                    <a:p>
                      <a:pPr algn="r">
                        <a:lnSpc>
                          <a:spcPct val="107000"/>
                        </a:lnSpc>
                        <a:spcAft>
                          <a:spcPts val="0"/>
                        </a:spcAft>
                      </a:pPr>
                      <a:r>
                        <a:rPr lang="en-GB" sz="2800" b="1" dirty="0">
                          <a:effectLst/>
                        </a:rPr>
                        <a:t>85%</a:t>
                      </a:r>
                      <a:endParaRPr lang="lv-LV"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21%</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11%</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b="1" dirty="0">
                          <a:effectLst/>
                        </a:rPr>
                        <a:t>36%</a:t>
                      </a:r>
                      <a:endParaRPr lang="lv-LV"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b="1" dirty="0">
                          <a:effectLst/>
                        </a:rPr>
                        <a:t>33%</a:t>
                      </a:r>
                      <a:endParaRPr lang="lv-LV"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6%</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5%</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800" dirty="0">
                          <a:effectLst/>
                        </a:rPr>
                        <a:t>5%</a:t>
                      </a:r>
                      <a:endParaRPr lang="lv-LV"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6310016"/>
                  </a:ext>
                </a:extLst>
              </a:tr>
            </a:tbl>
          </a:graphicData>
        </a:graphic>
      </p:graphicFrame>
    </p:spTree>
    <p:extLst>
      <p:ext uri="{BB962C8B-B14F-4D97-AF65-F5344CB8AC3E}">
        <p14:creationId xmlns:p14="http://schemas.microsoft.com/office/powerpoint/2010/main" val="130723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Conclusions</a:t>
            </a:r>
          </a:p>
        </p:txBody>
      </p:sp>
    </p:spTree>
    <p:extLst>
      <p:ext uri="{BB962C8B-B14F-4D97-AF65-F5344CB8AC3E}">
        <p14:creationId xmlns:p14="http://schemas.microsoft.com/office/powerpoint/2010/main" val="89670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27844" y="2301874"/>
            <a:ext cx="18821400" cy="8493233"/>
          </a:xfrm>
        </p:spPr>
        <p:txBody>
          <a:bodyPr/>
          <a:lstStyle/>
          <a:p>
            <a:pPr marL="361950" indent="-361950">
              <a:buFont typeface="Arial" panose="020B0604020202020204" pitchFamily="34" charset="0"/>
              <a:buChar char="•"/>
            </a:pPr>
            <a:r>
              <a:rPr lang="en-GB" sz="4000" dirty="0"/>
              <a:t>Hybrid MT combination via </a:t>
            </a:r>
            <a:r>
              <a:rPr lang="en-GB" sz="4000" b="1" dirty="0"/>
              <a:t>chunking</a:t>
            </a:r>
            <a:r>
              <a:rPr lang="en-GB" sz="4000" dirty="0"/>
              <a:t> outperformed individual systems in translating long SMT sentences</a:t>
            </a:r>
          </a:p>
          <a:p>
            <a:pPr marL="361950" indent="-361950">
              <a:buFont typeface="Arial" panose="020B0604020202020204" pitchFamily="34" charset="0"/>
              <a:buChar char="•"/>
            </a:pPr>
            <a:r>
              <a:rPr lang="en-GB" sz="4000" dirty="0"/>
              <a:t>Hybrid combination for NMT via </a:t>
            </a:r>
            <a:r>
              <a:rPr lang="en-GB" sz="4000" b="1" dirty="0"/>
              <a:t>attention alignments </a:t>
            </a:r>
            <a:r>
              <a:rPr lang="en-GB" sz="4000" dirty="0"/>
              <a:t>complies to the emerging technology of neural network MT systems and can distinguish low quality translations from high quality ones</a:t>
            </a:r>
          </a:p>
          <a:p>
            <a:pPr marL="819150" lvl="1" indent="-361950">
              <a:buFont typeface="Arial" panose="020B0604020202020204" pitchFamily="34" charset="0"/>
              <a:buChar char="•"/>
            </a:pPr>
            <a:r>
              <a:rPr lang="en-US" sz="3200" dirty="0"/>
              <a:t>It has also been used in MT quality estimation research (</a:t>
            </a:r>
            <a:r>
              <a:rPr lang="en-US" sz="3200" dirty="0" err="1"/>
              <a:t>Ive</a:t>
            </a:r>
            <a:r>
              <a:rPr lang="en-US" sz="3200" dirty="0"/>
              <a:t> et al., 2018; </a:t>
            </a:r>
            <a:r>
              <a:rPr lang="en-US" sz="3200" dirty="0" err="1"/>
              <a:t>Yankovskaya</a:t>
            </a:r>
            <a:r>
              <a:rPr lang="en-US" sz="3200" dirty="0"/>
              <a:t> et al., 2018)</a:t>
            </a:r>
            <a:endParaRPr lang="en-GB" sz="3200" dirty="0"/>
          </a:p>
          <a:p>
            <a:pPr marL="361950" indent="-361950">
              <a:buFont typeface="Arial" panose="020B0604020202020204" pitchFamily="34" charset="0"/>
              <a:buChar char="•"/>
            </a:pPr>
            <a:r>
              <a:rPr lang="en-GB" sz="4000" dirty="0"/>
              <a:t>The </a:t>
            </a:r>
            <a:r>
              <a:rPr lang="en-GB" sz="4000" b="1" dirty="0"/>
              <a:t>graphical tools </a:t>
            </a:r>
            <a:r>
              <a:rPr lang="en-US" sz="4000" dirty="0"/>
              <a:t>help to inspect how translations are composed from component systems, and overview results of generated translations to locate better or worse results quickly</a:t>
            </a:r>
          </a:p>
          <a:p>
            <a:pPr marL="819150" lvl="1" indent="-361950">
              <a:buFont typeface="Arial" panose="020B0604020202020204" pitchFamily="34" charset="0"/>
              <a:buChar char="•"/>
            </a:pPr>
            <a:r>
              <a:rPr lang="en-US" sz="3200" dirty="0"/>
              <a:t>The NMT visualization and debugging tool is used to teach students in Charles University, the University of Tartu and in the University of Zurich. It is also currently the most cited (8) publication of the author and has received the most stars </a:t>
            </a:r>
            <a:r>
              <a:rPr lang="en-US" sz="3200"/>
              <a:t>(31) </a:t>
            </a:r>
            <a:r>
              <a:rPr lang="en-US" sz="3200" dirty="0"/>
              <a:t>and forks (12) on GitHub, indicating that it is appreciated by the research community</a:t>
            </a:r>
            <a:endParaRPr lang="en-GB" sz="3200" dirty="0"/>
          </a:p>
        </p:txBody>
      </p:sp>
      <p:sp>
        <p:nvSpPr>
          <p:cNvPr id="4" name="Text Placeholder 3">
            <a:extLst>
              <a:ext uri="{FF2B5EF4-FFF2-40B4-BE49-F238E27FC236}">
                <a16:creationId xmlns:a16="http://schemas.microsoft.com/office/drawing/2014/main" id="{12F65425-3524-4700-A5AE-ED806529A781}"/>
              </a:ext>
            </a:extLst>
          </p:cNvPr>
          <p:cNvSpPr>
            <a:spLocks noGrp="1"/>
          </p:cNvSpPr>
          <p:nvPr>
            <p:ph type="body" sz="quarter" idx="11"/>
          </p:nvPr>
        </p:nvSpPr>
        <p:spPr/>
        <p:txBody>
          <a:bodyPr/>
          <a:lstStyle/>
          <a:p>
            <a:r>
              <a:rPr lang="en-GB" altLang="en-US"/>
              <a:t>Conclusions</a:t>
            </a:r>
            <a:endParaRPr lang="lv-LV"/>
          </a:p>
        </p:txBody>
      </p:sp>
    </p:spTree>
    <p:extLst>
      <p:ext uri="{BB962C8B-B14F-4D97-AF65-F5344CB8AC3E}">
        <p14:creationId xmlns:p14="http://schemas.microsoft.com/office/powerpoint/2010/main" val="156072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7844" y="2301874"/>
            <a:ext cx="19050000" cy="4724401"/>
          </a:xfrm>
        </p:spPr>
        <p:txBody>
          <a:bodyPr/>
          <a:lstStyle/>
          <a:p>
            <a:pPr marL="361950" indent="-361950">
              <a:buFont typeface="Arial" panose="020B0604020202020204" pitchFamily="34" charset="0"/>
              <a:buChar char="•"/>
            </a:pPr>
            <a:r>
              <a:rPr lang="en-GB" sz="4000" dirty="0"/>
              <a:t>A method for hybrid MT combination using chunking and neural LMs</a:t>
            </a:r>
            <a:endParaRPr lang="lv-LV" sz="4000" dirty="0"/>
          </a:p>
          <a:p>
            <a:pPr marL="361950" indent="-361950">
              <a:buFont typeface="Arial" panose="020B0604020202020204" pitchFamily="34" charset="0"/>
              <a:buChar char="•"/>
            </a:pPr>
            <a:r>
              <a:rPr lang="en-GB" sz="4000" dirty="0"/>
              <a:t>A method for hybrid neural machine translation combination via attention</a:t>
            </a:r>
          </a:p>
          <a:p>
            <a:pPr marL="361950" indent="-361950">
              <a:buFont typeface="Arial" panose="020B0604020202020204" pitchFamily="34" charset="0"/>
              <a:buChar char="•"/>
            </a:pPr>
            <a:r>
              <a:rPr lang="en-GB" sz="4000" b="1" dirty="0"/>
              <a:t>A method for multi-pass incremental training for NMT</a:t>
            </a:r>
            <a:endParaRPr lang="lv-LV" sz="4000" b="1" dirty="0"/>
          </a:p>
          <a:p>
            <a:pPr marL="361950" indent="-361950">
              <a:buFont typeface="Arial" panose="020B0604020202020204" pitchFamily="34" charset="0"/>
              <a:buChar char="•"/>
            </a:pPr>
            <a:r>
              <a:rPr lang="en-GB" sz="4000" b="1" dirty="0"/>
              <a:t>Graphical tools for overviewing the and debugging processes</a:t>
            </a:r>
          </a:p>
          <a:p>
            <a:pPr marL="361950" indent="-361950">
              <a:buFont typeface="Arial" panose="020B0604020202020204" pitchFamily="34" charset="0"/>
              <a:buChar char="•"/>
            </a:pPr>
            <a:r>
              <a:rPr lang="en-GB" sz="4000" b="1" dirty="0"/>
              <a:t>State-of-the-art MT systems (Estonian ↔ Russian and Estonian ↔ English) </a:t>
            </a:r>
            <a:br>
              <a:rPr lang="en-GB" sz="4000" b="1" dirty="0"/>
            </a:br>
            <a:r>
              <a:rPr lang="en-GB" sz="4000" b="1" dirty="0"/>
              <a:t>along with details and required tools for reproducibility</a:t>
            </a:r>
          </a:p>
          <a:p>
            <a:pPr marL="361950" indent="-361950">
              <a:buFont typeface="Arial" panose="020B0604020202020204" pitchFamily="34" charset="0"/>
              <a:buChar char="•"/>
            </a:pPr>
            <a:endParaRPr lang="lv-LV" sz="4000" dirty="0"/>
          </a:p>
        </p:txBody>
      </p:sp>
      <p:sp>
        <p:nvSpPr>
          <p:cNvPr id="7" name="Text Placeholder 6"/>
          <p:cNvSpPr>
            <a:spLocks noGrp="1"/>
          </p:cNvSpPr>
          <p:nvPr>
            <p:ph type="body" sz="quarter" idx="11"/>
          </p:nvPr>
        </p:nvSpPr>
        <p:spPr/>
        <p:txBody>
          <a:bodyPr/>
          <a:lstStyle/>
          <a:p>
            <a:r>
              <a:rPr lang="en-GB" altLang="en-US" dirty="0"/>
              <a:t>Main results</a:t>
            </a:r>
            <a:endParaRPr lang="en-GB" dirty="0"/>
          </a:p>
        </p:txBody>
      </p:sp>
      <p:sp>
        <p:nvSpPr>
          <p:cNvPr id="4" name="Text Placeholder 5"/>
          <p:cNvSpPr txBox="1">
            <a:spLocks/>
          </p:cNvSpPr>
          <p:nvPr/>
        </p:nvSpPr>
        <p:spPr>
          <a:xfrm>
            <a:off x="680244" y="7178675"/>
            <a:ext cx="19050000" cy="3768832"/>
          </a:xfrm>
          <a:prstGeom prst="rect">
            <a:avLst/>
          </a:prstGeom>
        </p:spPr>
        <p:txBody>
          <a:bodyPr vert="horz" lIns="91440" tIns="45720" rIns="91440" bIns="45720" rtlCol="0">
            <a:noAutofit/>
          </a:bodyPr>
          <a:lstStyle>
            <a:lvl1pPr marL="0">
              <a:defRPr sz="2600" b="0" i="0" baseline="0">
                <a:latin typeface="Arial (null)"/>
                <a:ea typeface="+mn-ea"/>
                <a:cs typeface="+mn-cs"/>
              </a:defRPr>
            </a:lvl1pPr>
            <a:lvl2pPr marL="457200">
              <a:defRPr sz="2600" b="0" i="0" baseline="0">
                <a:latin typeface="Arial (null)"/>
                <a:ea typeface="+mn-ea"/>
                <a:cs typeface="+mn-cs"/>
              </a:defRPr>
            </a:lvl2pPr>
            <a:lvl3pPr marL="914400">
              <a:defRPr sz="2600" b="0" i="0" baseline="0">
                <a:latin typeface="Arial (null)"/>
                <a:ea typeface="+mn-ea"/>
                <a:cs typeface="+mn-cs"/>
              </a:defRPr>
            </a:lvl3pPr>
            <a:lvl4pPr marL="1371600">
              <a:defRPr sz="2600" b="0" i="0" baseline="0">
                <a:latin typeface="Arial (null)"/>
                <a:ea typeface="+mn-ea"/>
                <a:cs typeface="+mn-cs"/>
              </a:defRPr>
            </a:lvl4pPr>
            <a:lvl5pPr marL="1828800">
              <a:defRPr sz="2600" b="0" i="0" baseline="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GB" sz="4000" kern="0" dirty="0">
                <a:solidFill>
                  <a:sysClr val="windowText" lastClr="000000"/>
                </a:solidFill>
              </a:rPr>
              <a:t>The proposed </a:t>
            </a:r>
            <a:r>
              <a:rPr lang="en-GB" sz="4000" b="1" kern="0" dirty="0">
                <a:solidFill>
                  <a:sysClr val="windowText" lastClr="000000"/>
                </a:solidFill>
              </a:rPr>
              <a:t>hypothesis</a:t>
            </a:r>
            <a:r>
              <a:rPr lang="en-GB" sz="4000" kern="0" dirty="0">
                <a:solidFill>
                  <a:sysClr val="windowText" lastClr="000000"/>
                </a:solidFill>
              </a:rPr>
              <a:t> that </a:t>
            </a:r>
            <a:r>
              <a:rPr lang="en-GB" sz="4000" b="1" kern="0" dirty="0">
                <a:solidFill>
                  <a:sysClr val="windowText" lastClr="000000"/>
                </a:solidFill>
              </a:rPr>
              <a:t>it is possible to produce higher quality translations for the Baltic languages by combining output from multiple different MT systems</a:t>
            </a:r>
            <a:r>
              <a:rPr lang="en-GB" sz="4000" kern="0" dirty="0">
                <a:solidFill>
                  <a:sysClr val="windowText" lastClr="000000"/>
                </a:solidFill>
              </a:rPr>
              <a:t> </a:t>
            </a:r>
            <a:r>
              <a:rPr lang="en-GB" sz="4000" b="1" kern="0" dirty="0">
                <a:solidFill>
                  <a:sysClr val="windowText" lastClr="000000"/>
                </a:solidFill>
              </a:rPr>
              <a:t>than produced by each component system individually </a:t>
            </a:r>
            <a:r>
              <a:rPr lang="en-GB" sz="4000" kern="0" dirty="0">
                <a:solidFill>
                  <a:sysClr val="windowText" lastClr="000000"/>
                </a:solidFill>
              </a:rPr>
              <a:t>can be considered as </a:t>
            </a:r>
            <a:r>
              <a:rPr lang="en-GB" sz="4000" b="1" kern="0" dirty="0">
                <a:solidFill>
                  <a:sysClr val="windowText" lastClr="000000"/>
                </a:solidFill>
              </a:rPr>
              <a:t>proven</a:t>
            </a:r>
            <a:r>
              <a:rPr lang="en-GB" sz="4000" kern="0" dirty="0">
                <a:solidFill>
                  <a:sysClr val="windowText" lastClr="000000"/>
                </a:solidFill>
              </a:rPr>
              <a:t>. </a:t>
            </a:r>
          </a:p>
        </p:txBody>
      </p:sp>
    </p:spTree>
    <p:extLst>
      <p:ext uri="{BB962C8B-B14F-4D97-AF65-F5344CB8AC3E}">
        <p14:creationId xmlns:p14="http://schemas.microsoft.com/office/powerpoint/2010/main" val="429166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7844" y="1539876"/>
            <a:ext cx="19050000" cy="5029199"/>
          </a:xfrm>
        </p:spPr>
        <p:txBody>
          <a:bodyPr/>
          <a:lstStyle/>
          <a:p>
            <a:r>
              <a:rPr lang="en-GB" sz="4000" b="1" dirty="0"/>
              <a:t>The aim </a:t>
            </a:r>
            <a:r>
              <a:rPr lang="en-GB" sz="4000" dirty="0"/>
              <a:t>is to </a:t>
            </a:r>
            <a:r>
              <a:rPr lang="en-US" sz="4000" dirty="0"/>
              <a:t>research and develop methods and tools that would be able to improve the quality of MT output for the Baltic languages that are small, have a rich morphology and little resources available</a:t>
            </a:r>
            <a:r>
              <a:rPr lang="en-GB" sz="4000" dirty="0"/>
              <a:t>.</a:t>
            </a:r>
          </a:p>
          <a:p>
            <a:endParaRPr lang="en-US" sz="4000" dirty="0"/>
          </a:p>
          <a:p>
            <a:r>
              <a:rPr lang="en-US" sz="4000" dirty="0"/>
              <a:t>For this research, the author has suggested the following </a:t>
            </a:r>
            <a:r>
              <a:rPr lang="en-US" sz="4000" b="1" dirty="0"/>
              <a:t>hypothesis</a:t>
            </a:r>
            <a:r>
              <a:rPr lang="en-US" sz="4000"/>
              <a:t>: </a:t>
            </a:r>
            <a:endParaRPr lang="en-US" sz="4000" dirty="0"/>
          </a:p>
          <a:p>
            <a:pPr lvl="1"/>
            <a:r>
              <a:rPr lang="en-US" sz="4000" dirty="0"/>
              <a:t>Combining output from multiple different MT systems makes it possible to produce higher quality translations for the Baltic languages than the output that is produced by each component system individually.</a:t>
            </a:r>
          </a:p>
          <a:p>
            <a:endParaRPr lang="lv-LV" sz="4000" dirty="0"/>
          </a:p>
        </p:txBody>
      </p:sp>
      <p:sp>
        <p:nvSpPr>
          <p:cNvPr id="7" name="Text Placeholder 6"/>
          <p:cNvSpPr>
            <a:spLocks noGrp="1"/>
          </p:cNvSpPr>
          <p:nvPr>
            <p:ph type="body" sz="quarter" idx="11"/>
          </p:nvPr>
        </p:nvSpPr>
        <p:spPr/>
        <p:txBody>
          <a:bodyPr/>
          <a:lstStyle/>
          <a:p>
            <a:r>
              <a:rPr lang="en-US" altLang="en-US" dirty="0"/>
              <a:t>Aim and objectives</a:t>
            </a:r>
            <a:endParaRPr lang="lv-LV" dirty="0"/>
          </a:p>
        </p:txBody>
      </p:sp>
      <p:sp>
        <p:nvSpPr>
          <p:cNvPr id="4" name="Text Placeholder 5">
            <a:extLst>
              <a:ext uri="{FF2B5EF4-FFF2-40B4-BE49-F238E27FC236}">
                <a16:creationId xmlns:a16="http://schemas.microsoft.com/office/drawing/2014/main" id="{BA7A74EB-6BE2-4237-B9F7-569171EA3C22}"/>
              </a:ext>
            </a:extLst>
          </p:cNvPr>
          <p:cNvSpPr txBox="1">
            <a:spLocks/>
          </p:cNvSpPr>
          <p:nvPr/>
        </p:nvSpPr>
        <p:spPr>
          <a:xfrm>
            <a:off x="527844" y="6797675"/>
            <a:ext cx="19050000" cy="3997432"/>
          </a:xfrm>
          <a:prstGeom prst="rect">
            <a:avLst/>
          </a:prstGeom>
          <a:solidFill>
            <a:schemeClr val="bg1"/>
          </a:solidFill>
        </p:spPr>
        <p:txBody>
          <a:bodyPr vert="horz" lIns="91440" tIns="45720" rIns="91440" bIns="45720" rtlCol="0">
            <a:noAutofit/>
          </a:bodyPr>
          <a:lstStyle>
            <a:lvl1pPr marL="0">
              <a:defRPr sz="2600" b="0" i="0" baseline="0">
                <a:latin typeface="Arial (null)"/>
                <a:ea typeface="+mn-ea"/>
                <a:cs typeface="+mn-cs"/>
              </a:defRPr>
            </a:lvl1pPr>
            <a:lvl2pPr marL="457200">
              <a:defRPr sz="2600" b="0" i="0" baseline="0">
                <a:latin typeface="Arial (null)"/>
                <a:ea typeface="+mn-ea"/>
                <a:cs typeface="+mn-cs"/>
              </a:defRPr>
            </a:lvl2pPr>
            <a:lvl3pPr marL="914400">
              <a:defRPr sz="2600" b="0" i="0" baseline="0">
                <a:latin typeface="Arial (null)"/>
                <a:ea typeface="+mn-ea"/>
                <a:cs typeface="+mn-cs"/>
              </a:defRPr>
            </a:lvl3pPr>
            <a:lvl4pPr marL="1371600">
              <a:defRPr sz="2600" b="0" i="0" baseline="0">
                <a:latin typeface="Arial (null)"/>
                <a:ea typeface="+mn-ea"/>
                <a:cs typeface="+mn-cs"/>
              </a:defRPr>
            </a:lvl4pPr>
            <a:lvl5pPr marL="1828800">
              <a:defRPr sz="2600" b="0" i="0" baseline="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000" b="1" kern="0">
                <a:solidFill>
                  <a:sysClr val="windowText" lastClr="000000"/>
                </a:solidFill>
              </a:rPr>
              <a:t>Objectives</a:t>
            </a:r>
            <a:endParaRPr lang="en-US" sz="4000" kern="0">
              <a:solidFill>
                <a:sysClr val="windowText" lastClr="000000"/>
              </a:solidFill>
            </a:endParaRPr>
          </a:p>
          <a:p>
            <a:pPr marL="361950" indent="-361950">
              <a:buFont typeface="Arial" panose="020B0604020202020204" pitchFamily="34" charset="0"/>
              <a:buChar char="•"/>
            </a:pPr>
            <a:r>
              <a:rPr lang="en-US" sz="3600" b="1" kern="0">
                <a:solidFill>
                  <a:sysClr val="windowText" lastClr="000000"/>
                </a:solidFill>
              </a:rPr>
              <a:t>Analyse</a:t>
            </a:r>
            <a:r>
              <a:rPr lang="en-US" sz="3600" kern="0">
                <a:solidFill>
                  <a:sysClr val="windowText" lastClr="000000"/>
                </a:solidFill>
              </a:rPr>
              <a:t>  RBMT, SMT and NMT methods as well as existing HMT methods</a:t>
            </a:r>
          </a:p>
          <a:p>
            <a:pPr marL="361950" indent="-361950">
              <a:buFont typeface="Arial" panose="020B0604020202020204" pitchFamily="34" charset="0"/>
              <a:buChar char="•"/>
            </a:pPr>
            <a:r>
              <a:rPr lang="en-US" sz="3600" b="1" kern="0">
                <a:solidFill>
                  <a:sysClr val="windowText" lastClr="000000"/>
                </a:solidFill>
              </a:rPr>
              <a:t>Experiment</a:t>
            </a:r>
            <a:r>
              <a:rPr lang="en-US" sz="3600" kern="0">
                <a:solidFill>
                  <a:sysClr val="windowText" lastClr="000000"/>
                </a:solidFill>
              </a:rPr>
              <a:t> with different methods of combining translations</a:t>
            </a:r>
          </a:p>
          <a:p>
            <a:pPr marL="361950" indent="-361950">
              <a:buFont typeface="Arial" panose="020B0604020202020204" pitchFamily="34" charset="0"/>
              <a:buChar char="•"/>
            </a:pPr>
            <a:r>
              <a:rPr lang="en-US" sz="3600" b="1" kern="0">
                <a:solidFill>
                  <a:sysClr val="windowText" lastClr="000000"/>
                </a:solidFill>
              </a:rPr>
              <a:t>Evaluate</a:t>
            </a:r>
            <a:r>
              <a:rPr lang="en-US" sz="3600" kern="0">
                <a:solidFill>
                  <a:sysClr val="windowText" lastClr="000000"/>
                </a:solidFill>
              </a:rPr>
              <a:t> quality of the resulting translations</a:t>
            </a:r>
          </a:p>
          <a:p>
            <a:pPr marL="361950" indent="-361950">
              <a:buFont typeface="Arial" panose="020B0604020202020204" pitchFamily="34" charset="0"/>
              <a:buChar char="•"/>
            </a:pPr>
            <a:r>
              <a:rPr lang="en-US" sz="3600" kern="0">
                <a:solidFill>
                  <a:sysClr val="windowText" lastClr="000000"/>
                </a:solidFill>
              </a:rPr>
              <a:t>Investigate applicability of methods for </a:t>
            </a:r>
            <a:r>
              <a:rPr lang="en-US" sz="3600" b="1" kern="0">
                <a:solidFill>
                  <a:sysClr val="windowText" lastClr="000000"/>
                </a:solidFill>
              </a:rPr>
              <a:t>Latvian</a:t>
            </a:r>
            <a:r>
              <a:rPr lang="en-US" sz="3600" kern="0">
                <a:solidFill>
                  <a:sysClr val="windowText" lastClr="000000"/>
                </a:solidFill>
              </a:rPr>
              <a:t> and other morphologically rich languages</a:t>
            </a:r>
          </a:p>
          <a:p>
            <a:pPr marL="361950" indent="-361950">
              <a:buFont typeface="Arial" panose="020B0604020202020204" pitchFamily="34" charset="0"/>
              <a:buChar char="•"/>
            </a:pPr>
            <a:r>
              <a:rPr lang="en-US" sz="3600" kern="0">
                <a:solidFill>
                  <a:sysClr val="windowText" lastClr="000000"/>
                </a:solidFill>
              </a:rPr>
              <a:t>Provide</a:t>
            </a:r>
            <a:r>
              <a:rPr lang="en-US" sz="3600" b="1" kern="0">
                <a:solidFill>
                  <a:sysClr val="windowText" lastClr="000000"/>
                </a:solidFill>
              </a:rPr>
              <a:t> practical</a:t>
            </a:r>
            <a:r>
              <a:rPr lang="en-US" sz="3600" kern="0">
                <a:solidFill>
                  <a:sysClr val="windowText" lastClr="000000"/>
                </a:solidFill>
              </a:rPr>
              <a:t> applications of MT combining</a:t>
            </a:r>
          </a:p>
          <a:p>
            <a:endParaRPr lang="lv-LV" kern="0" dirty="0">
              <a:solidFill>
                <a:sysClr val="windowText" lastClr="000000"/>
              </a:solidFill>
            </a:endParaRPr>
          </a:p>
        </p:txBody>
      </p:sp>
    </p:spTree>
    <p:extLst>
      <p:ext uri="{BB962C8B-B14F-4D97-AF65-F5344CB8AC3E}">
        <p14:creationId xmlns:p14="http://schemas.microsoft.com/office/powerpoint/2010/main" val="1519251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7844" y="1539876"/>
            <a:ext cx="19050000" cy="3809999"/>
          </a:xfrm>
        </p:spPr>
        <p:txBody>
          <a:bodyPr/>
          <a:lstStyle/>
          <a:p>
            <a:pPr marL="457200" indent="-457200">
              <a:buFont typeface="Arial" panose="020B0604020202020204" pitchFamily="34" charset="0"/>
              <a:buChar char="•"/>
            </a:pPr>
            <a:r>
              <a:rPr lang="en-GB" sz="3600" dirty="0"/>
              <a:t>Research project “</a:t>
            </a:r>
            <a:r>
              <a:rPr lang="en-GB" sz="3600" b="1" dirty="0"/>
              <a:t>Neural Network Modelling for Inflected Natural Languages</a:t>
            </a:r>
            <a:r>
              <a:rPr lang="en-GB" sz="3600" dirty="0"/>
              <a:t>” No. 1.1.1.1/16/A/215. Research activity No. 3 “Usability of neural networks for automated translation”. Project supported by the European Regional Development Fund.</a:t>
            </a:r>
          </a:p>
          <a:p>
            <a:pPr marL="457200" indent="-457200">
              <a:buFont typeface="Arial" panose="020B0604020202020204" pitchFamily="34" charset="0"/>
              <a:buChar char="•"/>
            </a:pPr>
            <a:r>
              <a:rPr lang="en-GB" sz="3600" dirty="0"/>
              <a:t>ICT COST Action IC1207 “</a:t>
            </a:r>
            <a:r>
              <a:rPr lang="en-GB" sz="3600" b="1" dirty="0" err="1"/>
              <a:t>ParseME</a:t>
            </a:r>
            <a:r>
              <a:rPr lang="en-GB" sz="3600" b="1" dirty="0"/>
              <a:t>: Parsing and multi-word expressions. Towards linguistic precision and computational efficiency in natural language processing.</a:t>
            </a:r>
            <a:r>
              <a:rPr lang="en-GB" sz="3600" dirty="0"/>
              <a:t>”</a:t>
            </a:r>
          </a:p>
          <a:p>
            <a:pPr marL="457200" indent="-457200">
              <a:buFont typeface="Arial" panose="020B0604020202020204" pitchFamily="34" charset="0"/>
              <a:buChar char="•"/>
            </a:pPr>
            <a:r>
              <a:rPr lang="en-GB" sz="3600" dirty="0"/>
              <a:t>Research project “</a:t>
            </a:r>
            <a:r>
              <a:rPr lang="en-GB" sz="3600" b="1" dirty="0"/>
              <a:t>Forest Sector Competence Centre</a:t>
            </a:r>
            <a:r>
              <a:rPr lang="en-GB" sz="3600" dirty="0"/>
              <a:t>” No. 1.2.1.1/16/A/009. Project supported by the European Regional Development Fund.</a:t>
            </a:r>
          </a:p>
          <a:p>
            <a:pPr marL="457200" indent="-457200">
              <a:buFont typeface="Arial" panose="020B0604020202020204" pitchFamily="34" charset="0"/>
              <a:buChar char="•"/>
            </a:pPr>
            <a:endParaRPr lang="en-GB" sz="3600" dirty="0"/>
          </a:p>
        </p:txBody>
      </p:sp>
      <p:sp>
        <p:nvSpPr>
          <p:cNvPr id="3" name="Text Placeholder 2"/>
          <p:cNvSpPr>
            <a:spLocks noGrp="1"/>
          </p:cNvSpPr>
          <p:nvPr>
            <p:ph type="body" sz="quarter" idx="11"/>
          </p:nvPr>
        </p:nvSpPr>
        <p:spPr/>
        <p:txBody>
          <a:bodyPr/>
          <a:lstStyle/>
          <a:p>
            <a:r>
              <a:rPr lang="en-GB" dirty="0"/>
              <a:t>Approbation in Research Projects</a:t>
            </a:r>
          </a:p>
          <a:p>
            <a:endParaRPr lang="en-GB" dirty="0"/>
          </a:p>
        </p:txBody>
      </p:sp>
      <p:sp>
        <p:nvSpPr>
          <p:cNvPr id="5" name="Text Placeholder 5"/>
          <p:cNvSpPr txBox="1">
            <a:spLocks/>
          </p:cNvSpPr>
          <p:nvPr/>
        </p:nvSpPr>
        <p:spPr>
          <a:xfrm>
            <a:off x="527844" y="6457843"/>
            <a:ext cx="19050000" cy="4530832"/>
          </a:xfrm>
          <a:prstGeom prst="rect">
            <a:avLst/>
          </a:prstGeom>
        </p:spPr>
        <p:txBody>
          <a:bodyPr vert="horz" lIns="91440" tIns="45720" rIns="91440" bIns="45720" rtlCol="0">
            <a:noAutofit/>
          </a:bodyPr>
          <a:lstStyle>
            <a:lvl1pPr marL="0">
              <a:defRPr sz="2600" b="0" i="0" baseline="0">
                <a:latin typeface="Arial (null)"/>
                <a:ea typeface="+mn-ea"/>
                <a:cs typeface="+mn-cs"/>
              </a:defRPr>
            </a:lvl1pPr>
            <a:lvl2pPr marL="457200">
              <a:defRPr sz="2600" b="0" i="0" baseline="0">
                <a:latin typeface="Arial (null)"/>
                <a:ea typeface="+mn-ea"/>
                <a:cs typeface="+mn-cs"/>
              </a:defRPr>
            </a:lvl2pPr>
            <a:lvl3pPr marL="914400">
              <a:defRPr sz="2600" b="0" i="0" baseline="0">
                <a:latin typeface="Arial (null)"/>
                <a:ea typeface="+mn-ea"/>
                <a:cs typeface="+mn-cs"/>
              </a:defRPr>
            </a:lvl3pPr>
            <a:lvl4pPr marL="1371600">
              <a:defRPr sz="2600" b="0" i="0" baseline="0">
                <a:latin typeface="Arial (null)"/>
                <a:ea typeface="+mn-ea"/>
                <a:cs typeface="+mn-cs"/>
              </a:defRPr>
            </a:lvl4pPr>
            <a:lvl5pPr marL="1828800">
              <a:defRPr sz="2600" b="0" i="0" baseline="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1950" indent="-361950">
              <a:buFont typeface="Arial" panose="020B0604020202020204" pitchFamily="34" charset="0"/>
              <a:buChar char="•"/>
            </a:pPr>
            <a:r>
              <a:rPr lang="en-US" sz="4000" kern="0" dirty="0">
                <a:solidFill>
                  <a:sysClr val="windowText" lastClr="000000"/>
                </a:solidFill>
              </a:rPr>
              <a:t>17 publications </a:t>
            </a:r>
          </a:p>
          <a:p>
            <a:pPr marL="1162050" indent="-377825">
              <a:buFont typeface="Arial" panose="020B0604020202020204" pitchFamily="34" charset="0"/>
              <a:buChar char="•"/>
            </a:pPr>
            <a:r>
              <a:rPr lang="en-US" sz="4000" kern="0" dirty="0">
                <a:solidFill>
                  <a:sysClr val="windowText" lastClr="000000"/>
                </a:solidFill>
              </a:rPr>
              <a:t>10 </a:t>
            </a:r>
            <a:r>
              <a:rPr lang="en-US" sz="4000" kern="0">
                <a:solidFill>
                  <a:sysClr val="windowText" lastClr="000000"/>
                </a:solidFill>
              </a:rPr>
              <a:t>indexed in Web of Science and / </a:t>
            </a:r>
            <a:r>
              <a:rPr lang="en-US" sz="4000" kern="0" dirty="0">
                <a:solidFill>
                  <a:sysClr val="windowText" lastClr="000000"/>
                </a:solidFill>
              </a:rPr>
              <a:t>or in Scopus</a:t>
            </a:r>
          </a:p>
          <a:p>
            <a:pPr marL="1162050" indent="-377825">
              <a:buFont typeface="Arial" panose="020B0604020202020204" pitchFamily="34" charset="0"/>
              <a:buChar char="•"/>
            </a:pPr>
            <a:r>
              <a:rPr lang="en-US" sz="4000" kern="0" dirty="0">
                <a:solidFill>
                  <a:sysClr val="windowText" lastClr="000000"/>
                </a:solidFill>
              </a:rPr>
              <a:t>7 in other </a:t>
            </a:r>
            <a:r>
              <a:rPr lang="en-US" sz="4000" kern="0">
                <a:solidFill>
                  <a:sysClr val="windowText" lastClr="000000"/>
                </a:solidFill>
              </a:rPr>
              <a:t>peer-reviewed conference </a:t>
            </a:r>
            <a:r>
              <a:rPr lang="en-US" sz="4000" kern="0" dirty="0">
                <a:solidFill>
                  <a:sysClr val="windowText" lastClr="000000"/>
                </a:solidFill>
              </a:rPr>
              <a:t>proceedings</a:t>
            </a:r>
          </a:p>
          <a:p>
            <a:pPr marL="361950" indent="-361950">
              <a:buFont typeface="Arial" panose="020B0604020202020204" pitchFamily="34" charset="0"/>
              <a:buChar char="•"/>
            </a:pPr>
            <a:r>
              <a:rPr lang="en-US" sz="4000" kern="0" dirty="0">
                <a:solidFill>
                  <a:sysClr val="windowText" lastClr="000000"/>
                </a:solidFill>
              </a:rPr>
              <a:t>Presented in</a:t>
            </a:r>
          </a:p>
          <a:p>
            <a:pPr marL="1162050" indent="-377825">
              <a:buFont typeface="Arial" panose="020B0604020202020204" pitchFamily="34" charset="0"/>
              <a:buChar char="•"/>
            </a:pPr>
            <a:r>
              <a:rPr lang="en-US" sz="4000" kern="0" dirty="0">
                <a:solidFill>
                  <a:sysClr val="windowText" lastClr="000000"/>
                </a:solidFill>
              </a:rPr>
              <a:t>10 international conferences</a:t>
            </a:r>
          </a:p>
          <a:p>
            <a:pPr marL="1162050" indent="-377825">
              <a:buFont typeface="Arial" panose="020B0604020202020204" pitchFamily="34" charset="0"/>
              <a:buChar char="•"/>
            </a:pPr>
            <a:r>
              <a:rPr lang="en-US" sz="4000" kern="0" dirty="0">
                <a:solidFill>
                  <a:sysClr val="windowText" lastClr="000000"/>
                </a:solidFill>
              </a:rPr>
              <a:t>3 international workshops</a:t>
            </a:r>
          </a:p>
          <a:p>
            <a:pPr marL="1162050" indent="-377825">
              <a:buFont typeface="Arial" panose="020B0604020202020204" pitchFamily="34" charset="0"/>
              <a:buChar char="•"/>
            </a:pPr>
            <a:r>
              <a:rPr lang="en-US" sz="4000" kern="0" dirty="0">
                <a:solidFill>
                  <a:sysClr val="windowText" lastClr="000000"/>
                </a:solidFill>
              </a:rPr>
              <a:t>2 local conferences</a:t>
            </a:r>
          </a:p>
        </p:txBody>
      </p:sp>
      <p:sp>
        <p:nvSpPr>
          <p:cNvPr id="6" name="Text Placeholder 6"/>
          <p:cNvSpPr txBox="1">
            <a:spLocks/>
          </p:cNvSpPr>
          <p:nvPr/>
        </p:nvSpPr>
        <p:spPr>
          <a:xfrm>
            <a:off x="527844" y="5654675"/>
            <a:ext cx="19050000" cy="1600200"/>
          </a:xfrm>
          <a:prstGeom prst="rect">
            <a:avLst/>
          </a:prstGeom>
        </p:spPr>
        <p:txBody>
          <a:bodyPr vert="horz" lIns="91440" tIns="45720" rIns="91440" bIns="45720" rtlCol="0">
            <a:noAutofit/>
          </a:bodyPr>
          <a:lstStyle>
            <a:lvl1pPr marL="0">
              <a:lnSpc>
                <a:spcPct val="76000"/>
              </a:lnSpc>
              <a:defRPr sz="6600" b="1" i="0">
                <a:solidFill>
                  <a:srgbClr val="ACC0C6"/>
                </a:solidFill>
                <a:latin typeface="Arial (null)"/>
                <a:ea typeface="+mn-ea"/>
                <a:cs typeface="+mn-cs"/>
              </a:defRPr>
            </a:lvl1pPr>
            <a:lvl2pPr marL="457200">
              <a:lnSpc>
                <a:spcPct val="76000"/>
              </a:lnSpc>
              <a:defRPr sz="6600" b="1" i="0">
                <a:solidFill>
                  <a:srgbClr val="ACC0C6"/>
                </a:solidFill>
                <a:latin typeface="Arial (null)"/>
                <a:ea typeface="+mn-ea"/>
                <a:cs typeface="+mn-cs"/>
              </a:defRPr>
            </a:lvl2pPr>
            <a:lvl3pPr marL="914400">
              <a:lnSpc>
                <a:spcPct val="76000"/>
              </a:lnSpc>
              <a:defRPr sz="6600" b="1" i="0">
                <a:solidFill>
                  <a:srgbClr val="ACC0C6"/>
                </a:solidFill>
                <a:latin typeface="Arial (null)"/>
                <a:ea typeface="+mn-ea"/>
                <a:cs typeface="+mn-cs"/>
              </a:defRPr>
            </a:lvl3pPr>
            <a:lvl4pPr marL="1371600">
              <a:lnSpc>
                <a:spcPct val="76000"/>
              </a:lnSpc>
              <a:defRPr sz="6600" b="1" i="0">
                <a:solidFill>
                  <a:srgbClr val="ACC0C6"/>
                </a:solidFill>
                <a:latin typeface="Arial (null)"/>
                <a:ea typeface="+mn-ea"/>
                <a:cs typeface="+mn-cs"/>
              </a:defRPr>
            </a:lvl4pPr>
            <a:lvl5pPr marL="1828800">
              <a:lnSpc>
                <a:spcPct val="76000"/>
              </a:lnSpc>
              <a:defRPr sz="6600" b="1" i="0">
                <a:solidFill>
                  <a:srgbClr val="ACC0C6"/>
                </a:solidFill>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tLang="en-US" kern="0" dirty="0"/>
              <a:t>Publications</a:t>
            </a:r>
            <a:endParaRPr lang="en-GB" kern="0" dirty="0"/>
          </a:p>
        </p:txBody>
      </p:sp>
    </p:spTree>
    <p:extLst>
      <p:ext uri="{BB962C8B-B14F-4D97-AF65-F5344CB8AC3E}">
        <p14:creationId xmlns:p14="http://schemas.microsoft.com/office/powerpoint/2010/main" val="2526304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61950" indent="-361950">
              <a:buFont typeface="Arial" panose="020B0604020202020204" pitchFamily="34" charset="0"/>
              <a:buChar char="•"/>
            </a:pPr>
            <a:r>
              <a:rPr lang="en-GB" sz="3200" b="1">
                <a:latin typeface="Arial" panose="020B0604020202020204" pitchFamily="34" charset="0"/>
                <a:cs typeface="Arial" panose="020B0604020202020204" pitchFamily="34" charset="0"/>
              </a:rPr>
              <a:t>Rikters,M.</a:t>
            </a:r>
            <a:r>
              <a:rPr lang="en-GB" sz="3200">
                <a:latin typeface="Arial" panose="020B0604020202020204" pitchFamily="34" charset="0"/>
                <a:cs typeface="Arial" panose="020B0604020202020204" pitchFamily="34" charset="0"/>
              </a:rPr>
              <a:t>, Pinnis, M. (2018, December) Debugging Translations of Transformer-based Neural Machine Translation Systems. Baltic Journal of Modern Computing. </a:t>
            </a:r>
            <a:endParaRPr lang="lv-LV" sz="3200">
              <a:latin typeface="Arial" panose="020B0604020202020204" pitchFamily="34" charset="0"/>
              <a:cs typeface="Arial" panose="020B0604020202020204" pitchFamily="34" charset="0"/>
            </a:endParaRPr>
          </a:p>
          <a:p>
            <a:pPr marL="361950" indent="-361950">
              <a:buFont typeface="Arial" panose="020B0604020202020204" pitchFamily="34" charset="0"/>
              <a:buChar char="•"/>
            </a:pPr>
            <a:r>
              <a:rPr lang="en-US" sz="3200">
                <a:latin typeface="Arial" panose="020B0604020202020204" pitchFamily="34" charset="0"/>
                <a:cs typeface="Arial" panose="020B0604020202020204" pitchFamily="34" charset="0"/>
              </a:rPr>
              <a:t>Pinnis, M., </a:t>
            </a:r>
            <a:r>
              <a:rPr lang="en-US" sz="3200" b="1">
                <a:latin typeface="Arial" panose="020B0604020202020204" pitchFamily="34" charset="0"/>
                <a:cs typeface="Arial" panose="020B0604020202020204" pitchFamily="34" charset="0"/>
              </a:rPr>
              <a:t>Rikters, M.</a:t>
            </a:r>
            <a:r>
              <a:rPr lang="en-US" sz="3200">
                <a:latin typeface="Arial" panose="020B0604020202020204" pitchFamily="34" charset="0"/>
                <a:cs typeface="Arial" panose="020B0604020202020204" pitchFamily="34" charset="0"/>
              </a:rPr>
              <a:t>, Krišlauks, R. (2018, October). Tilde's Machine Translation Systems for WMT2018. In the proceedings of The 3rd Conference on Machine Translation.</a:t>
            </a:r>
          </a:p>
          <a:p>
            <a:pPr marL="361950" indent="-361950">
              <a:buFont typeface="Arial" panose="020B0604020202020204" pitchFamily="34" charset="0"/>
              <a:buChar char="•"/>
            </a:pPr>
            <a:r>
              <a:rPr lang="en-US" sz="3200" b="1">
                <a:latin typeface="Arial" panose="020B0604020202020204" pitchFamily="34" charset="0"/>
                <a:cs typeface="Arial" panose="020B0604020202020204" pitchFamily="34" charset="0"/>
              </a:rPr>
              <a:t>Rikters, M. </a:t>
            </a:r>
            <a:r>
              <a:rPr lang="en-US" sz="3200">
                <a:latin typeface="Arial" panose="020B0604020202020204" pitchFamily="34" charset="0"/>
                <a:cs typeface="Arial" panose="020B0604020202020204" pitchFamily="34" charset="0"/>
              </a:rPr>
              <a:t>(2018b, September) Impact of Corpora Quality on Neural Machine Translation. In The 8th Conference on Human Language Technologies - the Baltic Perspective (Baltic HLT 2016)</a:t>
            </a:r>
          </a:p>
          <a:p>
            <a:pPr marL="361950" indent="-361950">
              <a:buFont typeface="Arial" panose="020B0604020202020204" pitchFamily="34" charset="0"/>
              <a:buChar char="•"/>
            </a:pPr>
            <a:r>
              <a:rPr lang="en-US" sz="3200" b="1">
                <a:latin typeface="Arial" panose="020B0604020202020204" pitchFamily="34" charset="0"/>
                <a:cs typeface="Arial" panose="020B0604020202020204" pitchFamily="34" charset="0"/>
              </a:rPr>
              <a:t>Rikters, M., </a:t>
            </a:r>
            <a:r>
              <a:rPr lang="en-US" sz="3200">
                <a:latin typeface="Arial" panose="020B0604020202020204" pitchFamily="34" charset="0"/>
                <a:cs typeface="Arial" panose="020B0604020202020204" pitchFamily="34" charset="0"/>
              </a:rPr>
              <a:t>Pinnis, M., Rozis, R., Krišlauks, R. (2018b, September) Advancing Estonian Machine Translation. In The 8th Conference on Human Language Technologies - the Baltic Perspective (Baltic HLT 2016)</a:t>
            </a:r>
          </a:p>
          <a:p>
            <a:pPr marL="361950" indent="-361950">
              <a:buFont typeface="Arial" panose="020B0604020202020204" pitchFamily="34" charset="0"/>
              <a:buChar char="•"/>
            </a:pPr>
            <a:r>
              <a:rPr lang="en-US" sz="3200" b="1">
                <a:latin typeface="Arial" panose="020B0604020202020204" pitchFamily="34" charset="0"/>
                <a:cs typeface="Arial" panose="020B0604020202020204" pitchFamily="34" charset="0"/>
              </a:rPr>
              <a:t>Rikters, M. </a:t>
            </a:r>
            <a:r>
              <a:rPr lang="en-US" sz="3200">
                <a:latin typeface="Arial" panose="020B0604020202020204" pitchFamily="34" charset="0"/>
                <a:cs typeface="Arial" panose="020B0604020202020204" pitchFamily="34" charset="0"/>
              </a:rPr>
              <a:t>(2018a, July). Debugging Neural Machine Translations. In The 13th International Baltic Conference on Databases and Information Systems</a:t>
            </a:r>
          </a:p>
          <a:p>
            <a:pPr marL="361950" indent="-361950">
              <a:buFont typeface="Arial" panose="020B0604020202020204" pitchFamily="34" charset="0"/>
              <a:buChar char="•"/>
            </a:pPr>
            <a:r>
              <a:rPr lang="en-US" sz="3200" b="1">
                <a:latin typeface="Arial" panose="020B0604020202020204" pitchFamily="34" charset="0"/>
                <a:cs typeface="Arial" panose="020B0604020202020204" pitchFamily="34" charset="0"/>
              </a:rPr>
              <a:t>Rikters, M.</a:t>
            </a:r>
            <a:r>
              <a:rPr lang="en-US" sz="3200">
                <a:latin typeface="Arial" panose="020B0604020202020204" pitchFamily="34" charset="0"/>
                <a:cs typeface="Arial" panose="020B0604020202020204" pitchFamily="34" charset="0"/>
              </a:rPr>
              <a:t>, Pinnis, M., Krišlauks, R. (2018a, May). Training and Adapting Multilingual NMT for Less-resourced and Morphologically Rich Languages. In Proceedings of The 11th International Conference on Language Resources and Evaluation (LREC 2018). Paris, France: European Language Resources Association (ELRA).</a:t>
            </a:r>
          </a:p>
        </p:txBody>
      </p:sp>
      <p:sp>
        <p:nvSpPr>
          <p:cNvPr id="7" name="Text Placeholder 6"/>
          <p:cNvSpPr>
            <a:spLocks noGrp="1"/>
          </p:cNvSpPr>
          <p:nvPr>
            <p:ph type="body" sz="quarter" idx="11"/>
          </p:nvPr>
        </p:nvSpPr>
        <p:spPr/>
        <p:txBody>
          <a:bodyPr/>
          <a:lstStyle/>
          <a:p>
            <a:r>
              <a:rPr lang="en-GB" altLang="en-US" dirty="0"/>
              <a:t>Publications</a:t>
            </a:r>
            <a:endParaRPr lang="en-GB" dirty="0"/>
          </a:p>
        </p:txBody>
      </p:sp>
    </p:spTree>
    <p:extLst>
      <p:ext uri="{BB962C8B-B14F-4D97-AF65-F5344CB8AC3E}">
        <p14:creationId xmlns:p14="http://schemas.microsoft.com/office/powerpoint/2010/main" val="4224432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61950" indent="-361950">
              <a:buFont typeface="Arial" panose="020B0604020202020204" pitchFamily="34" charset="0"/>
              <a:buChar char="•"/>
            </a:pPr>
            <a:r>
              <a:rPr lang="en-US" sz="3200" b="1" dirty="0"/>
              <a:t>Rikters, M.</a:t>
            </a:r>
            <a:r>
              <a:rPr lang="en-US" sz="3200" dirty="0"/>
              <a:t>, Fishel, M. (2017, September). Confidence Through Attention. In the proceedings of The 16th Machine Translation Summit.</a:t>
            </a:r>
          </a:p>
          <a:p>
            <a:pPr marL="361950" indent="-361950">
              <a:buFont typeface="Arial" panose="020B0604020202020204" pitchFamily="34" charset="0"/>
              <a:buChar char="•"/>
            </a:pPr>
            <a:r>
              <a:rPr lang="en-US" sz="3200" b="1" dirty="0"/>
              <a:t>Rikters, M.</a:t>
            </a:r>
            <a:r>
              <a:rPr lang="en-US" sz="3200" dirty="0"/>
              <a:t>, Bojar, O. (2017, September). Paying Attention to Multi-word Expressions in Neural Machine Translation. In the proceedings of The 16th Machine Translation Summit.</a:t>
            </a:r>
          </a:p>
          <a:p>
            <a:pPr marL="361950" indent="-361950">
              <a:buFont typeface="Arial" panose="020B0604020202020204" pitchFamily="34" charset="0"/>
              <a:buChar char="•"/>
            </a:pPr>
            <a:r>
              <a:rPr lang="en-US" sz="3200" b="1" dirty="0"/>
              <a:t>Rikters, M.</a:t>
            </a:r>
            <a:r>
              <a:rPr lang="en-US" sz="3200" dirty="0"/>
              <a:t>, </a:t>
            </a:r>
            <a:r>
              <a:rPr lang="en-US" sz="3200" dirty="0" err="1"/>
              <a:t>Amrhein</a:t>
            </a:r>
            <a:r>
              <a:rPr lang="en-US" sz="3200" dirty="0"/>
              <a:t>, C., Del, M., Fishel, M. (2017b, September). C-3MA: Tartu-Riga-Zurich Translation Systems for WMT17. In the proceedings of The 2nd Conference on Machine Translation.</a:t>
            </a:r>
          </a:p>
          <a:p>
            <a:pPr marL="361950" indent="-361950">
              <a:buFont typeface="Arial" panose="020B0604020202020204" pitchFamily="34" charset="0"/>
              <a:buChar char="•"/>
            </a:pPr>
            <a:r>
              <a:rPr lang="en-US" sz="3200" b="1" dirty="0"/>
              <a:t>Rikters, M.</a:t>
            </a:r>
            <a:r>
              <a:rPr lang="en-US" sz="3200" dirty="0"/>
              <a:t>, Fishel, M., Bojar, O. (2017a, August). Visualizing Neural Machine Translation Attention and Confidence. In The Prague Bulletin for Mathematical Linguistics issue 109.</a:t>
            </a:r>
          </a:p>
          <a:p>
            <a:pPr marL="361950" indent="-361950">
              <a:buFont typeface="Arial" panose="020B0604020202020204" pitchFamily="34" charset="0"/>
              <a:buChar char="•"/>
            </a:pPr>
            <a:r>
              <a:rPr lang="en-US" sz="3200" b="1" dirty="0"/>
              <a:t>Rikters, M.</a:t>
            </a:r>
            <a:r>
              <a:rPr lang="en-US" sz="3200" dirty="0"/>
              <a:t> (2016d, December). Neural Network Language Models for Candidate Scoring in Hybrid Multi-System Machine Translation. In CoLing 2016, 6th Workshop on Hybrid Approaches to Translation (HyTra 6).</a:t>
            </a:r>
          </a:p>
          <a:p>
            <a:pPr marL="361950" indent="-361950">
              <a:buFont typeface="Arial" panose="020B0604020202020204" pitchFamily="34" charset="0"/>
              <a:buChar char="•"/>
            </a:pPr>
            <a:r>
              <a:rPr lang="en-US" sz="3200" b="1" dirty="0"/>
              <a:t>Rikters, M.</a:t>
            </a:r>
            <a:r>
              <a:rPr lang="en-US" sz="3200" dirty="0"/>
              <a:t> (2016c, October). Searching for the Best Translation Combination Across All Possible Variants. In The 7th Conference on Human Language Technologies - the Baltic Perspective (Baltic HLT 2016) (pp. 92-96).</a:t>
            </a:r>
            <a:endParaRPr lang="en-GB" sz="3200" dirty="0"/>
          </a:p>
        </p:txBody>
      </p:sp>
      <p:sp>
        <p:nvSpPr>
          <p:cNvPr id="7" name="Text Placeholder 6"/>
          <p:cNvSpPr>
            <a:spLocks noGrp="1"/>
          </p:cNvSpPr>
          <p:nvPr>
            <p:ph type="body" sz="quarter" idx="11"/>
          </p:nvPr>
        </p:nvSpPr>
        <p:spPr/>
        <p:txBody>
          <a:bodyPr/>
          <a:lstStyle/>
          <a:p>
            <a:r>
              <a:rPr lang="en-GB" altLang="en-US" dirty="0"/>
              <a:t>Publications</a:t>
            </a:r>
            <a:endParaRPr lang="en-GB" dirty="0"/>
          </a:p>
        </p:txBody>
      </p:sp>
    </p:spTree>
    <p:extLst>
      <p:ext uri="{BB962C8B-B14F-4D97-AF65-F5344CB8AC3E}">
        <p14:creationId xmlns:p14="http://schemas.microsoft.com/office/powerpoint/2010/main" val="1108555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61950" indent="-361950">
              <a:buFont typeface="Arial" panose="020B0604020202020204" pitchFamily="34" charset="0"/>
              <a:buChar char="•"/>
            </a:pPr>
            <a:r>
              <a:rPr lang="en-GB" sz="3200" b="1"/>
              <a:t>Rikters, M.</a:t>
            </a:r>
            <a:r>
              <a:rPr lang="en-GB" sz="3200"/>
              <a:t> (2016b, September). Interactive multi-system machine translation with neural language models. In Frontiers in Artificial Intelligence and Applications.</a:t>
            </a:r>
          </a:p>
          <a:p>
            <a:pPr marL="361950" indent="-361950">
              <a:buFont typeface="Arial" panose="020B0604020202020204" pitchFamily="34" charset="0"/>
              <a:buChar char="•"/>
            </a:pPr>
            <a:r>
              <a:rPr lang="en-GB" sz="3200" b="1"/>
              <a:t>Rikters, M.</a:t>
            </a:r>
            <a:r>
              <a:rPr lang="en-GB" sz="3200"/>
              <a:t> (2016a, July). K-Translate-Interactive Multi-System Machine Translation. In The 12th International Baltic Conference on Databases and Information Systems (pp. 304-318). Springer International Publishing.</a:t>
            </a:r>
          </a:p>
          <a:p>
            <a:pPr marL="361950" indent="-361950">
              <a:buFont typeface="Arial" panose="020B0604020202020204" pitchFamily="34" charset="0"/>
              <a:buChar char="•"/>
            </a:pPr>
            <a:r>
              <a:rPr lang="en-GB" sz="3200" b="1"/>
              <a:t>Rikters, M.</a:t>
            </a:r>
            <a:r>
              <a:rPr lang="en-GB" sz="3200"/>
              <a:t>, Skadiņa, I. (2016b, May). Syntax-based multi-system machine translation.  In N. C. C. Chair) et al. (Eds.), In Proceedings of The 10th International Conference on Language Resources and Evaluation (LREC 2016). Paris, France: European Language Resources Association (ELRA).</a:t>
            </a:r>
          </a:p>
          <a:p>
            <a:pPr marL="361950" indent="-361950">
              <a:buFont typeface="Arial" panose="020B0604020202020204" pitchFamily="34" charset="0"/>
              <a:buChar char="•"/>
            </a:pPr>
            <a:r>
              <a:rPr lang="en-GB" sz="3200" b="1"/>
              <a:t>Rikters, M.</a:t>
            </a:r>
            <a:r>
              <a:rPr lang="en-GB" sz="3200"/>
              <a:t>, Skadiņa, I. (2016a, April) Combining machine translated sentence chunks from multiple MT systems. In The 17th International Conference on Intelligent Text Processing and Computational Linguistics (CICLing 2016). </a:t>
            </a:r>
          </a:p>
          <a:p>
            <a:pPr marL="361950" indent="-361950">
              <a:buFont typeface="Arial" panose="020B0604020202020204" pitchFamily="34" charset="0"/>
              <a:buChar char="•"/>
            </a:pPr>
            <a:r>
              <a:rPr lang="en-GB" sz="3200" b="1"/>
              <a:t>Rikters, M.</a:t>
            </a:r>
            <a:r>
              <a:rPr lang="en-GB" sz="3200"/>
              <a:t> (2015, July). Multi-system machine translation using online APIs for English-Latvian. In ACL-IJCNLP 2015, 4th Workshop on Hybrid Approaches to Translation (HyTra 4).</a:t>
            </a:r>
          </a:p>
          <a:p>
            <a:pPr marL="361950" indent="-361950"/>
            <a:endParaRPr lang="en-GB" sz="3200" dirty="0"/>
          </a:p>
        </p:txBody>
      </p:sp>
      <p:sp>
        <p:nvSpPr>
          <p:cNvPr id="7" name="Text Placeholder 6"/>
          <p:cNvSpPr>
            <a:spLocks noGrp="1"/>
          </p:cNvSpPr>
          <p:nvPr>
            <p:ph type="body" sz="quarter" idx="11"/>
          </p:nvPr>
        </p:nvSpPr>
        <p:spPr/>
        <p:txBody>
          <a:bodyPr/>
          <a:lstStyle/>
          <a:p>
            <a:r>
              <a:rPr lang="en-GB" altLang="en-US" dirty="0"/>
              <a:t>Publications</a:t>
            </a:r>
            <a:endParaRPr lang="en-GB" dirty="0"/>
          </a:p>
        </p:txBody>
      </p:sp>
    </p:spTree>
    <p:extLst>
      <p:ext uri="{BB962C8B-B14F-4D97-AF65-F5344CB8AC3E}">
        <p14:creationId xmlns:p14="http://schemas.microsoft.com/office/powerpoint/2010/main" val="2038016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GB" dirty="0"/>
              <a:t>Thank you!</a:t>
            </a:r>
          </a:p>
        </p:txBody>
      </p:sp>
    </p:spTree>
    <p:extLst>
      <p:ext uri="{BB962C8B-B14F-4D97-AF65-F5344CB8AC3E}">
        <p14:creationId xmlns:p14="http://schemas.microsoft.com/office/powerpoint/2010/main" val="203291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5D78D6-CC89-4434-9A1C-C9D0991EC3BC}"/>
              </a:ext>
            </a:extLst>
          </p:cNvPr>
          <p:cNvSpPr>
            <a:spLocks noGrp="1"/>
          </p:cNvSpPr>
          <p:nvPr>
            <p:ph type="body" sz="quarter" idx="10"/>
          </p:nvPr>
        </p:nvSpPr>
        <p:spPr>
          <a:xfrm>
            <a:off x="261144" y="1327150"/>
            <a:ext cx="19583400" cy="9982200"/>
          </a:xfrm>
          <a:solidFill>
            <a:schemeClr val="bg1"/>
          </a:solidFill>
        </p:spPr>
        <p:txBody>
          <a:bodyPr/>
          <a:lstStyle/>
          <a:p>
            <a:pPr marL="457200" indent="-457200">
              <a:spcBef>
                <a:spcPts val="600"/>
              </a:spcBef>
              <a:spcAft>
                <a:spcPts val="600"/>
              </a:spcAft>
              <a:buFont typeface="Arial" panose="020B0604020202020204" pitchFamily="34" charset="0"/>
              <a:buChar char="•"/>
            </a:pPr>
            <a:r>
              <a:rPr lang="en-US" sz="4000" dirty="0"/>
              <a:t>Section 3.5 - It is not clear why correlation between BLEU and perplexity is important at all, and also why specifically in relation to neural language </a:t>
            </a:r>
            <a:r>
              <a:rPr lang="en-US" sz="4000"/>
              <a:t>models.</a:t>
            </a:r>
          </a:p>
          <a:p>
            <a:pPr marL="914400" lvl="1" indent="-457200">
              <a:spcBef>
                <a:spcPts val="600"/>
              </a:spcBef>
              <a:spcAft>
                <a:spcPts val="600"/>
              </a:spcAft>
              <a:buFont typeface="Arial" panose="020B0604020202020204" pitchFamily="34" charset="0"/>
              <a:buChar char="•"/>
            </a:pPr>
            <a:r>
              <a:rPr lang="en-US" sz="3200" b="1"/>
              <a:t>Neural LMs were gaining popularity at the time. The idea of relating BLEU and perplexity </a:t>
            </a:r>
            <a:br>
              <a:rPr lang="en-US" sz="3200" b="1"/>
            </a:br>
            <a:r>
              <a:rPr lang="en-US" sz="3200" b="1"/>
              <a:t>was that with improving LMs the translation selection should also improve.</a:t>
            </a:r>
            <a:endParaRPr lang="en-US" sz="3200" b="1" dirty="0"/>
          </a:p>
          <a:p>
            <a:pPr marL="457200" indent="-457200">
              <a:spcBef>
                <a:spcPts val="600"/>
              </a:spcBef>
              <a:spcAft>
                <a:spcPts val="600"/>
              </a:spcAft>
              <a:buFont typeface="Arial" panose="020B0604020202020204" pitchFamily="34" charset="0"/>
              <a:buChar char="•"/>
            </a:pPr>
            <a:r>
              <a:rPr lang="en-US" sz="4000" dirty="0"/>
              <a:t>Section 4.2.3 - A table with corpus statistics would be very helpful, because it is not clear which data were used for NMT systems, which for back-translation, which for training of LMs, </a:t>
            </a:r>
            <a:r>
              <a:rPr lang="en-US" sz="4000" dirty="0" err="1"/>
              <a:t>etc</a:t>
            </a:r>
            <a:endParaRPr lang="en-US" sz="4000" dirty="0"/>
          </a:p>
          <a:p>
            <a:pPr marL="457200" indent="-457200">
              <a:spcBef>
                <a:spcPts val="600"/>
              </a:spcBef>
              <a:spcAft>
                <a:spcPts val="600"/>
              </a:spcAft>
              <a:buFont typeface="Arial" panose="020B0604020202020204" pitchFamily="34" charset="0"/>
              <a:buChar char="•"/>
            </a:pPr>
            <a:r>
              <a:rPr lang="en-US" sz="4000" dirty="0"/>
              <a:t>Section 4.4.5 - Table 33: There are no results </a:t>
            </a:r>
            <a:r>
              <a:rPr lang="en-US" sz="4000"/>
              <a:t>for EN-RU and RU-EN</a:t>
            </a:r>
          </a:p>
          <a:p>
            <a:pPr marL="914400" lvl="1" indent="-457200">
              <a:spcBef>
                <a:spcPts val="600"/>
              </a:spcBef>
              <a:spcAft>
                <a:spcPts val="600"/>
              </a:spcAft>
              <a:buFont typeface="Arial" panose="020B0604020202020204" pitchFamily="34" charset="0"/>
              <a:buChar char="•"/>
            </a:pPr>
            <a:r>
              <a:rPr lang="en-US" sz="3600" b="1"/>
              <a:t>This language pair was out of the scope of the project.</a:t>
            </a:r>
            <a:endParaRPr lang="en-US" sz="3600" b="1" dirty="0"/>
          </a:p>
          <a:p>
            <a:pPr marL="457200" indent="-457200">
              <a:spcBef>
                <a:spcPts val="600"/>
              </a:spcBef>
              <a:spcAft>
                <a:spcPts val="600"/>
              </a:spcAft>
              <a:buFont typeface="Arial" panose="020B0604020202020204" pitchFamily="34" charset="0"/>
              <a:buChar char="•"/>
            </a:pPr>
            <a:r>
              <a:rPr lang="en-US" sz="4000" dirty="0"/>
              <a:t>Section 5.1.2 - Were the online systems in this experiment still based on PBMT, or already on </a:t>
            </a:r>
            <a:r>
              <a:rPr lang="en-US" sz="4000"/>
              <a:t>NMT?</a:t>
            </a:r>
          </a:p>
          <a:p>
            <a:pPr marL="914400" lvl="1" indent="-457200">
              <a:spcBef>
                <a:spcPts val="600"/>
              </a:spcBef>
              <a:spcAft>
                <a:spcPts val="600"/>
              </a:spcAft>
              <a:buFont typeface="Arial" panose="020B0604020202020204" pitchFamily="34" charset="0"/>
              <a:buChar char="•"/>
            </a:pPr>
            <a:r>
              <a:rPr lang="en-US" sz="3600" b="1"/>
              <a:t>Still PBMT. Google introduced NMT only in November 2016.</a:t>
            </a:r>
            <a:endParaRPr lang="en-US" sz="3600" b="1" dirty="0"/>
          </a:p>
          <a:p>
            <a:pPr marL="457200" indent="-457200">
              <a:spcBef>
                <a:spcPts val="600"/>
              </a:spcBef>
              <a:spcAft>
                <a:spcPts val="600"/>
              </a:spcAft>
              <a:buFont typeface="Arial" panose="020B0604020202020204" pitchFamily="34" charset="0"/>
              <a:buChar char="•"/>
            </a:pPr>
            <a:r>
              <a:rPr lang="en-US" sz="4000" dirty="0"/>
              <a:t>Section 5.3 - It is not clear why the Finnish system is trained with only one back-translated data set and the Estonian system with </a:t>
            </a:r>
            <a:r>
              <a:rPr lang="en-US" sz="4000"/>
              <a:t>two.</a:t>
            </a:r>
          </a:p>
          <a:p>
            <a:pPr marL="914400" lvl="1" indent="-457200">
              <a:spcBef>
                <a:spcPts val="600"/>
              </a:spcBef>
              <a:spcAft>
                <a:spcPts val="600"/>
              </a:spcAft>
              <a:buFont typeface="Arial" panose="020B0604020202020204" pitchFamily="34" charset="0"/>
              <a:buChar char="•"/>
            </a:pPr>
            <a:r>
              <a:rPr lang="en-US" sz="3600" b="1"/>
              <a:t>That was a business decision.</a:t>
            </a:r>
            <a:endParaRPr lang="en-US" sz="3600" b="1" dirty="0"/>
          </a:p>
        </p:txBody>
      </p:sp>
      <p:sp>
        <p:nvSpPr>
          <p:cNvPr id="4" name="Text Placeholder 3">
            <a:extLst>
              <a:ext uri="{FF2B5EF4-FFF2-40B4-BE49-F238E27FC236}">
                <a16:creationId xmlns:a16="http://schemas.microsoft.com/office/drawing/2014/main" id="{DD038623-6ABC-47EE-BF33-9E86672BE1D8}"/>
              </a:ext>
            </a:extLst>
          </p:cNvPr>
          <p:cNvSpPr>
            <a:spLocks noGrp="1"/>
          </p:cNvSpPr>
          <p:nvPr>
            <p:ph type="body" sz="quarter" idx="11"/>
          </p:nvPr>
        </p:nvSpPr>
        <p:spPr/>
        <p:txBody>
          <a:bodyPr/>
          <a:lstStyle/>
          <a:p>
            <a:r>
              <a:rPr lang="en-US"/>
              <a:t>Questions - </a:t>
            </a:r>
            <a:r>
              <a:rPr lang="lv-LV"/>
              <a:t>Maja Popović</a:t>
            </a:r>
          </a:p>
        </p:txBody>
      </p:sp>
    </p:spTree>
    <p:extLst>
      <p:ext uri="{BB962C8B-B14F-4D97-AF65-F5344CB8AC3E}">
        <p14:creationId xmlns:p14="http://schemas.microsoft.com/office/powerpoint/2010/main" val="2725062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890816129"/>
              </p:ext>
            </p:extLst>
          </p:nvPr>
        </p:nvGraphicFramePr>
        <p:xfrm>
          <a:off x="5621179" y="4740275"/>
          <a:ext cx="8863330" cy="2316480"/>
        </p:xfrm>
        <a:graphic>
          <a:graphicData uri="http://schemas.openxmlformats.org/drawingml/2006/table">
            <a:tbl>
              <a:tblPr firstRow="1">
                <a:tableStyleId>{9D7B26C5-4107-4FEC-AEDC-1716B250A1EF}</a:tableStyleId>
              </a:tblPr>
              <a:tblGrid>
                <a:gridCol w="3205480">
                  <a:extLst>
                    <a:ext uri="{9D8B030D-6E8A-4147-A177-3AD203B41FA5}">
                      <a16:colId xmlns:a16="http://schemas.microsoft.com/office/drawing/2014/main" val="1930104706"/>
                    </a:ext>
                  </a:extLst>
                </a:gridCol>
                <a:gridCol w="1885950">
                  <a:extLst>
                    <a:ext uri="{9D8B030D-6E8A-4147-A177-3AD203B41FA5}">
                      <a16:colId xmlns:a16="http://schemas.microsoft.com/office/drawing/2014/main" val="260528988"/>
                    </a:ext>
                  </a:extLst>
                </a:gridCol>
                <a:gridCol w="1885950">
                  <a:extLst>
                    <a:ext uri="{9D8B030D-6E8A-4147-A177-3AD203B41FA5}">
                      <a16:colId xmlns:a16="http://schemas.microsoft.com/office/drawing/2014/main" val="2978183697"/>
                    </a:ext>
                  </a:extLst>
                </a:gridCol>
                <a:gridCol w="1885950">
                  <a:extLst>
                    <a:ext uri="{9D8B030D-6E8A-4147-A177-3AD203B41FA5}">
                      <a16:colId xmlns:a16="http://schemas.microsoft.com/office/drawing/2014/main" val="4044189793"/>
                    </a:ext>
                  </a:extLst>
                </a:gridCol>
              </a:tblGrid>
              <a:tr h="370840">
                <a:tc>
                  <a:txBody>
                    <a:bodyPr/>
                    <a:lstStyle/>
                    <a:p>
                      <a:r>
                        <a:rPr lang="en-GB" sz="3200" dirty="0"/>
                        <a:t>Purpose</a:t>
                      </a:r>
                    </a:p>
                  </a:txBody>
                  <a:tcPr/>
                </a:tc>
                <a:tc>
                  <a:txBody>
                    <a:bodyPr/>
                    <a:lstStyle/>
                    <a:p>
                      <a:r>
                        <a:rPr lang="en-GB" sz="3200" dirty="0"/>
                        <a:t>En</a:t>
                      </a:r>
                    </a:p>
                  </a:txBody>
                  <a:tcPr/>
                </a:tc>
                <a:tc>
                  <a:txBody>
                    <a:bodyPr/>
                    <a:lstStyle/>
                    <a:p>
                      <a:r>
                        <a:rPr lang="en-GB" sz="3200" dirty="0"/>
                        <a:t>De(-En)</a:t>
                      </a:r>
                    </a:p>
                  </a:txBody>
                  <a:tcPr/>
                </a:tc>
                <a:tc>
                  <a:txBody>
                    <a:bodyPr/>
                    <a:lstStyle/>
                    <a:p>
                      <a:r>
                        <a:rPr lang="en-GB" sz="3200" dirty="0"/>
                        <a:t>Lv(-En)</a:t>
                      </a:r>
                    </a:p>
                  </a:txBody>
                  <a:tcPr/>
                </a:tc>
                <a:extLst>
                  <a:ext uri="{0D108BD9-81ED-4DB2-BD59-A6C34878D82A}">
                    <a16:rowId xmlns:a16="http://schemas.microsoft.com/office/drawing/2014/main" val="95429597"/>
                  </a:ext>
                </a:extLst>
              </a:tr>
              <a:tr h="370840">
                <a:tc>
                  <a:txBody>
                    <a:bodyPr/>
                    <a:lstStyle/>
                    <a:p>
                      <a:r>
                        <a:rPr lang="en-GB" sz="3200" dirty="0"/>
                        <a:t>NMT</a:t>
                      </a:r>
                    </a:p>
                  </a:txBody>
                  <a:tcPr/>
                </a:tc>
                <a:tc>
                  <a:txBody>
                    <a:bodyPr/>
                    <a:lstStyle/>
                    <a:p>
                      <a:endParaRPr lang="en-GB" sz="320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rPr>
                        <a:t>4.5 M</a:t>
                      </a:r>
                      <a:endParaRPr lang="en-GB" sz="3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rPr>
                        <a:t>4.5 M</a:t>
                      </a:r>
                      <a:endParaRPr lang="en-GB" sz="3200" dirty="0"/>
                    </a:p>
                  </a:txBody>
                  <a:tcPr/>
                </a:tc>
                <a:extLst>
                  <a:ext uri="{0D108BD9-81ED-4DB2-BD59-A6C34878D82A}">
                    <a16:rowId xmlns:a16="http://schemas.microsoft.com/office/drawing/2014/main" val="822634958"/>
                  </a:ext>
                </a:extLst>
              </a:tr>
              <a:tr h="370840">
                <a:tc>
                  <a:txBody>
                    <a:bodyPr/>
                    <a:lstStyle/>
                    <a:p>
                      <a:r>
                        <a:rPr lang="en-GB" sz="3200" dirty="0"/>
                        <a:t>LM</a:t>
                      </a:r>
                    </a:p>
                  </a:txBody>
                  <a:tcPr/>
                </a:tc>
                <a:tc>
                  <a:txBody>
                    <a:bodyPr/>
                    <a:lstStyle/>
                    <a:p>
                      <a:endParaRPr lang="en-GB" sz="3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rPr>
                        <a:t>4 M</a:t>
                      </a:r>
                      <a:endParaRPr lang="en-GB" sz="3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rPr>
                        <a:t>4 M</a:t>
                      </a:r>
                      <a:endParaRPr lang="en-GB" sz="3200" dirty="0"/>
                    </a:p>
                  </a:txBody>
                  <a:tcPr/>
                </a:tc>
                <a:extLst>
                  <a:ext uri="{0D108BD9-81ED-4DB2-BD59-A6C34878D82A}">
                    <a16:rowId xmlns:a16="http://schemas.microsoft.com/office/drawing/2014/main" val="3208794776"/>
                  </a:ext>
                </a:extLst>
              </a:tr>
              <a:tr h="370840">
                <a:tc>
                  <a:txBody>
                    <a:bodyPr/>
                    <a:lstStyle/>
                    <a:p>
                      <a:r>
                        <a:rPr lang="en-GB" sz="3200" dirty="0"/>
                        <a:t>Back-translation</a:t>
                      </a:r>
                    </a:p>
                  </a:txBody>
                  <a:tcPr/>
                </a:tc>
                <a:tc>
                  <a:txBody>
                    <a:bodyPr/>
                    <a:lstStyle/>
                    <a:p>
                      <a:r>
                        <a:rPr lang="en-GB" sz="3200" dirty="0">
                          <a:effectLst/>
                        </a:rPr>
                        <a:t>4.5 M</a:t>
                      </a:r>
                      <a:endParaRPr lang="en-GB" sz="3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rPr>
                        <a:t>4.5 M</a:t>
                      </a:r>
                      <a:endParaRPr lang="en-GB" sz="3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rPr>
                        <a:t>4.5 M</a:t>
                      </a:r>
                      <a:endParaRPr lang="en-GB" sz="3200" dirty="0"/>
                    </a:p>
                  </a:txBody>
                  <a:tcPr/>
                </a:tc>
                <a:extLst>
                  <a:ext uri="{0D108BD9-81ED-4DB2-BD59-A6C34878D82A}">
                    <a16:rowId xmlns:a16="http://schemas.microsoft.com/office/drawing/2014/main" val="340337996"/>
                  </a:ext>
                </a:extLst>
              </a:tr>
            </a:tbl>
          </a:graphicData>
        </a:graphic>
      </p:graphicFrame>
    </p:spTree>
    <p:extLst>
      <p:ext uri="{BB962C8B-B14F-4D97-AF65-F5344CB8AC3E}">
        <p14:creationId xmlns:p14="http://schemas.microsoft.com/office/powerpoint/2010/main" val="40187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69506" y="4206875"/>
            <a:ext cx="14308138" cy="4572000"/>
          </a:xfrm>
        </p:spPr>
        <p:txBody>
          <a:bodyPr/>
          <a:lstStyle/>
          <a:p>
            <a:r>
              <a:rPr lang="en-GB" sz="7200" dirty="0"/>
              <a:t>Combining SMT output</a:t>
            </a:r>
          </a:p>
        </p:txBody>
      </p:sp>
      <p:grpSp>
        <p:nvGrpSpPr>
          <p:cNvPr id="13" name="Group 12"/>
          <p:cNvGrpSpPr/>
          <p:nvPr/>
        </p:nvGrpSpPr>
        <p:grpSpPr>
          <a:xfrm>
            <a:off x="5633244" y="5865947"/>
            <a:ext cx="8610600" cy="4760838"/>
            <a:chOff x="5633244" y="5865947"/>
            <a:chExt cx="8610600" cy="4760838"/>
          </a:xfrm>
        </p:grpSpPr>
        <p:cxnSp>
          <p:nvCxnSpPr>
            <p:cNvPr id="6" name="Straight Arrow Connector 5"/>
            <p:cNvCxnSpPr/>
            <p:nvPr/>
          </p:nvCxnSpPr>
          <p:spPr>
            <a:xfrm>
              <a:off x="5633244" y="9998075"/>
              <a:ext cx="86106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0444" y="10226675"/>
              <a:ext cx="7162800" cy="400110"/>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1990					2014	2015</a:t>
              </a:r>
            </a:p>
          </p:txBody>
        </p:sp>
        <p:sp>
          <p:nvSpPr>
            <p:cNvPr id="8" name="Rounded Rectangle 7"/>
            <p:cNvSpPr/>
            <p:nvPr/>
          </p:nvSpPr>
          <p:spPr>
            <a:xfrm>
              <a:off x="6319044" y="6492875"/>
              <a:ext cx="5486400" cy="31242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2034044" y="6492875"/>
              <a:ext cx="2057400" cy="31242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681243" y="6569075"/>
              <a:ext cx="5410201" cy="400110"/>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SMT				   NMT</a:t>
              </a:r>
            </a:p>
          </p:txBody>
        </p:sp>
        <p:sp>
          <p:nvSpPr>
            <p:cNvPr id="11" name="Rounded Rectangle 10"/>
            <p:cNvSpPr/>
            <p:nvPr/>
          </p:nvSpPr>
          <p:spPr>
            <a:xfrm>
              <a:off x="11005344" y="6264275"/>
              <a:ext cx="2933700" cy="35433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1653045" y="5865947"/>
              <a:ext cx="1676400" cy="400110"/>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This Thesis</a:t>
              </a:r>
            </a:p>
          </p:txBody>
        </p:sp>
      </p:grpSp>
      <p:sp>
        <p:nvSpPr>
          <p:cNvPr id="15" name="Rounded Rectangle 14"/>
          <p:cNvSpPr/>
          <p:nvPr/>
        </p:nvSpPr>
        <p:spPr>
          <a:xfrm>
            <a:off x="11157744" y="6416675"/>
            <a:ext cx="1409700" cy="3276600"/>
          </a:xfrm>
          <a:prstGeom prst="roundRect">
            <a:avLst/>
          </a:prstGeom>
          <a:noFill/>
          <a:ln w="76200">
            <a:solidFill>
              <a:srgbClr val="ACC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CC0C6"/>
              </a:solidFill>
            </a:endParaRPr>
          </a:p>
        </p:txBody>
      </p:sp>
      <p:sp>
        <p:nvSpPr>
          <p:cNvPr id="16" name="Rectangle 15"/>
          <p:cNvSpPr/>
          <p:nvPr/>
        </p:nvSpPr>
        <p:spPr>
          <a:xfrm>
            <a:off x="11226736" y="7458531"/>
            <a:ext cx="1308164" cy="1323439"/>
          </a:xfrm>
          <a:prstGeom prst="rect">
            <a:avLst/>
          </a:prstGeom>
          <a:solidFill>
            <a:srgbClr val="005293"/>
          </a:solidFill>
        </p:spPr>
        <p:txBody>
          <a:bodyPr wrap="square">
            <a:spAutoFit/>
          </a:bodyPr>
          <a:lstStyle/>
          <a:p>
            <a:pPr algn="ctr"/>
            <a:r>
              <a:rPr lang="en-GB" sz="2000" b="1" dirty="0">
                <a:solidFill>
                  <a:srgbClr val="ACC0C6"/>
                </a:solidFill>
              </a:rPr>
              <a:t>Combining</a:t>
            </a:r>
          </a:p>
          <a:p>
            <a:pPr algn="ctr"/>
            <a:r>
              <a:rPr lang="en-GB" sz="2000" b="1" dirty="0">
                <a:solidFill>
                  <a:srgbClr val="ACC0C6"/>
                </a:solidFill>
              </a:rPr>
              <a:t>S</a:t>
            </a:r>
            <a:r>
              <a:rPr lang="lv-LV" sz="2000" b="1" dirty="0">
                <a:solidFill>
                  <a:srgbClr val="ACC0C6"/>
                </a:solidFill>
              </a:rPr>
              <a:t>MT</a:t>
            </a:r>
            <a:endParaRPr lang="en-GB" sz="2000" b="1" dirty="0">
              <a:solidFill>
                <a:srgbClr val="ACC0C6"/>
              </a:solidFill>
            </a:endParaRPr>
          </a:p>
          <a:p>
            <a:pPr algn="ctr"/>
            <a:r>
              <a:rPr lang="en-GB" sz="2000" b="1" dirty="0">
                <a:solidFill>
                  <a:srgbClr val="ACC0C6"/>
                </a:solidFill>
              </a:rPr>
              <a:t>output</a:t>
            </a:r>
          </a:p>
        </p:txBody>
      </p:sp>
    </p:spTree>
    <p:extLst>
      <p:ext uri="{BB962C8B-B14F-4D97-AF65-F5344CB8AC3E}">
        <p14:creationId xmlns:p14="http://schemas.microsoft.com/office/powerpoint/2010/main" val="64431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18588C-ABAE-4093-97A7-C70E65D0980F}"/>
              </a:ext>
            </a:extLst>
          </p:cNvPr>
          <p:cNvSpPr>
            <a:spLocks noGrp="1"/>
          </p:cNvSpPr>
          <p:nvPr>
            <p:ph type="body" sz="quarter" idx="11"/>
          </p:nvPr>
        </p:nvSpPr>
        <p:spPr/>
        <p:txBody>
          <a:bodyPr/>
          <a:lstStyle/>
          <a:p>
            <a:r>
              <a:rPr lang="en-GB"/>
              <a:t>Full sentence translations</a:t>
            </a:r>
            <a:endParaRPr lang="lv-LV"/>
          </a:p>
        </p:txBody>
      </p:sp>
      <p:graphicFrame>
        <p:nvGraphicFramePr>
          <p:cNvPr id="7" name="Content Placeholder 6"/>
          <p:cNvGraphicFramePr>
            <a:graphicFrameLocks noGrp="1" noChangeAspect="1"/>
          </p:cNvGraphicFramePr>
          <p:nvPr>
            <p:ph idx="4294967295"/>
            <p:extLst>
              <p:ext uri="{D42A27DB-BD31-4B8C-83A1-F6EECF244321}">
                <p14:modId xmlns:p14="http://schemas.microsoft.com/office/powerpoint/2010/main" val="1319161424"/>
              </p:ext>
            </p:extLst>
          </p:nvPr>
        </p:nvGraphicFramePr>
        <p:xfrm>
          <a:off x="5290344" y="2102637"/>
          <a:ext cx="9525000" cy="8657438"/>
        </p:xfrm>
        <a:graphic>
          <a:graphicData uri="http://schemas.openxmlformats.org/presentationml/2006/ole">
            <mc:AlternateContent xmlns:mc="http://schemas.openxmlformats.org/markup-compatibility/2006">
              <mc:Choice xmlns:v="urn:schemas-microsoft-com:vml" Requires="v">
                <p:oleObj spid="_x0000_s1258" name="Visio" r:id="rId3" imgW="3762570" imgH="3419611" progId="Visio.Drawing.15">
                  <p:embed/>
                </p:oleObj>
              </mc:Choice>
              <mc:Fallback>
                <p:oleObj name="Visio" r:id="rId3" imgW="3762570" imgH="3419611" progId="Visio.Drawing.15">
                  <p:embed/>
                  <p:pic>
                    <p:nvPicPr>
                      <p:cNvPr id="7" name="Content Placeholder 6"/>
                      <p:cNvPicPr>
                        <a:picLocks noChangeAspect="1" noChangeArrowheads="1"/>
                      </p:cNvPicPr>
                      <p:nvPr/>
                    </p:nvPicPr>
                    <p:blipFill>
                      <a:blip r:embed="rId4"/>
                      <a:srcRect/>
                      <a:stretch>
                        <a:fillRect/>
                      </a:stretch>
                    </p:blipFill>
                    <p:spPr bwMode="auto">
                      <a:xfrm>
                        <a:off x="5290344" y="2102637"/>
                        <a:ext cx="9525000" cy="8657438"/>
                      </a:xfrm>
                      <a:prstGeom prst="rect">
                        <a:avLst/>
                      </a:prstGeom>
                      <a:noFill/>
                    </p:spPr>
                  </p:pic>
                </p:oleObj>
              </mc:Fallback>
            </mc:AlternateContent>
          </a:graphicData>
        </a:graphic>
      </p:graphicFrame>
    </p:spTree>
    <p:extLst>
      <p:ext uri="{BB962C8B-B14F-4D97-AF65-F5344CB8AC3E}">
        <p14:creationId xmlns:p14="http://schemas.microsoft.com/office/powerpoint/2010/main" val="346781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pPr algn="just"/>
                <a:r>
                  <a:rPr lang="en-GB" sz="4000" dirty="0"/>
                  <a:t>Perplexity on a test set is calculated using the language model as the inverse probability (P) of that test set, which is normalized by the number of words (N) (</a:t>
                </a:r>
                <a:r>
                  <a:rPr lang="en-GB" sz="4000" dirty="0" err="1"/>
                  <a:t>Jurafsky</a:t>
                </a:r>
                <a:r>
                  <a:rPr lang="en-GB" sz="4000" dirty="0"/>
                  <a:t> and Martin, 2014). For a test set W = w</a:t>
                </a:r>
                <a:r>
                  <a:rPr lang="en-GB" sz="4000" baseline="-25000" dirty="0"/>
                  <a:t>1</a:t>
                </a:r>
                <a:r>
                  <a:rPr lang="en-GB" sz="4000" dirty="0"/>
                  <a:t>, w</a:t>
                </a:r>
                <a:r>
                  <a:rPr lang="en-GB" sz="4000" baseline="-25000" dirty="0"/>
                  <a:t>2</a:t>
                </a:r>
                <a:r>
                  <a:rPr lang="en-GB" sz="4000" dirty="0"/>
                  <a:t>, ..., </a:t>
                </a:r>
                <a:r>
                  <a:rPr lang="en-GB" sz="4000" dirty="0" err="1"/>
                  <a:t>w</a:t>
                </a:r>
                <a:r>
                  <a:rPr lang="en-GB" sz="4000" baseline="-25000" dirty="0" err="1"/>
                  <a:t>N</a:t>
                </a:r>
                <a:r>
                  <a:rPr lang="en-GB" sz="4000" dirty="0"/>
                  <a:t>:</a:t>
                </a:r>
                <a:endParaRPr lang="lv-LV" sz="4000" dirty="0"/>
              </a:p>
              <a:p>
                <a:pPr/>
                <a14:m>
                  <m:oMathPara xmlns:m="http://schemas.openxmlformats.org/officeDocument/2006/math">
                    <m:oMathParaPr>
                      <m:jc m:val="centerGroup"/>
                    </m:oMathParaPr>
                    <m:oMath xmlns:m="http://schemas.openxmlformats.org/officeDocument/2006/math">
                      <m:r>
                        <a:rPr lang="en-GB" sz="4000" i="1">
                          <a:latin typeface="Cambria Math" panose="02040503050406030204" pitchFamily="18" charset="0"/>
                        </a:rPr>
                        <m:t>𝑝𝑒𝑟𝑝𝑙𝑒𝑥𝑖𝑡𝑦</m:t>
                      </m:r>
                      <m:r>
                        <a:rPr lang="en-GB" sz="4000" i="1">
                          <a:latin typeface="Cambria Math" panose="02040503050406030204" pitchFamily="18" charset="0"/>
                        </a:rPr>
                        <m:t>(</m:t>
                      </m:r>
                      <m:r>
                        <a:rPr lang="en-GB" sz="4000" i="1">
                          <a:latin typeface="Cambria Math" panose="02040503050406030204" pitchFamily="18" charset="0"/>
                        </a:rPr>
                        <m:t>𝑊</m:t>
                      </m:r>
                      <m:r>
                        <a:rPr lang="en-GB" sz="4000" i="1">
                          <a:latin typeface="Cambria Math" panose="02040503050406030204" pitchFamily="18" charset="0"/>
                        </a:rPr>
                        <m:t>)</m:t>
                      </m:r>
                      <m:r>
                        <a:rPr lang="en-GB" sz="4000">
                          <a:latin typeface="Cambria Math" panose="02040503050406030204" pitchFamily="18" charset="0"/>
                        </a:rPr>
                        <m:t>=</m:t>
                      </m:r>
                      <m:sSup>
                        <m:sSupPr>
                          <m:ctrlPr>
                            <a:rPr lang="lv-LV" sz="4000" i="1">
                              <a:latin typeface="Cambria Math" panose="02040503050406030204" pitchFamily="18" charset="0"/>
                            </a:rPr>
                          </m:ctrlPr>
                        </m:sSupPr>
                        <m:e>
                          <m:r>
                            <m:rPr>
                              <m:sty m:val="p"/>
                            </m:rPr>
                            <a:rPr lang="en-GB" sz="4000">
                              <a:latin typeface="Cambria Math" panose="02040503050406030204" pitchFamily="18" charset="0"/>
                            </a:rPr>
                            <m:t>P</m:t>
                          </m:r>
                          <m:r>
                            <a:rPr lang="en-GB" sz="4000">
                              <a:latin typeface="Cambria Math" panose="02040503050406030204" pitchFamily="18" charset="0"/>
                            </a:rPr>
                            <m:t>(</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1</m:t>
                              </m:r>
                            </m:sub>
                          </m:sSub>
                          <m:r>
                            <a:rPr lang="en-GB" sz="4000" i="1">
                              <a:latin typeface="Cambria Math" panose="02040503050406030204" pitchFamily="18" charset="0"/>
                            </a:rPr>
                            <m:t>, </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2</m:t>
                              </m:r>
                            </m:sub>
                          </m:sSub>
                          <m:r>
                            <a:rPr lang="en-GB" sz="4000" i="1">
                              <a:latin typeface="Cambria Math" panose="02040503050406030204" pitchFamily="18" charset="0"/>
                            </a:rPr>
                            <m:t>, …, </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𝑁</m:t>
                              </m:r>
                            </m:sub>
                          </m:sSub>
                          <m:r>
                            <a:rPr lang="en-GB" sz="4000">
                              <a:latin typeface="Cambria Math" panose="02040503050406030204" pitchFamily="18" charset="0"/>
                            </a:rPr>
                            <m:t>)</m:t>
                          </m:r>
                        </m:e>
                        <m:sup>
                          <m:r>
                            <a:rPr lang="en-GB" sz="4000" i="1">
                              <a:latin typeface="Cambria Math" panose="02040503050406030204" pitchFamily="18" charset="0"/>
                            </a:rPr>
                            <m:t>−</m:t>
                          </m:r>
                          <m:f>
                            <m:fPr>
                              <m:ctrlPr>
                                <a:rPr lang="lv-LV" sz="4000" i="1">
                                  <a:latin typeface="Cambria Math" panose="02040503050406030204" pitchFamily="18" charset="0"/>
                                </a:rPr>
                              </m:ctrlPr>
                            </m:fPr>
                            <m:num>
                              <m:r>
                                <a:rPr lang="en-GB" sz="4000" i="1">
                                  <a:latin typeface="Cambria Math" panose="02040503050406030204" pitchFamily="18" charset="0"/>
                                </a:rPr>
                                <m:t>1</m:t>
                              </m:r>
                            </m:num>
                            <m:den>
                              <m:r>
                                <a:rPr lang="en-GB" sz="4000" i="1">
                                  <a:latin typeface="Cambria Math" panose="02040503050406030204" pitchFamily="18" charset="0"/>
                                </a:rPr>
                                <m:t>𝑁</m:t>
                              </m:r>
                            </m:den>
                          </m:f>
                        </m:sup>
                      </m:sSup>
                      <m:r>
                        <a:rPr lang="en-GB" sz="4000" i="1">
                          <a:latin typeface="Cambria Math" panose="02040503050406030204" pitchFamily="18" charset="0"/>
                        </a:rPr>
                        <m:t>=</m:t>
                      </m:r>
                      <m:rad>
                        <m:radPr>
                          <m:ctrlPr>
                            <a:rPr lang="lv-LV" sz="4000" i="1">
                              <a:latin typeface="Cambria Math" panose="02040503050406030204" pitchFamily="18" charset="0"/>
                            </a:rPr>
                          </m:ctrlPr>
                        </m:radPr>
                        <m:deg>
                          <m:r>
                            <a:rPr lang="en-GB" sz="4000" i="1">
                              <a:latin typeface="Cambria Math" panose="02040503050406030204" pitchFamily="18" charset="0"/>
                            </a:rPr>
                            <m:t>𝑁</m:t>
                          </m:r>
                        </m:deg>
                        <m:e>
                          <m:f>
                            <m:fPr>
                              <m:ctrlPr>
                                <a:rPr lang="lv-LV" sz="4000" i="1">
                                  <a:latin typeface="Cambria Math" panose="02040503050406030204" pitchFamily="18" charset="0"/>
                                </a:rPr>
                              </m:ctrlPr>
                            </m:fPr>
                            <m:num>
                              <m:r>
                                <a:rPr lang="en-GB" sz="4000" i="1">
                                  <a:latin typeface="Cambria Math" panose="02040503050406030204" pitchFamily="18" charset="0"/>
                                </a:rPr>
                                <m:t>1</m:t>
                              </m:r>
                            </m:num>
                            <m:den>
                              <m:r>
                                <m:rPr>
                                  <m:sty m:val="p"/>
                                </m:rPr>
                                <a:rPr lang="en-GB" sz="4000">
                                  <a:latin typeface="Cambria Math" panose="02040503050406030204" pitchFamily="18" charset="0"/>
                                </a:rPr>
                                <m:t>P</m:t>
                              </m:r>
                              <m:r>
                                <a:rPr lang="en-GB" sz="4000">
                                  <a:latin typeface="Cambria Math" panose="02040503050406030204" pitchFamily="18" charset="0"/>
                                </a:rPr>
                                <m:t>(</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1</m:t>
                                  </m:r>
                                </m:sub>
                              </m:sSub>
                              <m:r>
                                <a:rPr lang="en-GB" sz="4000" i="1">
                                  <a:latin typeface="Cambria Math" panose="02040503050406030204" pitchFamily="18" charset="0"/>
                                </a:rPr>
                                <m:t>, </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2</m:t>
                                  </m:r>
                                </m:sub>
                              </m:sSub>
                              <m:r>
                                <a:rPr lang="en-GB" sz="4000" i="1">
                                  <a:latin typeface="Cambria Math" panose="02040503050406030204" pitchFamily="18" charset="0"/>
                                </a:rPr>
                                <m:t>, …, </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𝑁</m:t>
                                  </m:r>
                                </m:sub>
                              </m:sSub>
                              <m:r>
                                <a:rPr lang="en-GB" sz="4000">
                                  <a:latin typeface="Cambria Math" panose="02040503050406030204" pitchFamily="18" charset="0"/>
                                </a:rPr>
                                <m:t>)</m:t>
                              </m:r>
                            </m:den>
                          </m:f>
                        </m:e>
                      </m:rad>
                    </m:oMath>
                  </m:oMathPara>
                </a14:m>
                <a:endParaRPr lang="lv-LV" sz="4000" dirty="0"/>
              </a:p>
              <a:p>
                <a:endParaRPr lang="lv-LV" sz="4000" dirty="0"/>
              </a:p>
              <a:p>
                <a:r>
                  <a:rPr lang="en-GB" sz="4000" dirty="0"/>
                  <a:t>Perplexity can also be defined as the exponential function of the cross-entropy: </a:t>
                </a:r>
                <a:endParaRPr lang="lv-LV" sz="4000" dirty="0"/>
              </a:p>
              <a:p>
                <a:pPr/>
                <a14:m>
                  <m:oMathPara xmlns:m="http://schemas.openxmlformats.org/officeDocument/2006/math">
                    <m:oMathParaPr>
                      <m:jc m:val="centerGroup"/>
                    </m:oMathParaPr>
                    <m:oMath xmlns:m="http://schemas.openxmlformats.org/officeDocument/2006/math">
                      <m:r>
                        <a:rPr lang="en-GB" sz="4000" i="1">
                          <a:latin typeface="Cambria Math" panose="02040503050406030204" pitchFamily="18" charset="0"/>
                        </a:rPr>
                        <m:t>𝐻</m:t>
                      </m:r>
                      <m:r>
                        <a:rPr lang="en-GB" sz="4000" i="1">
                          <a:latin typeface="Cambria Math" panose="02040503050406030204" pitchFamily="18" charset="0"/>
                        </a:rPr>
                        <m:t>(</m:t>
                      </m:r>
                      <m:r>
                        <a:rPr lang="en-GB" sz="4000" i="1">
                          <a:latin typeface="Cambria Math" panose="02040503050406030204" pitchFamily="18" charset="0"/>
                        </a:rPr>
                        <m:t>𝑊</m:t>
                      </m:r>
                      <m:r>
                        <a:rPr lang="en-GB" sz="4000" i="1">
                          <a:latin typeface="Cambria Math" panose="02040503050406030204" pitchFamily="18" charset="0"/>
                        </a:rPr>
                        <m:t>)</m:t>
                      </m:r>
                      <m:r>
                        <a:rPr lang="en-GB" sz="4000">
                          <a:latin typeface="Cambria Math" panose="02040503050406030204" pitchFamily="18" charset="0"/>
                        </a:rPr>
                        <m:t>=</m:t>
                      </m:r>
                      <m:r>
                        <a:rPr lang="en-GB" sz="4000" i="1">
                          <a:latin typeface="Cambria Math" panose="02040503050406030204" pitchFamily="18" charset="0"/>
                        </a:rPr>
                        <m:t>−</m:t>
                      </m:r>
                      <m:f>
                        <m:fPr>
                          <m:ctrlPr>
                            <a:rPr lang="lv-LV" sz="4000" i="1">
                              <a:latin typeface="Cambria Math" panose="02040503050406030204" pitchFamily="18" charset="0"/>
                            </a:rPr>
                          </m:ctrlPr>
                        </m:fPr>
                        <m:num>
                          <m:r>
                            <a:rPr lang="en-GB" sz="4000" i="1">
                              <a:latin typeface="Cambria Math" panose="02040503050406030204" pitchFamily="18" charset="0"/>
                            </a:rPr>
                            <m:t>1</m:t>
                          </m:r>
                        </m:num>
                        <m:den>
                          <m:r>
                            <a:rPr lang="en-GB" sz="4000" i="1">
                              <a:latin typeface="Cambria Math" panose="02040503050406030204" pitchFamily="18" charset="0"/>
                            </a:rPr>
                            <m:t>𝑁</m:t>
                          </m:r>
                        </m:den>
                      </m:f>
                      <m:r>
                        <m:rPr>
                          <m:sty m:val="p"/>
                        </m:rPr>
                        <a:rPr lang="en-GB" sz="4000">
                          <a:latin typeface="Cambria Math" panose="02040503050406030204" pitchFamily="18" charset="0"/>
                        </a:rPr>
                        <m:t>log</m:t>
                      </m:r>
                      <m:r>
                        <a:rPr lang="en-GB" sz="4000">
                          <a:latin typeface="Cambria Math" panose="02040503050406030204" pitchFamily="18" charset="0"/>
                        </a:rPr>
                        <m:t> </m:t>
                      </m:r>
                      <m:r>
                        <m:rPr>
                          <m:sty m:val="p"/>
                        </m:rPr>
                        <a:rPr lang="en-GB" sz="4000">
                          <a:latin typeface="Cambria Math" panose="02040503050406030204" pitchFamily="18" charset="0"/>
                        </a:rPr>
                        <m:t>P</m:t>
                      </m:r>
                      <m:r>
                        <a:rPr lang="en-GB" sz="4000">
                          <a:latin typeface="Cambria Math" panose="02040503050406030204" pitchFamily="18" charset="0"/>
                        </a:rPr>
                        <m:t>(</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1</m:t>
                          </m:r>
                        </m:sub>
                      </m:sSub>
                      <m:r>
                        <a:rPr lang="en-GB" sz="4000" i="1">
                          <a:latin typeface="Cambria Math" panose="02040503050406030204" pitchFamily="18" charset="0"/>
                        </a:rPr>
                        <m:t>, </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2</m:t>
                          </m:r>
                        </m:sub>
                      </m:sSub>
                      <m:r>
                        <a:rPr lang="en-GB" sz="4000" i="1">
                          <a:latin typeface="Cambria Math" panose="02040503050406030204" pitchFamily="18" charset="0"/>
                        </a:rPr>
                        <m:t>, …, </m:t>
                      </m:r>
                      <m:sSub>
                        <m:sSubPr>
                          <m:ctrlPr>
                            <a:rPr lang="lv-LV" sz="4000" i="1">
                              <a:latin typeface="Cambria Math" panose="02040503050406030204" pitchFamily="18" charset="0"/>
                            </a:rPr>
                          </m:ctrlPr>
                        </m:sSubPr>
                        <m:e>
                          <m:r>
                            <a:rPr lang="en-GB" sz="4000" i="1">
                              <a:latin typeface="Cambria Math" panose="02040503050406030204" pitchFamily="18" charset="0"/>
                            </a:rPr>
                            <m:t>𝑤</m:t>
                          </m:r>
                        </m:e>
                        <m:sub>
                          <m:r>
                            <a:rPr lang="en-GB" sz="4000" i="1">
                              <a:latin typeface="Cambria Math" panose="02040503050406030204" pitchFamily="18" charset="0"/>
                            </a:rPr>
                            <m:t>𝑁</m:t>
                          </m:r>
                        </m:sub>
                      </m:sSub>
                      <m:r>
                        <a:rPr lang="en-GB" sz="4000">
                          <a:latin typeface="Cambria Math" panose="02040503050406030204" pitchFamily="18" charset="0"/>
                        </a:rPr>
                        <m:t>)</m:t>
                      </m:r>
                    </m:oMath>
                  </m:oMathPara>
                </a14:m>
                <a:endParaRPr lang="lv-LV" sz="4000" dirty="0"/>
              </a:p>
              <a:p>
                <a:endParaRPr lang="lv-LV" sz="4000" dirty="0"/>
              </a:p>
              <a:p>
                <a:pPr/>
                <a14:m>
                  <m:oMathPara xmlns:m="http://schemas.openxmlformats.org/officeDocument/2006/math">
                    <m:oMathParaPr>
                      <m:jc m:val="centerGroup"/>
                    </m:oMathParaPr>
                    <m:oMath xmlns:m="http://schemas.openxmlformats.org/officeDocument/2006/math">
                      <m:r>
                        <a:rPr lang="en-GB" sz="4000" i="1">
                          <a:latin typeface="Cambria Math" panose="02040503050406030204" pitchFamily="18" charset="0"/>
                        </a:rPr>
                        <m:t>𝑝𝑒𝑟𝑝𝑙𝑒𝑥𝑖𝑡𝑦</m:t>
                      </m:r>
                      <m:r>
                        <a:rPr lang="en-GB" sz="4000" i="1">
                          <a:latin typeface="Cambria Math" panose="02040503050406030204" pitchFamily="18" charset="0"/>
                        </a:rPr>
                        <m:t>(</m:t>
                      </m:r>
                      <m:r>
                        <a:rPr lang="en-GB" sz="4000" i="1">
                          <a:latin typeface="Cambria Math" panose="02040503050406030204" pitchFamily="18" charset="0"/>
                        </a:rPr>
                        <m:t>𝑊</m:t>
                      </m:r>
                      <m:r>
                        <a:rPr lang="en-GB" sz="4000" i="1">
                          <a:latin typeface="Cambria Math" panose="02040503050406030204" pitchFamily="18" charset="0"/>
                        </a:rPr>
                        <m:t>)</m:t>
                      </m:r>
                      <m:r>
                        <a:rPr lang="en-GB" sz="4000">
                          <a:latin typeface="Cambria Math" panose="02040503050406030204" pitchFamily="18" charset="0"/>
                        </a:rPr>
                        <m:t>=</m:t>
                      </m:r>
                      <m:sSup>
                        <m:sSupPr>
                          <m:ctrlPr>
                            <a:rPr lang="lv-LV" sz="4000" i="1">
                              <a:latin typeface="Cambria Math" panose="02040503050406030204" pitchFamily="18" charset="0"/>
                            </a:rPr>
                          </m:ctrlPr>
                        </m:sSupPr>
                        <m:e>
                          <m:r>
                            <a:rPr lang="en-GB" sz="4000" i="1">
                              <a:latin typeface="Cambria Math" panose="02040503050406030204" pitchFamily="18" charset="0"/>
                            </a:rPr>
                            <m:t>2</m:t>
                          </m:r>
                        </m:e>
                        <m:sup>
                          <m:r>
                            <a:rPr lang="en-GB" sz="4000" i="1">
                              <a:latin typeface="Cambria Math" panose="02040503050406030204" pitchFamily="18" charset="0"/>
                            </a:rPr>
                            <m:t>𝐻</m:t>
                          </m:r>
                          <m:r>
                            <a:rPr lang="en-GB" sz="4000" i="1">
                              <a:latin typeface="Cambria Math" panose="02040503050406030204" pitchFamily="18" charset="0"/>
                            </a:rPr>
                            <m:t>(</m:t>
                          </m:r>
                          <m:r>
                            <a:rPr lang="en-GB" sz="4000" i="1">
                              <a:latin typeface="Cambria Math" panose="02040503050406030204" pitchFamily="18" charset="0"/>
                            </a:rPr>
                            <m:t>𝑊</m:t>
                          </m:r>
                          <m:r>
                            <a:rPr lang="en-GB" sz="4000" i="1">
                              <a:latin typeface="Cambria Math" panose="02040503050406030204" pitchFamily="18" charset="0"/>
                            </a:rPr>
                            <m:t>)</m:t>
                          </m:r>
                        </m:sup>
                      </m:sSup>
                    </m:oMath>
                  </m:oMathPara>
                </a14:m>
                <a:endParaRPr lang="lv-LV" sz="4000"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1152" t="-1292" r="-1120"/>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88FE5973-466C-4121-B671-1A1AA1A2BC32}"/>
              </a:ext>
            </a:extLst>
          </p:cNvPr>
          <p:cNvSpPr>
            <a:spLocks noGrp="1"/>
          </p:cNvSpPr>
          <p:nvPr>
            <p:ph type="body" sz="quarter" idx="11"/>
          </p:nvPr>
        </p:nvSpPr>
        <p:spPr/>
        <p:txBody>
          <a:bodyPr/>
          <a:lstStyle/>
          <a:p>
            <a:r>
              <a:rPr lang="en-GB" dirty="0"/>
              <a:t>Selection of the best translation</a:t>
            </a:r>
            <a:endParaRPr lang="lv-LV" dirty="0"/>
          </a:p>
        </p:txBody>
      </p:sp>
    </p:spTree>
    <p:extLst>
      <p:ext uri="{BB962C8B-B14F-4D97-AF65-F5344CB8AC3E}">
        <p14:creationId xmlns:p14="http://schemas.microsoft.com/office/powerpoint/2010/main" val="219452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27844" y="1844676"/>
            <a:ext cx="19050000" cy="8950432"/>
          </a:xfrm>
        </p:spPr>
        <p:txBody>
          <a:bodyPr/>
          <a:lstStyle/>
          <a:p>
            <a:r>
              <a:rPr lang="en-US" sz="4000" dirty="0"/>
              <a:t>En → Lv data</a:t>
            </a:r>
          </a:p>
          <a:p>
            <a:pPr marL="361950" indent="-361950">
              <a:buFont typeface="Arial" panose="020B0604020202020204" pitchFamily="34" charset="0"/>
              <a:buChar char="•"/>
            </a:pPr>
            <a:r>
              <a:rPr lang="en-US" sz="3600" dirty="0"/>
              <a:t>5-gram Language model trained with KenLM for the target language (Lv)</a:t>
            </a:r>
          </a:p>
          <a:p>
            <a:pPr marL="723900" lvl="1" indent="-266700">
              <a:buFont typeface="Arial" panose="020B0604020202020204" pitchFamily="34" charset="0"/>
              <a:buChar char="•"/>
            </a:pPr>
            <a:r>
              <a:rPr lang="en-US" sz="3200" dirty="0"/>
              <a:t>JRC Acquis corpus version 3.0 (legal domain - 1.4M sentences)</a:t>
            </a:r>
            <a:endParaRPr lang="lv-LV" sz="3200" dirty="0"/>
          </a:p>
          <a:p>
            <a:pPr marL="361950" indent="-361950">
              <a:buFont typeface="Arial" panose="020B0604020202020204" pitchFamily="34" charset="0"/>
              <a:buChar char="•"/>
            </a:pPr>
            <a:r>
              <a:rPr lang="en-US" sz="3600" dirty="0"/>
              <a:t>Parallel test sets</a:t>
            </a:r>
          </a:p>
          <a:p>
            <a:pPr marL="723900" lvl="1" indent="-266700">
              <a:buFont typeface="Arial" panose="020B0604020202020204" pitchFamily="34" charset="0"/>
              <a:buChar char="•"/>
            </a:pPr>
            <a:r>
              <a:rPr lang="en-US" sz="3200" dirty="0"/>
              <a:t>ACCURAT</a:t>
            </a:r>
            <a:r>
              <a:rPr lang="en-US" sz="3200" b="1" dirty="0"/>
              <a:t> </a:t>
            </a:r>
            <a:r>
              <a:rPr lang="en-US" sz="3200" dirty="0"/>
              <a:t>balanced test corpus for under resourced languages (general domain - 512 sentences) </a:t>
            </a:r>
          </a:p>
          <a:p>
            <a:pPr marL="723900" lvl="1" indent="-266700">
              <a:buFont typeface="Arial" panose="020B0604020202020204" pitchFamily="34" charset="0"/>
              <a:buChar char="•"/>
            </a:pPr>
            <a:r>
              <a:rPr lang="en-US" sz="3200" dirty="0"/>
              <a:t>Random (held-out) sentences from the JRC Acquis 3.0 (legal domain - 1581 sentences)</a:t>
            </a:r>
            <a:endParaRPr lang="lv-LV" sz="3200" dirty="0"/>
          </a:p>
          <a:p>
            <a:pPr marL="723900" lvl="1" indent="-266700">
              <a:buFont typeface="Arial" panose="020B0604020202020204" pitchFamily="34" charset="0"/>
              <a:buChar char="•"/>
            </a:pPr>
            <a:endParaRPr lang="en-US" sz="3200" dirty="0"/>
          </a:p>
        </p:txBody>
      </p:sp>
      <p:sp>
        <p:nvSpPr>
          <p:cNvPr id="4" name="Text Placeholder 3">
            <a:extLst>
              <a:ext uri="{FF2B5EF4-FFF2-40B4-BE49-F238E27FC236}">
                <a16:creationId xmlns:a16="http://schemas.microsoft.com/office/drawing/2014/main" id="{40111E29-765B-4267-AE59-F47AFFCA2F76}"/>
              </a:ext>
            </a:extLst>
          </p:cNvPr>
          <p:cNvSpPr>
            <a:spLocks noGrp="1"/>
          </p:cNvSpPr>
          <p:nvPr>
            <p:ph type="body" sz="quarter" idx="11"/>
          </p:nvPr>
        </p:nvSpPr>
        <p:spPr/>
        <p:txBody>
          <a:bodyPr/>
          <a:lstStyle/>
          <a:p>
            <a:r>
              <a:rPr lang="en-GB"/>
              <a:t>Experiments</a:t>
            </a:r>
            <a:endParaRPr lang="lv-LV"/>
          </a:p>
        </p:txBody>
      </p:sp>
      <p:graphicFrame>
        <p:nvGraphicFramePr>
          <p:cNvPr id="6" name="Content Placeholder 3">
            <a:extLst>
              <a:ext uri="{FF2B5EF4-FFF2-40B4-BE49-F238E27FC236}">
                <a16:creationId xmlns:a16="http://schemas.microsoft.com/office/drawing/2014/main" id="{2B17D0BB-A98B-415B-BFD0-F1A1377B970B}"/>
              </a:ext>
            </a:extLst>
          </p:cNvPr>
          <p:cNvGraphicFramePr>
            <a:graphicFrameLocks/>
          </p:cNvGraphicFramePr>
          <p:nvPr>
            <p:extLst>
              <p:ext uri="{D42A27DB-BD31-4B8C-83A1-F6EECF244321}">
                <p14:modId xmlns:p14="http://schemas.microsoft.com/office/powerpoint/2010/main" val="48691102"/>
              </p:ext>
            </p:extLst>
          </p:nvPr>
        </p:nvGraphicFramePr>
        <p:xfrm>
          <a:off x="2440611" y="5908572"/>
          <a:ext cx="4759295" cy="5156303"/>
        </p:xfrm>
        <a:graphic>
          <a:graphicData uri="http://schemas.openxmlformats.org/drawingml/2006/table">
            <a:tbl>
              <a:tblPr firstRow="1" firstCol="1">
                <a:tableStyleId>{9D7B26C5-4107-4FEC-AEDC-1716B250A1EF}</a:tableStyleId>
              </a:tblPr>
              <a:tblGrid>
                <a:gridCol w="3632979">
                  <a:extLst>
                    <a:ext uri="{9D8B030D-6E8A-4147-A177-3AD203B41FA5}">
                      <a16:colId xmlns:a16="http://schemas.microsoft.com/office/drawing/2014/main" val="20000"/>
                    </a:ext>
                  </a:extLst>
                </a:gridCol>
                <a:gridCol w="1126316">
                  <a:extLst>
                    <a:ext uri="{9D8B030D-6E8A-4147-A177-3AD203B41FA5}">
                      <a16:colId xmlns:a16="http://schemas.microsoft.com/office/drawing/2014/main" val="20001"/>
                    </a:ext>
                  </a:extLst>
                </a:gridCol>
              </a:tblGrid>
              <a:tr h="937395">
                <a:tc>
                  <a:txBody>
                    <a:bodyPr/>
                    <a:lstStyle/>
                    <a:p>
                      <a:pPr indent="144145" algn="ctr">
                        <a:spcAft>
                          <a:spcPts val="0"/>
                        </a:spcAft>
                      </a:pPr>
                      <a:r>
                        <a:rPr lang="en-US" sz="2200" dirty="0">
                          <a:effectLst/>
                        </a:rPr>
                        <a:t>System</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a:effectLst/>
                        </a:rPr>
                        <a:t>BLEU</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0"/>
                  </a:ext>
                </a:extLst>
              </a:tr>
              <a:tr h="491016">
                <a:tc>
                  <a:txBody>
                    <a:bodyPr/>
                    <a:lstStyle/>
                    <a:p>
                      <a:pPr indent="144145" algn="just">
                        <a:spcAft>
                          <a:spcPts val="0"/>
                        </a:spcAft>
                      </a:pPr>
                      <a:r>
                        <a:rPr lang="en-US" sz="2200" dirty="0">
                          <a:effectLst/>
                        </a:rPr>
                        <a:t>Google Translate</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a:effectLst/>
                        </a:rPr>
                        <a:t>16.92</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2"/>
                  </a:ext>
                </a:extLst>
              </a:tr>
              <a:tr h="491016">
                <a:tc>
                  <a:txBody>
                    <a:bodyPr/>
                    <a:lstStyle/>
                    <a:p>
                      <a:pPr indent="144145" algn="just">
                        <a:spcAft>
                          <a:spcPts val="0"/>
                        </a:spcAft>
                      </a:pPr>
                      <a:r>
                        <a:rPr lang="en-US" sz="2200" dirty="0">
                          <a:effectLst/>
                        </a:rPr>
                        <a:t>Bing Translator</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a:effectLst/>
                        </a:rPr>
                        <a:t>17.16</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3"/>
                  </a:ext>
                </a:extLst>
              </a:tr>
              <a:tr h="491016">
                <a:tc>
                  <a:txBody>
                    <a:bodyPr/>
                    <a:lstStyle/>
                    <a:p>
                      <a:pPr indent="144145" algn="just">
                        <a:spcAft>
                          <a:spcPts val="0"/>
                        </a:spcAft>
                      </a:pPr>
                      <a:r>
                        <a:rPr lang="en-US" sz="2200" dirty="0">
                          <a:effectLst/>
                        </a:rPr>
                        <a:t>LetsMT</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a:effectLst/>
                        </a:rPr>
                        <a:t>28.27</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4"/>
                  </a:ext>
                </a:extLst>
              </a:tr>
              <a:tr h="686465">
                <a:tc>
                  <a:txBody>
                    <a:bodyPr/>
                    <a:lstStyle/>
                    <a:p>
                      <a:pPr indent="144145" algn="just">
                        <a:spcAft>
                          <a:spcPts val="0"/>
                        </a:spcAft>
                      </a:pPr>
                      <a:r>
                        <a:rPr lang="en-US" sz="2200">
                          <a:effectLst/>
                        </a:rPr>
                        <a:t>Google + Bing</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b="1" dirty="0">
                          <a:effectLst/>
                        </a:rPr>
                        <a:t>17.28</a:t>
                      </a:r>
                      <a:endParaRPr lang="lv-LV" sz="2200" b="1" dirty="0">
                        <a:solidFill>
                          <a:schemeClr val="accent5"/>
                        </a:solidFill>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5"/>
                  </a:ext>
                </a:extLst>
              </a:tr>
              <a:tr h="686465">
                <a:tc>
                  <a:txBody>
                    <a:bodyPr/>
                    <a:lstStyle/>
                    <a:p>
                      <a:pPr indent="144145" algn="just">
                        <a:spcAft>
                          <a:spcPts val="0"/>
                        </a:spcAft>
                      </a:pPr>
                      <a:r>
                        <a:rPr lang="en-US" sz="2200" dirty="0">
                          <a:effectLst/>
                        </a:rPr>
                        <a:t>Google + LetsMT</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a:effectLst/>
                        </a:rPr>
                        <a:t>22.89</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6"/>
                  </a:ext>
                </a:extLst>
              </a:tr>
              <a:tr h="686465">
                <a:tc>
                  <a:txBody>
                    <a:bodyPr/>
                    <a:lstStyle/>
                    <a:p>
                      <a:pPr indent="144145" algn="just">
                        <a:spcAft>
                          <a:spcPts val="0"/>
                        </a:spcAft>
                      </a:pPr>
                      <a:r>
                        <a:rPr lang="en-US" sz="2200" dirty="0">
                          <a:effectLst/>
                        </a:rPr>
                        <a:t>LetsMT + Bing</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a:effectLst/>
                        </a:rPr>
                        <a:t>22.83</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7"/>
                  </a:ext>
                </a:extLst>
              </a:tr>
              <a:tr h="686465">
                <a:tc>
                  <a:txBody>
                    <a:bodyPr/>
                    <a:lstStyle/>
                    <a:p>
                      <a:pPr indent="144145" algn="just">
                        <a:spcAft>
                          <a:spcPts val="0"/>
                        </a:spcAft>
                      </a:pPr>
                      <a:r>
                        <a:rPr lang="en-US" sz="2200">
                          <a:effectLst/>
                        </a:rPr>
                        <a:t>Google + Bing + LetsMT</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144145" algn="ctr">
                        <a:spcAft>
                          <a:spcPts val="0"/>
                        </a:spcAft>
                      </a:pPr>
                      <a:r>
                        <a:rPr lang="en-US" sz="2200" dirty="0">
                          <a:effectLst/>
                        </a:rPr>
                        <a:t>21.08</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8"/>
                  </a:ext>
                </a:extLst>
              </a:tr>
            </a:tbl>
          </a:graphicData>
        </a:graphic>
      </p:graphicFrame>
      <p:graphicFrame>
        <p:nvGraphicFramePr>
          <p:cNvPr id="7" name="Content Placeholder 3">
            <a:extLst>
              <a:ext uri="{FF2B5EF4-FFF2-40B4-BE49-F238E27FC236}">
                <a16:creationId xmlns:a16="http://schemas.microsoft.com/office/drawing/2014/main" id="{FBFBA0BD-B25C-40AD-BAFA-E9293E2004F4}"/>
              </a:ext>
            </a:extLst>
          </p:cNvPr>
          <p:cNvGraphicFramePr>
            <a:graphicFrameLocks/>
          </p:cNvGraphicFramePr>
          <p:nvPr>
            <p:extLst>
              <p:ext uri="{D42A27DB-BD31-4B8C-83A1-F6EECF244321}">
                <p14:modId xmlns:p14="http://schemas.microsoft.com/office/powerpoint/2010/main" val="2457351148"/>
              </p:ext>
            </p:extLst>
          </p:nvPr>
        </p:nvGraphicFramePr>
        <p:xfrm>
          <a:off x="8302376" y="5908572"/>
          <a:ext cx="6322468" cy="3905889"/>
        </p:xfrm>
        <a:graphic>
          <a:graphicData uri="http://schemas.openxmlformats.org/drawingml/2006/table">
            <a:tbl>
              <a:tblPr firstRow="1" firstCol="1">
                <a:tableStyleId>{9D7B26C5-4107-4FEC-AEDC-1716B250A1EF}</a:tableStyleId>
              </a:tblPr>
              <a:tblGrid>
                <a:gridCol w="1667972">
                  <a:extLst>
                    <a:ext uri="{9D8B030D-6E8A-4147-A177-3AD203B41FA5}">
                      <a16:colId xmlns:a16="http://schemas.microsoft.com/office/drawing/2014/main" val="20000"/>
                    </a:ext>
                  </a:extLst>
                </a:gridCol>
                <a:gridCol w="1882284">
                  <a:extLst>
                    <a:ext uri="{9D8B030D-6E8A-4147-A177-3AD203B41FA5}">
                      <a16:colId xmlns:a16="http://schemas.microsoft.com/office/drawing/2014/main" val="20006"/>
                    </a:ext>
                  </a:extLst>
                </a:gridCol>
                <a:gridCol w="1312054">
                  <a:extLst>
                    <a:ext uri="{9D8B030D-6E8A-4147-A177-3AD203B41FA5}">
                      <a16:colId xmlns:a16="http://schemas.microsoft.com/office/drawing/2014/main" val="20007"/>
                    </a:ext>
                  </a:extLst>
                </a:gridCol>
                <a:gridCol w="1460158">
                  <a:extLst>
                    <a:ext uri="{9D8B030D-6E8A-4147-A177-3AD203B41FA5}">
                      <a16:colId xmlns:a16="http://schemas.microsoft.com/office/drawing/2014/main" val="20008"/>
                    </a:ext>
                  </a:extLst>
                </a:gridCol>
              </a:tblGrid>
              <a:tr h="934089">
                <a:tc>
                  <a:txBody>
                    <a:bodyPr/>
                    <a:lstStyle/>
                    <a:p>
                      <a:pPr marL="0" indent="0" algn="ctr">
                        <a:spcAft>
                          <a:spcPts val="0"/>
                        </a:spcAft>
                      </a:pPr>
                      <a:r>
                        <a:rPr lang="en-US" sz="2200" dirty="0">
                          <a:effectLst/>
                        </a:rPr>
                        <a:t>System</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AVG</a:t>
                      </a:r>
                      <a:r>
                        <a:rPr lang="lv-LV" sz="2200" baseline="0" dirty="0">
                          <a:effectLst/>
                        </a:rPr>
                        <a:t> </a:t>
                      </a:r>
                      <a:r>
                        <a:rPr lang="en-US" sz="2200" dirty="0">
                          <a:effectLst/>
                        </a:rPr>
                        <a:t>human</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Hybrid</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BLEU</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0"/>
                  </a:ext>
                </a:extLst>
              </a:tr>
              <a:tr h="1066800">
                <a:tc>
                  <a:txBody>
                    <a:bodyPr/>
                    <a:lstStyle/>
                    <a:p>
                      <a:pPr marL="0" indent="0" algn="l">
                        <a:spcAft>
                          <a:spcPts val="0"/>
                        </a:spcAft>
                      </a:pPr>
                      <a:r>
                        <a:rPr lang="en-US" sz="2200" dirty="0">
                          <a:effectLst/>
                        </a:rPr>
                        <a:t>Bing</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31,88%</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27305" algn="ctr">
                        <a:spcAft>
                          <a:spcPts val="0"/>
                        </a:spcAft>
                      </a:pPr>
                      <a:r>
                        <a:rPr lang="en-US" sz="2200" dirty="0">
                          <a:effectLst/>
                        </a:rPr>
                        <a:t>28,93%</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16.92</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1"/>
                  </a:ext>
                </a:extLst>
              </a:tr>
              <a:tr h="838200">
                <a:tc>
                  <a:txBody>
                    <a:bodyPr/>
                    <a:lstStyle/>
                    <a:p>
                      <a:pPr marL="0" indent="0" algn="l">
                        <a:spcAft>
                          <a:spcPts val="0"/>
                        </a:spcAft>
                      </a:pPr>
                      <a:r>
                        <a:rPr lang="en-US" sz="2200">
                          <a:effectLst/>
                        </a:rPr>
                        <a:t>Google</a:t>
                      </a:r>
                      <a:endParaRPr lang="lv-LV" sz="220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30,63%</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27305" algn="ctr">
                        <a:spcAft>
                          <a:spcPts val="0"/>
                        </a:spcAft>
                      </a:pPr>
                      <a:r>
                        <a:rPr lang="en-US" sz="2200" b="1" dirty="0">
                          <a:effectLst/>
                        </a:rPr>
                        <a:t>34,31%</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dirty="0">
                          <a:effectLst/>
                        </a:rPr>
                        <a:t>17.16</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2"/>
                  </a:ext>
                </a:extLst>
              </a:tr>
              <a:tr h="1066800">
                <a:tc>
                  <a:txBody>
                    <a:bodyPr/>
                    <a:lstStyle/>
                    <a:p>
                      <a:pPr marL="0" indent="0" algn="l">
                        <a:spcAft>
                          <a:spcPts val="0"/>
                        </a:spcAft>
                      </a:pPr>
                      <a:r>
                        <a:rPr lang="en-US" sz="2200" dirty="0">
                          <a:effectLst/>
                        </a:rPr>
                        <a:t>LetsMT</a:t>
                      </a:r>
                      <a:endParaRPr lang="lv-LV" sz="2200"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b="1" dirty="0">
                          <a:effectLst/>
                        </a:rPr>
                        <a:t>37,50%</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indent="-27305" algn="ctr">
                        <a:spcAft>
                          <a:spcPts val="0"/>
                        </a:spcAft>
                      </a:pPr>
                      <a:r>
                        <a:rPr lang="en-US" sz="2200" b="1" dirty="0">
                          <a:effectLst/>
                        </a:rPr>
                        <a:t>33,98%</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tc>
                  <a:txBody>
                    <a:bodyPr/>
                    <a:lstStyle/>
                    <a:p>
                      <a:pPr marL="0" indent="0" algn="ctr">
                        <a:spcAft>
                          <a:spcPts val="0"/>
                        </a:spcAft>
                      </a:pPr>
                      <a:r>
                        <a:rPr lang="en-US" sz="2200" b="1" dirty="0">
                          <a:effectLst/>
                        </a:rPr>
                        <a:t>28.27</a:t>
                      </a:r>
                      <a:endParaRPr lang="lv-LV" sz="2200" b="1" dirty="0">
                        <a:effectLst/>
                        <a:latin typeface="Times New Roman" panose="02020603050405020304" pitchFamily="18" charset="0"/>
                        <a:ea typeface="MS Mincho" panose="02020609040205080304" pitchFamily="49" charset="-128"/>
                      </a:endParaRPr>
                    </a:p>
                  </a:txBody>
                  <a:tcPr marL="106117" marR="106117" marT="0" marB="0" anchor="ctr">
                    <a:solidFill>
                      <a:schemeClr val="bg1"/>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8271049" y="5416130"/>
            <a:ext cx="2851358" cy="523220"/>
          </a:xfrm>
          <a:prstGeom prst="rect">
            <a:avLst/>
          </a:prstGeom>
        </p:spPr>
        <p:txBody>
          <a:bodyPr wrap="none">
            <a:spAutoFit/>
          </a:bodyPr>
          <a:lstStyle/>
          <a:p>
            <a:r>
              <a:rPr lang="en-GB" sz="2800" dirty="0"/>
              <a:t>Human evaluation</a:t>
            </a:r>
          </a:p>
        </p:txBody>
      </p:sp>
      <p:sp>
        <p:nvSpPr>
          <p:cNvPr id="8" name="Rectangle 7"/>
          <p:cNvSpPr/>
          <p:nvPr/>
        </p:nvSpPr>
        <p:spPr>
          <a:xfrm>
            <a:off x="2440611" y="5416130"/>
            <a:ext cx="3302955" cy="523220"/>
          </a:xfrm>
          <a:prstGeom prst="rect">
            <a:avLst/>
          </a:prstGeom>
        </p:spPr>
        <p:txBody>
          <a:bodyPr wrap="none">
            <a:spAutoFit/>
          </a:bodyPr>
          <a:lstStyle/>
          <a:p>
            <a:r>
              <a:rPr lang="en-GB" sz="2800" dirty="0"/>
              <a:t>Automatic</a:t>
            </a:r>
            <a:r>
              <a:rPr lang="lv-LV" sz="2800" dirty="0"/>
              <a:t> </a:t>
            </a:r>
            <a:r>
              <a:rPr lang="en-GB" sz="2800" dirty="0"/>
              <a:t>evaluation</a:t>
            </a:r>
          </a:p>
        </p:txBody>
      </p:sp>
    </p:spTree>
    <p:extLst>
      <p:ext uri="{BB962C8B-B14F-4D97-AF65-F5344CB8AC3E}">
        <p14:creationId xmlns:p14="http://schemas.microsoft.com/office/powerpoint/2010/main" val="174356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3C04BE-97D6-450E-B34E-CE1B9184B697}"/>
              </a:ext>
            </a:extLst>
          </p:cNvPr>
          <p:cNvSpPr>
            <a:spLocks noGrp="1"/>
          </p:cNvSpPr>
          <p:nvPr>
            <p:ph type="body" sz="quarter" idx="11"/>
          </p:nvPr>
        </p:nvSpPr>
        <p:spPr/>
        <p:txBody>
          <a:bodyPr/>
          <a:lstStyle/>
          <a:p>
            <a:r>
              <a:rPr lang="en-GB" dirty="0"/>
              <a:t>Sentence fragments</a:t>
            </a:r>
            <a:endParaRPr lang="lv-LV" dirty="0"/>
          </a:p>
        </p:txBody>
      </p:sp>
      <p:graphicFrame>
        <p:nvGraphicFramePr>
          <p:cNvPr id="7" name="Object 6"/>
          <p:cNvGraphicFramePr>
            <a:graphicFrameLocks noChangeAspect="1"/>
          </p:cNvGraphicFramePr>
          <p:nvPr>
            <p:extLst/>
          </p:nvPr>
        </p:nvGraphicFramePr>
        <p:xfrm>
          <a:off x="3343666" y="2773519"/>
          <a:ext cx="13616627" cy="6907004"/>
        </p:xfrm>
        <a:graphic>
          <a:graphicData uri="http://schemas.openxmlformats.org/presentationml/2006/ole">
            <mc:AlternateContent xmlns:mc="http://schemas.openxmlformats.org/markup-compatibility/2006">
              <mc:Choice xmlns:v="urn:schemas-microsoft-com:vml" Requires="v">
                <p:oleObj spid="_x0000_s2281" name="Visio" r:id="rId3" imgW="8619931" imgH="4381270" progId="Visio.Drawing.15">
                  <p:embed/>
                </p:oleObj>
              </mc:Choice>
              <mc:Fallback>
                <p:oleObj name="Visio" r:id="rId3" imgW="8619931" imgH="4381270" progId="Visio.Drawing.15">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666" y="2773519"/>
                        <a:ext cx="13616627" cy="69070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1477790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2006</TotalTime>
  <Words>3291</Words>
  <Application>Microsoft Office PowerPoint</Application>
  <PresentationFormat>Custom</PresentationFormat>
  <Paragraphs>785</Paragraphs>
  <Slides>46</Slides>
  <Notes>19</Notes>
  <HiddenSlides>5</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MS Mincho</vt:lpstr>
      <vt:lpstr>PMingLiU</vt:lpstr>
      <vt:lpstr>Arial</vt:lpstr>
      <vt:lpstr>Arial (null)</vt:lpstr>
      <vt:lpstr>Arial Narrow</vt:lpstr>
      <vt:lpstr>Calibri</vt:lpstr>
      <vt:lpstr>Cambria Math</vt:lpstr>
      <vt:lpstr>Comic Sans MS</vt:lpstr>
      <vt:lpstr>PF Handbook Pro</vt:lpstr>
      <vt:lpstr>Times New Roman</vt:lpstr>
      <vt:lpstr>Verdana</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Matīss Rikters</cp:lastModifiedBy>
  <cp:revision>286</cp:revision>
  <dcterms:created xsi:type="dcterms:W3CDTF">2018-05-23T10:57:02Z</dcterms:created>
  <dcterms:modified xsi:type="dcterms:W3CDTF">2019-05-11T06:12:41Z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