
<file path=[Content_Types].xml><?xml version="1.0" encoding="utf-8"?>
<Types xmlns="http://schemas.openxmlformats.org/package/2006/content-types">
  <Default Extension="(null)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4" r:id="rId2"/>
    <p:sldId id="278" r:id="rId3"/>
    <p:sldId id="643" r:id="rId4"/>
    <p:sldId id="311" r:id="rId5"/>
    <p:sldId id="332" r:id="rId6"/>
    <p:sldId id="334" r:id="rId7"/>
    <p:sldId id="333" r:id="rId8"/>
    <p:sldId id="633" r:id="rId9"/>
    <p:sldId id="341" r:id="rId10"/>
    <p:sldId id="315" r:id="rId11"/>
    <p:sldId id="343" r:id="rId12"/>
    <p:sldId id="635" r:id="rId13"/>
    <p:sldId id="636" r:id="rId14"/>
    <p:sldId id="637" r:id="rId15"/>
    <p:sldId id="346" r:id="rId16"/>
    <p:sldId id="342" r:id="rId17"/>
    <p:sldId id="362" r:id="rId18"/>
    <p:sldId id="337" r:id="rId19"/>
    <p:sldId id="345" r:id="rId20"/>
    <p:sldId id="338" r:id="rId21"/>
    <p:sldId id="339" r:id="rId22"/>
    <p:sldId id="638" r:id="rId23"/>
    <p:sldId id="347" r:id="rId24"/>
    <p:sldId id="348" r:id="rId25"/>
    <p:sldId id="349" r:id="rId26"/>
    <p:sldId id="350" r:id="rId27"/>
    <p:sldId id="351" r:id="rId28"/>
    <p:sldId id="352" r:id="rId29"/>
    <p:sldId id="640" r:id="rId30"/>
    <p:sldId id="357" r:id="rId31"/>
    <p:sldId id="641" r:id="rId32"/>
    <p:sldId id="330" r:id="rId33"/>
    <p:sldId id="353" r:id="rId34"/>
    <p:sldId id="284" r:id="rId35"/>
    <p:sldId id="354" r:id="rId36"/>
    <p:sldId id="410" r:id="rId37"/>
    <p:sldId id="630" r:id="rId38"/>
    <p:sldId id="411" r:id="rId39"/>
    <p:sldId id="644" r:id="rId40"/>
    <p:sldId id="409" r:id="rId41"/>
    <p:sldId id="648" r:id="rId42"/>
    <p:sldId id="302" r:id="rId43"/>
  </p:sldIdLst>
  <p:sldSz cx="15079663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14" userDrawn="1">
          <p15:clr>
            <a:srgbClr val="A4A3A4"/>
          </p15:clr>
        </p15:guide>
        <p15:guide id="2" pos="4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720C4-D28F-4933-959F-81C6F327E6DC}" v="35" dt="2019-02-14T12:06:54.0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1434" autoAdjust="0"/>
  </p:normalViewPr>
  <p:slideViewPr>
    <p:cSldViewPr>
      <p:cViewPr varScale="1">
        <p:scale>
          <a:sx n="51" d="100"/>
          <a:sy n="51" d="100"/>
        </p:scale>
        <p:origin x="630" y="84"/>
      </p:cViewPr>
      <p:guideLst>
        <p:guide orient="horz" pos="3514"/>
        <p:guide pos="47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7288" y="1414463"/>
            <a:ext cx="508952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9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8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2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7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0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8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8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5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2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4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8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8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1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6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BEA2-9BA2-4BB3-A388-FC4173EE9390}" type="slidenum">
              <a:rPr lang="en-US" altLang="lv-LV"/>
              <a:pPr/>
              <a:t>36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97985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BEA2-9BA2-4BB3-A388-FC4173EE9390}" type="slidenum">
              <a:rPr lang="en-US" altLang="lv-LV"/>
              <a:pPr/>
              <a:t>37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96578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BEA2-9BA2-4BB3-A388-FC4173EE9390}" type="slidenum">
              <a:rPr lang="en-US" altLang="lv-LV"/>
              <a:pPr/>
              <a:t>38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1608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BEA2-9BA2-4BB3-A388-FC4173EE9390}" type="slidenum">
              <a:rPr lang="en-US" altLang="lv-LV"/>
              <a:pPr/>
              <a:t>39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7072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BEA2-9BA2-4BB3-A388-FC4173EE9390}" type="slidenum">
              <a:rPr lang="en-US" altLang="lv-LV"/>
              <a:pPr/>
              <a:t>40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827434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0732" y="4401831"/>
            <a:ext cx="9498200" cy="986873"/>
          </a:xfrm>
        </p:spPr>
        <p:txBody>
          <a:bodyPr lIns="0" tIns="0" rIns="0" bIns="0"/>
          <a:lstStyle>
            <a:lvl1pPr>
              <a:defRPr sz="6413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3983" y="2601156"/>
            <a:ext cx="65596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027" y="2601156"/>
            <a:ext cx="65596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194" y="794"/>
            <a:ext cx="15078471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" y="5"/>
            <a:ext cx="15079663" cy="1130776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02684" y="718526"/>
            <a:ext cx="7149946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3188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3188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3188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3188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3188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FF366-AF2E-FE4B-81D2-6F63192805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70" y="8491085"/>
            <a:ext cx="2571818" cy="2816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54619" y="7712075"/>
            <a:ext cx="302903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463"/>
            </a:lvl1pPr>
            <a:lvl2pPr>
              <a:lnSpc>
                <a:spcPct val="101000"/>
              </a:lnSpc>
              <a:defRPr sz="1463"/>
            </a:lvl2pPr>
            <a:lvl3pPr>
              <a:lnSpc>
                <a:spcPct val="101000"/>
              </a:lnSpc>
              <a:defRPr sz="1463"/>
            </a:lvl3pPr>
            <a:lvl4pPr>
              <a:lnSpc>
                <a:spcPct val="101000"/>
              </a:lnSpc>
              <a:defRPr sz="1463"/>
            </a:lvl4pPr>
            <a:lvl5pPr>
              <a:lnSpc>
                <a:spcPct val="101000"/>
              </a:lnSpc>
              <a:defRPr sz="14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81713" y="1387479"/>
            <a:ext cx="7980713" cy="8275793"/>
          </a:xfrm>
        </p:spPr>
        <p:txBody>
          <a:bodyPr numCol="2" spcCol="180000">
            <a:noAutofit/>
          </a:bodyPr>
          <a:lstStyle>
            <a:lvl1pPr>
              <a:defRPr sz="1463" b="1"/>
            </a:lvl1pPr>
            <a:lvl2pPr>
              <a:defRPr sz="1463" b="1"/>
            </a:lvl2pPr>
            <a:lvl3pPr>
              <a:defRPr sz="1463" b="1"/>
            </a:lvl3pPr>
            <a:lvl4pPr>
              <a:defRPr sz="1463" b="1"/>
            </a:lvl4pPr>
            <a:lvl5pPr>
              <a:defRPr sz="1463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74DB-F1A3-CB4A-B5EA-F9275B448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24" y="1006480"/>
            <a:ext cx="3566927" cy="1787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9974377" y="6"/>
            <a:ext cx="5105058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97467" y="1387475"/>
            <a:ext cx="3429090" cy="6228724"/>
          </a:xfrm>
        </p:spPr>
        <p:txBody>
          <a:bodyPr numCol="1" spcCol="180000">
            <a:noAutofit/>
          </a:bodyPr>
          <a:lstStyle>
            <a:lvl1pPr algn="l">
              <a:defRPr sz="1463" b="0">
                <a:solidFill>
                  <a:schemeClr val="bg1"/>
                </a:solidFill>
              </a:defRPr>
            </a:lvl1pPr>
            <a:lvl2pPr algn="l">
              <a:defRPr sz="1463" b="0">
                <a:solidFill>
                  <a:schemeClr val="bg1"/>
                </a:solidFill>
              </a:defRPr>
            </a:lvl2pPr>
            <a:lvl3pPr algn="l">
              <a:defRPr sz="1463" b="0">
                <a:solidFill>
                  <a:schemeClr val="bg1"/>
                </a:solidFill>
              </a:defRPr>
            </a:lvl3pPr>
            <a:lvl4pPr algn="l">
              <a:defRPr sz="1463" b="0">
                <a:solidFill>
                  <a:schemeClr val="bg1"/>
                </a:solidFill>
              </a:defRPr>
            </a:lvl4pPr>
            <a:lvl5pPr algn="l">
              <a:defRPr sz="1463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78750" y="1570042"/>
            <a:ext cx="4661420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21150" y="1570043"/>
            <a:ext cx="3038555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178751" y="5989640"/>
            <a:ext cx="4653085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6021149" y="7288213"/>
            <a:ext cx="302903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968F4-EC29-E14E-9EC9-83DFDCF4C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24" y="9159880"/>
            <a:ext cx="3433963" cy="1696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975" y="3513230"/>
            <a:ext cx="12817714" cy="13157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950" y="6408633"/>
            <a:ext cx="10555764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5DF-FFAA-4DA5-9A25-BE2EA02BCE30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F962-3308-4D8F-ABB5-5112F6557CE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4111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2790732" y="4401831"/>
            <a:ext cx="9498200" cy="986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13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13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DE982-5363-3245-BFA8-A5C5F1E45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51" y="2454275"/>
            <a:ext cx="4129921" cy="20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24832" y="5121275"/>
            <a:ext cx="6743878" cy="3886200"/>
          </a:xfrm>
        </p:spPr>
        <p:txBody>
          <a:bodyPr>
            <a:noAutofit/>
          </a:bodyPr>
          <a:lstStyle>
            <a:lvl1pPr>
              <a:defRPr sz="1950" b="0" i="0" baseline="0">
                <a:latin typeface="Arial (null)"/>
              </a:defRPr>
            </a:lvl1pPr>
            <a:lvl2pPr>
              <a:defRPr sz="1950" b="0" i="0" baseline="0">
                <a:latin typeface="Arial (null)"/>
              </a:defRPr>
            </a:lvl2pPr>
            <a:lvl3pPr>
              <a:defRPr sz="1950" b="0" i="0" baseline="0">
                <a:latin typeface="Arial (null)"/>
              </a:defRPr>
            </a:lvl3pPr>
            <a:lvl4pPr>
              <a:defRPr sz="1950" b="0" i="0" baseline="0">
                <a:latin typeface="Arial (null)"/>
              </a:defRPr>
            </a:lvl4pPr>
            <a:lvl5pPr>
              <a:defRPr sz="195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96257" y="3281941"/>
            <a:ext cx="6801029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95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495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495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495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49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F9C86-8B37-824E-829F-C464CAD85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21" y="9007480"/>
            <a:ext cx="3566927" cy="17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4948015" y="6"/>
            <a:ext cx="1013185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8864" y="1844680"/>
            <a:ext cx="3143333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463"/>
            </a:lvl1pPr>
            <a:lvl2pPr>
              <a:lnSpc>
                <a:spcPct val="101000"/>
              </a:lnSpc>
              <a:defRPr sz="1463"/>
            </a:lvl2pPr>
            <a:lvl3pPr>
              <a:lnSpc>
                <a:spcPct val="101000"/>
              </a:lnSpc>
              <a:defRPr sz="1463"/>
            </a:lvl3pPr>
            <a:lvl4pPr>
              <a:lnSpc>
                <a:spcPct val="101000"/>
              </a:lnSpc>
              <a:defRPr sz="1463"/>
            </a:lvl4pPr>
            <a:lvl5pPr>
              <a:lnSpc>
                <a:spcPct val="101000"/>
              </a:lnSpc>
              <a:defRPr sz="14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18561" y="1927850"/>
            <a:ext cx="5752061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5063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5063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5063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5063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5063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9590" y="4235455"/>
            <a:ext cx="6172362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463"/>
            </a:lvl1pPr>
            <a:lvl2pPr>
              <a:lnSpc>
                <a:spcPct val="101000"/>
              </a:lnSpc>
              <a:defRPr sz="1463"/>
            </a:lvl2pPr>
            <a:lvl3pPr>
              <a:lnSpc>
                <a:spcPct val="101000"/>
              </a:lnSpc>
              <a:defRPr sz="1463"/>
            </a:lvl3pPr>
            <a:lvl4pPr>
              <a:lnSpc>
                <a:spcPct val="101000"/>
              </a:lnSpc>
              <a:defRPr sz="1463"/>
            </a:lvl4pPr>
            <a:lvl5pPr>
              <a:lnSpc>
                <a:spcPct val="101000"/>
              </a:lnSpc>
              <a:defRPr sz="14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2ACE-DCC8-AE4F-9AB0-2AC7EAC3C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69" y="7635875"/>
            <a:ext cx="3370498" cy="44196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754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70" y="9159880"/>
            <a:ext cx="3676324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6348" y="3097010"/>
            <a:ext cx="8286968" cy="2209800"/>
          </a:xfrm>
        </p:spPr>
        <p:txBody>
          <a:bodyPr>
            <a:noAutofit/>
          </a:bodyPr>
          <a:lstStyle>
            <a:lvl1pPr algn="ctr"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1pPr>
            <a:lvl2pPr algn="ctr"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2pPr>
            <a:lvl3pPr algn="ctr"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3pPr>
            <a:lvl4pPr algn="ctr"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4pPr>
            <a:lvl5pPr algn="ctr"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515"/>
            <a:ext cx="15078472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52204" y="4512560"/>
            <a:ext cx="7703547" cy="2819400"/>
          </a:xfrm>
        </p:spPr>
        <p:txBody>
          <a:bodyPr>
            <a:noAutofit/>
          </a:bodyPr>
          <a:lstStyle>
            <a:lvl1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1pPr>
            <a:lvl2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2pPr>
            <a:lvl3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3pPr>
            <a:lvl4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4pPr>
            <a:lvl5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4BCAF-1EF0-9B4F-80E1-223EC658D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0" y="2378075"/>
            <a:ext cx="3765080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596" y="3544571"/>
            <a:ext cx="15078472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52202" y="4206875"/>
            <a:ext cx="9531204" cy="4572000"/>
          </a:xfrm>
        </p:spPr>
        <p:txBody>
          <a:bodyPr>
            <a:noAutofit/>
          </a:bodyPr>
          <a:lstStyle>
            <a:lvl1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1pPr>
            <a:lvl2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2pPr>
            <a:lvl3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3pPr>
            <a:lvl4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4pPr>
            <a:lvl5pPr>
              <a:lnSpc>
                <a:spcPts val="6975"/>
              </a:lnSpc>
              <a:defRPr sz="6413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5A39FD-E7D7-5F4B-BFE0-F599A2B40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0" y="1463675"/>
            <a:ext cx="395315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40317" y="1387480"/>
            <a:ext cx="4000605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463"/>
            </a:lvl1pPr>
            <a:lvl2pPr>
              <a:lnSpc>
                <a:spcPct val="101000"/>
              </a:lnSpc>
              <a:defRPr sz="1463"/>
            </a:lvl2pPr>
            <a:lvl3pPr>
              <a:lnSpc>
                <a:spcPct val="101000"/>
              </a:lnSpc>
              <a:defRPr sz="1463"/>
            </a:lvl3pPr>
            <a:lvl4pPr>
              <a:lnSpc>
                <a:spcPct val="101000"/>
              </a:lnSpc>
              <a:defRPr sz="1463"/>
            </a:lvl4pPr>
            <a:lvl5pPr>
              <a:lnSpc>
                <a:spcPct val="101000"/>
              </a:lnSpc>
              <a:defRPr sz="14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" y="3254380"/>
            <a:ext cx="15079663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81C79-DA72-9E49-A975-C56C52F05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1376599"/>
            <a:ext cx="3086181" cy="1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24561" y="1920875"/>
            <a:ext cx="2914727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463"/>
            </a:lvl1pPr>
            <a:lvl2pPr>
              <a:lnSpc>
                <a:spcPct val="101000"/>
              </a:lnSpc>
              <a:defRPr sz="1463"/>
            </a:lvl2pPr>
            <a:lvl3pPr>
              <a:lnSpc>
                <a:spcPct val="101000"/>
              </a:lnSpc>
              <a:defRPr sz="1463"/>
            </a:lvl3pPr>
            <a:lvl4pPr>
              <a:lnSpc>
                <a:spcPct val="101000"/>
              </a:lnSpc>
              <a:defRPr sz="1463"/>
            </a:lvl4pPr>
            <a:lvl5pPr>
              <a:lnSpc>
                <a:spcPct val="101000"/>
              </a:lnSpc>
              <a:defRPr sz="14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01100" y="0"/>
            <a:ext cx="10178564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F6875B-3EA2-EB41-A041-3961C8418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00" y="7940675"/>
            <a:ext cx="3075095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0732" y="4401831"/>
            <a:ext cx="9498200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086" y="10517702"/>
            <a:ext cx="4825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3984" y="10517702"/>
            <a:ext cx="3468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7359" y="10517702"/>
            <a:ext cx="3468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37064" y="3009900"/>
            <a:ext cx="13005539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  <p:sldLayoutId id="2147483673" r:id="rId13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342892">
        <a:defRPr b="0" i="0">
          <a:latin typeface="Arial (null)"/>
          <a:ea typeface="+mn-ea"/>
          <a:cs typeface="+mn-cs"/>
        </a:defRPr>
      </a:lvl2pPr>
      <a:lvl3pPr marL="685783">
        <a:defRPr b="0" i="0">
          <a:latin typeface="Arial (null)"/>
          <a:ea typeface="+mn-ea"/>
          <a:cs typeface="+mn-cs"/>
        </a:defRPr>
      </a:lvl3pPr>
      <a:lvl4pPr marL="1028675">
        <a:defRPr b="0" i="0">
          <a:latin typeface="Arial (null)"/>
          <a:ea typeface="+mn-ea"/>
          <a:cs typeface="+mn-cs"/>
        </a:defRPr>
      </a:lvl4pPr>
      <a:lvl5pPr marL="1371566">
        <a:defRPr b="0" i="0">
          <a:latin typeface="Arial (null)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67560" y="4165600"/>
            <a:ext cx="11144543" cy="23312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cap="all" dirty="0"/>
              <a:t>MODELLING LATVIAN LANGUAGE FOR AUTOMATIC SPEECH RECOGNITION</a:t>
            </a:r>
            <a:endParaRPr lang="en-US" sz="54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A71BB01-666F-4EA6-A480-0B01B27DD79B}"/>
              </a:ext>
            </a:extLst>
          </p:cNvPr>
          <p:cNvSpPr txBox="1">
            <a:spLocks/>
          </p:cNvSpPr>
          <p:nvPr/>
        </p:nvSpPr>
        <p:spPr>
          <a:xfrm>
            <a:off x="1968353" y="6990173"/>
            <a:ext cx="11144543" cy="685818"/>
          </a:xfrm>
          <a:prstGeom prst="rect">
            <a:avLst/>
          </a:prstGeom>
        </p:spPr>
        <p:txBody>
          <a:bodyPr vert="horz" lIns="68582" tIns="34291" rIns="68582" bIns="34291" rtlCol="0">
            <a:noAutofit/>
          </a:bodyPr>
          <a:lstStyle>
            <a:lvl1pPr marL="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1pPr>
            <a:lvl2pPr marL="4572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2pPr>
            <a:lvl3pPr marL="9144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3pPr>
            <a:lvl4pPr marL="13716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4pPr>
            <a:lvl5pPr marL="18288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3200" kern="0" cap="all" dirty="0"/>
              <a:t>Askars Salimbajevs</a:t>
            </a:r>
            <a:endParaRPr lang="en-US" sz="3200" kern="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4D65EC-3CD0-4D6B-9824-FE7319D2F1B2}"/>
              </a:ext>
            </a:extLst>
          </p:cNvPr>
          <p:cNvSpPr txBox="1">
            <a:spLocks/>
          </p:cNvSpPr>
          <p:nvPr/>
        </p:nvSpPr>
        <p:spPr>
          <a:xfrm>
            <a:off x="10359231" y="7750193"/>
            <a:ext cx="4335265" cy="2209800"/>
          </a:xfrm>
          <a:prstGeom prst="rect">
            <a:avLst/>
          </a:prstGeom>
        </p:spPr>
        <p:txBody>
          <a:bodyPr vert="horz" lIns="68582" tIns="34291" rIns="68582" bIns="34291" rtlCol="0">
            <a:noAutofit/>
          </a:bodyPr>
          <a:lstStyle>
            <a:lvl1pPr marL="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1pPr>
            <a:lvl2pPr marL="4572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2pPr>
            <a:lvl3pPr marL="9144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3pPr>
            <a:lvl4pPr marL="13716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4pPr>
            <a:lvl5pPr marL="1828800">
              <a:lnSpc>
                <a:spcPts val="9300"/>
              </a:lnSpc>
              <a:defRPr sz="8550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dirty="0"/>
              <a:t>Supervisor: </a:t>
            </a:r>
            <a:br>
              <a:rPr lang="en-US" sz="3200" dirty="0"/>
            </a:br>
            <a:r>
              <a:rPr lang="en-GB" sz="3200" i="1" dirty="0"/>
              <a:t>Prof. Inguna Skadiņa</a:t>
            </a:r>
            <a:br>
              <a:rPr lang="en-GB" sz="3200" i="1" dirty="0"/>
            </a:br>
            <a:r>
              <a:rPr lang="en-GB" sz="3200" i="1" dirty="0"/>
              <a:t>University of Latvia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5631" y="7654978"/>
            <a:ext cx="9945807" cy="3045699"/>
          </a:xfrm>
        </p:spPr>
        <p:txBody>
          <a:bodyPr numCol="1"/>
          <a:lstStyle/>
          <a:p>
            <a:r>
              <a:rPr lang="lv-LV" sz="2000" dirty="0"/>
              <a:t>Pinnis, M., Auziņa, I., &amp; Goba, K. (2014). </a:t>
            </a:r>
            <a:r>
              <a:rPr lang="lv-LV" sz="2000" dirty="0" err="1"/>
              <a:t>Designing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Latvian</a:t>
            </a:r>
            <a:r>
              <a:rPr lang="lv-LV" sz="2000" dirty="0"/>
              <a:t> </a:t>
            </a:r>
            <a:r>
              <a:rPr lang="lv-LV" sz="2000" dirty="0" err="1"/>
              <a:t>Speech</a:t>
            </a:r>
            <a:r>
              <a:rPr lang="lv-LV" sz="2000" dirty="0"/>
              <a:t> </a:t>
            </a:r>
            <a:r>
              <a:rPr lang="lv-LV" sz="2000" dirty="0" err="1"/>
              <a:t>Recognition</a:t>
            </a:r>
            <a:r>
              <a:rPr lang="lv-LV" sz="2000" dirty="0"/>
              <a:t> </a:t>
            </a:r>
            <a:r>
              <a:rPr lang="lv-LV" sz="2000" dirty="0" err="1"/>
              <a:t>Corpus</a:t>
            </a:r>
            <a:r>
              <a:rPr lang="lv-LV" sz="2000" dirty="0"/>
              <a:t>. </a:t>
            </a:r>
            <a:r>
              <a:rPr lang="lv-LV" sz="2000" dirty="0" err="1"/>
              <a:t>In</a:t>
            </a:r>
            <a:r>
              <a:rPr lang="lv-LV" sz="2000" dirty="0"/>
              <a:t> </a:t>
            </a:r>
            <a:r>
              <a:rPr lang="lv-LV" sz="2000" i="1" dirty="0" err="1"/>
              <a:t>Proceedings</a:t>
            </a:r>
            <a:r>
              <a:rPr lang="lv-LV" sz="2000" i="1" dirty="0"/>
              <a:t> </a:t>
            </a:r>
            <a:r>
              <a:rPr lang="lv-LV" sz="2000" i="1" dirty="0" err="1"/>
              <a:t>of</a:t>
            </a:r>
            <a:r>
              <a:rPr lang="lv-LV" sz="2000" i="1" dirty="0"/>
              <a:t> </a:t>
            </a:r>
            <a:r>
              <a:rPr lang="lv-LV" sz="2000" i="1" dirty="0" err="1"/>
              <a:t>the</a:t>
            </a:r>
            <a:r>
              <a:rPr lang="lv-LV" sz="2000" i="1" dirty="0"/>
              <a:t> 9th </a:t>
            </a:r>
            <a:r>
              <a:rPr lang="lv-LV" sz="2000" i="1" dirty="0" err="1"/>
              <a:t>edition</a:t>
            </a:r>
            <a:r>
              <a:rPr lang="lv-LV" sz="2000" i="1" dirty="0"/>
              <a:t> </a:t>
            </a:r>
            <a:r>
              <a:rPr lang="lv-LV" sz="2000" i="1" dirty="0" err="1"/>
              <a:t>of</a:t>
            </a:r>
            <a:r>
              <a:rPr lang="lv-LV" sz="2000" i="1" dirty="0"/>
              <a:t> </a:t>
            </a:r>
            <a:r>
              <a:rPr lang="lv-LV" sz="2000" i="1" dirty="0" err="1"/>
              <a:t>the</a:t>
            </a:r>
            <a:r>
              <a:rPr lang="lv-LV" sz="2000" i="1" dirty="0"/>
              <a:t> </a:t>
            </a:r>
            <a:r>
              <a:rPr lang="lv-LV" sz="2000" i="1" dirty="0" err="1"/>
              <a:t>Language</a:t>
            </a:r>
            <a:r>
              <a:rPr lang="lv-LV" sz="2000" i="1" dirty="0"/>
              <a:t> Resources </a:t>
            </a:r>
            <a:r>
              <a:rPr lang="lv-LV" sz="2000" i="1" dirty="0" err="1"/>
              <a:t>and</a:t>
            </a:r>
            <a:r>
              <a:rPr lang="lv-LV" sz="2000" i="1" dirty="0"/>
              <a:t> </a:t>
            </a:r>
            <a:r>
              <a:rPr lang="lv-LV" sz="2000" i="1" dirty="0" err="1"/>
              <a:t>Evaluation</a:t>
            </a:r>
            <a:r>
              <a:rPr lang="lv-LV" sz="2000" i="1" dirty="0"/>
              <a:t> </a:t>
            </a:r>
            <a:r>
              <a:rPr lang="lv-LV" sz="2000" i="1" dirty="0" err="1"/>
              <a:t>Conference</a:t>
            </a:r>
            <a:r>
              <a:rPr lang="lv-LV" sz="2000" i="1" dirty="0"/>
              <a:t> (LREC’14)</a:t>
            </a:r>
            <a:r>
              <a:rPr lang="lv-LV" sz="2000" dirty="0"/>
              <a:t> (</a:t>
            </a:r>
            <a:r>
              <a:rPr lang="lv-LV" sz="2000" dirty="0" err="1"/>
              <a:t>pp</a:t>
            </a:r>
            <a:r>
              <a:rPr lang="lv-LV" sz="2000" dirty="0"/>
              <a:t>. 1547–1553).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Pinnis, M., Salimbajevs, A., &amp; </a:t>
            </a:r>
            <a:r>
              <a:rPr lang="en-US" sz="2000" dirty="0" err="1"/>
              <a:t>Auzina</a:t>
            </a:r>
            <a:r>
              <a:rPr lang="en-US" sz="2000" dirty="0"/>
              <a:t>, I. (2016). Designing a Speech Corpus for the Development and Evaluation of Dictation Systems in Latvian, In Proceedings of the 10th edition of the Language Resources and Evaluation Conference (LREC’16)</a:t>
            </a:r>
          </a:p>
          <a:p>
            <a:endParaRPr lang="en-US" sz="2000" dirty="0"/>
          </a:p>
          <a:p>
            <a:r>
              <a:rPr lang="en-GB" sz="2000" dirty="0"/>
              <a:t>Salimbajevs, A. (2018). Creating Lithuanian and Latvian Speech Corpora from Inaccurately Annotated Web Data. In LREC 2018, 11th International Conference on Language Resources and Evaluation, Miyazaki, Japan, May 7-12, 2018.</a:t>
            </a:r>
            <a:endParaRPr lang="lv-LV" sz="2000" dirty="0"/>
          </a:p>
          <a:p>
            <a:endParaRPr lang="lv-LV" sz="2000" dirty="0"/>
          </a:p>
          <a:p>
            <a:endParaRPr lang="en-US" sz="2000" dirty="0"/>
          </a:p>
          <a:p>
            <a:endParaRPr lang="lv-LV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76154" y="608673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Model Training Data</a:t>
            </a:r>
            <a:endParaRPr lang="en-US" sz="6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991EE-1F96-432A-9720-0E75B8419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84928"/>
              </p:ext>
            </p:extLst>
          </p:nvPr>
        </p:nvGraphicFramePr>
        <p:xfrm>
          <a:off x="897585" y="2690131"/>
          <a:ext cx="1336927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007">
                  <a:extLst>
                    <a:ext uri="{9D8B030D-6E8A-4147-A177-3AD203B41FA5}">
                      <a16:colId xmlns:a16="http://schemas.microsoft.com/office/drawing/2014/main" val="316201117"/>
                    </a:ext>
                  </a:extLst>
                </a:gridCol>
                <a:gridCol w="8392944">
                  <a:extLst>
                    <a:ext uri="{9D8B030D-6E8A-4147-A177-3AD203B41FA5}">
                      <a16:colId xmlns:a16="http://schemas.microsoft.com/office/drawing/2014/main" val="1231021803"/>
                    </a:ext>
                  </a:extLst>
                </a:gridCol>
                <a:gridCol w="1328624">
                  <a:extLst>
                    <a:ext uri="{9D8B030D-6E8A-4147-A177-3AD203B41FA5}">
                      <a16:colId xmlns:a16="http://schemas.microsoft.com/office/drawing/2014/main" val="1839346642"/>
                    </a:ext>
                  </a:extLst>
                </a:gridCol>
                <a:gridCol w="1494701">
                  <a:extLst>
                    <a:ext uri="{9D8B030D-6E8A-4147-A177-3AD203B41FA5}">
                      <a16:colId xmlns:a16="http://schemas.microsoft.com/office/drawing/2014/main" val="4209061027"/>
                    </a:ext>
                  </a:extLst>
                </a:gridCol>
              </a:tblGrid>
              <a:tr h="470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dirty="0" err="1">
                          <a:effectLst/>
                        </a:rPr>
                        <a:t>Corpus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lv-LV" sz="3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dirty="0" err="1">
                          <a:effectLst/>
                        </a:rPr>
                        <a:t>Size</a:t>
                      </a:r>
                      <a:r>
                        <a:rPr lang="lv-LV" sz="3600" dirty="0">
                          <a:effectLst/>
                        </a:rPr>
                        <a:t>, h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>
                          <a:effectLst/>
                        </a:rPr>
                        <a:t>% of all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3807958610"/>
                  </a:ext>
                </a:extLst>
              </a:tr>
              <a:tr h="731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LSRC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 corpus specially designed for speech recognition</a:t>
                      </a:r>
                      <a:endParaRPr lang="lv-LV" sz="3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100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34.0%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4203750737"/>
                  </a:ext>
                </a:extLst>
              </a:tr>
              <a:tr h="470223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LDSC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 corpus for dictation scenario</a:t>
                      </a:r>
                      <a:endParaRPr lang="lv-LV" sz="3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8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2.7%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4251196165"/>
                  </a:ext>
                </a:extLst>
              </a:tr>
              <a:tr h="731539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Saeima11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Automatically</a:t>
                      </a:r>
                      <a:r>
                        <a:rPr lang="lv-LV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US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created</a:t>
                      </a:r>
                      <a:r>
                        <a:rPr lang="lv-LV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US" sz="3600" noProof="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speech</a:t>
                      </a:r>
                      <a:r>
                        <a:rPr lang="en-US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corpus</a:t>
                      </a:r>
                      <a:r>
                        <a:rPr lang="lv-LV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US" sz="3600" noProof="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from</a:t>
                      </a:r>
                      <a:r>
                        <a:rPr lang="lv-LV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Saeima </a:t>
                      </a:r>
                      <a:r>
                        <a:rPr lang="en-US" sz="3600" noProof="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webpage</a:t>
                      </a:r>
                      <a:r>
                        <a:rPr lang="lv-LV" sz="3600" dirty="0"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endParaRPr lang="lv-LV" sz="3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186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63.3%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3703191432"/>
                  </a:ext>
                </a:extLst>
              </a:tr>
              <a:tr h="470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>
                          <a:effectLst/>
                        </a:rPr>
                        <a:t>Total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endParaRPr lang="lv-LV" sz="3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294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100%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70820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23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38923" y="2530475"/>
            <a:ext cx="12001816" cy="6915332"/>
          </a:xfrm>
        </p:spPr>
        <p:txBody>
          <a:bodyPr numCol="1"/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4000" dirty="0"/>
              <a:t>In recent years, improvements in technology have made it feasible to provide Internet users with access to large amounts of multimedia content. </a:t>
            </a:r>
          </a:p>
          <a:p>
            <a:pPr marL="685784" lvl="1" indent="-342892">
              <a:buFont typeface="Arial" panose="020B0604020202020204" pitchFamily="34" charset="0"/>
              <a:buChar char="•"/>
            </a:pPr>
            <a:r>
              <a:rPr lang="en-US" sz="4000" dirty="0"/>
              <a:t>For example, the Latvian Parliament (</a:t>
            </a:r>
            <a:r>
              <a:rPr lang="en-US" sz="4000" dirty="0" err="1"/>
              <a:t>Saeima</a:t>
            </a:r>
            <a:r>
              <a:rPr lang="en-US" sz="4000" dirty="0"/>
              <a:t>) website contains a large archive of video recordings and the written protocols.</a:t>
            </a:r>
            <a:endParaRPr lang="lv-LV" sz="4000" dirty="0"/>
          </a:p>
          <a:p>
            <a:pPr marL="685784" lvl="1" indent="-342892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4000" dirty="0"/>
              <a:t>However, these transcripts are not suitable for using directly</a:t>
            </a:r>
          </a:p>
          <a:p>
            <a:pPr marL="685784" lvl="1" indent="-342892">
              <a:buFont typeface="Arial" panose="020B0604020202020204" pitchFamily="34" charset="0"/>
              <a:buChar char="•"/>
            </a:pPr>
            <a:r>
              <a:rPr lang="en-US" sz="4000" dirty="0"/>
              <a:t>Unsegmented</a:t>
            </a:r>
          </a:p>
          <a:p>
            <a:pPr marL="685784" lvl="1" indent="-342892">
              <a:buFont typeface="Arial" panose="020B0604020202020204" pitchFamily="34" charset="0"/>
              <a:buChar char="•"/>
            </a:pPr>
            <a:r>
              <a:rPr lang="en-US" sz="4000" dirty="0"/>
              <a:t>No timing information </a:t>
            </a:r>
          </a:p>
          <a:p>
            <a:pPr marL="685784" lvl="1" indent="-342892">
              <a:buFont typeface="Arial" panose="020B0604020202020204" pitchFamily="34" charset="0"/>
              <a:buChar char="•"/>
            </a:pPr>
            <a:r>
              <a:rPr lang="en-US" sz="4000" dirty="0"/>
              <a:t>Not 100% accurate</a:t>
            </a:r>
            <a:endParaRPr lang="lv-LV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72015" y="625475"/>
            <a:ext cx="1200181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Acquisition of Training 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324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1208" y="625475"/>
            <a:ext cx="11982623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Acquisition of Training Data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2E512-7778-469B-ABC8-AB1F9C152B36}"/>
              </a:ext>
            </a:extLst>
          </p:cNvPr>
          <p:cNvSpPr txBox="1"/>
          <p:nvPr/>
        </p:nvSpPr>
        <p:spPr>
          <a:xfrm>
            <a:off x="758031" y="9483826"/>
            <a:ext cx="1005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Salimbajevs, A. (2018). Creating Lithuanian and Latvian Speech Corpora from Inaccurately Annotated Web Data. In LREC 2018, 11th International Conference on Language Resources and Evaluation, Miyazaki, Japan, May 7-12, 2018.</a:t>
            </a:r>
            <a:endParaRPr lang="lv-LV" sz="2000" dirty="0"/>
          </a:p>
          <a:p>
            <a:endParaRPr lang="lv-LV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B9B02-9307-41F7-A1B1-D2E26C88D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972220"/>
            <a:ext cx="10668000" cy="67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3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1207" y="625475"/>
            <a:ext cx="11754024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Acquisition of Training Data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2E512-7778-469B-ABC8-AB1F9C152B36}"/>
              </a:ext>
            </a:extLst>
          </p:cNvPr>
          <p:cNvSpPr txBox="1"/>
          <p:nvPr/>
        </p:nvSpPr>
        <p:spPr>
          <a:xfrm>
            <a:off x="758031" y="9512836"/>
            <a:ext cx="1005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Salimbajevs, A. (2018). Creating Lithuanian and Latvian Speech Corpora from Inaccurately Annotated Web Data. In LREC 2018, 11th International Conference on Language Resources and Evaluation, Miyazaki, Japan, May 7-12, 2018.</a:t>
            </a:r>
            <a:endParaRPr lang="lv-LV" sz="2000" dirty="0"/>
          </a:p>
          <a:p>
            <a:endParaRPr lang="lv-LV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62228-EE15-45C3-A941-336AF44BC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28" y="1825657"/>
            <a:ext cx="9141793" cy="7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9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9245" y="625475"/>
            <a:ext cx="897278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Pseudo-Force Alignment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2E512-7778-469B-ABC8-AB1F9C152B36}"/>
              </a:ext>
            </a:extLst>
          </p:cNvPr>
          <p:cNvSpPr txBox="1"/>
          <p:nvPr/>
        </p:nvSpPr>
        <p:spPr>
          <a:xfrm>
            <a:off x="757766" y="9512836"/>
            <a:ext cx="1005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Salimbajevs, A. (2018). Creating Lithuanian and Latvian Speech Corpora from Inaccurately Annotated Web Data. In LREC 2018, 11th International Conference on Language Resources and Evaluation, Miyazaki, Japan, May 7-12, 2018.</a:t>
            </a:r>
            <a:endParaRPr lang="lv-LV" sz="2000" dirty="0"/>
          </a:p>
          <a:p>
            <a:endParaRPr lang="lv-LV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D00DE-9BDA-4986-B2AC-5FED21F1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47" y="1893481"/>
            <a:ext cx="8951355" cy="72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2739948"/>
            <a:ext cx="12116119" cy="1085879"/>
          </a:xfrm>
        </p:spPr>
        <p:txBody>
          <a:bodyPr numCol="1"/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3600" dirty="0"/>
              <a:t>300h of </a:t>
            </a:r>
            <a:r>
              <a:rPr lang="en-US" sz="3600" dirty="0" err="1"/>
              <a:t>Saeima</a:t>
            </a:r>
            <a:r>
              <a:rPr lang="en-US" sz="3600" dirty="0"/>
              <a:t> sessions from 2011-2014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3600" dirty="0"/>
              <a:t>Additional 186 hours of training data after alignment</a:t>
            </a:r>
            <a:endParaRPr lang="en-US" sz="36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407" y="549275"/>
            <a:ext cx="11449224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Acquisition of Training Data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2D6758-2E04-409F-997C-D035A1832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92529"/>
              </p:ext>
            </p:extLst>
          </p:nvPr>
        </p:nvGraphicFramePr>
        <p:xfrm>
          <a:off x="3282044" y="4739458"/>
          <a:ext cx="8515574" cy="246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36">
                <a:tc>
                  <a:txBody>
                    <a:bodyPr/>
                    <a:lstStyle/>
                    <a:p>
                      <a:r>
                        <a:rPr lang="lv-LV" sz="3600" dirty="0"/>
                        <a:t>ASR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WER,</a:t>
                      </a:r>
                      <a:r>
                        <a:rPr lang="en-US" sz="3600" baseline="0" dirty="0"/>
                        <a:t> %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36">
                <a:tc>
                  <a:txBody>
                    <a:bodyPr/>
                    <a:lstStyle/>
                    <a:p>
                      <a:r>
                        <a:rPr lang="lv-LV" sz="3600" dirty="0"/>
                        <a:t>LSRC data only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dirty="0"/>
                        <a:t>19.4%</a:t>
                      </a:r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36">
                <a:tc>
                  <a:txBody>
                    <a:bodyPr/>
                    <a:lstStyle/>
                    <a:p>
                      <a:r>
                        <a:rPr lang="lv-LV" sz="3600" dirty="0"/>
                        <a:t>After adding additional data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b="1" dirty="0"/>
                        <a:t>16.9%</a:t>
                      </a:r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36">
                <a:tc>
                  <a:txBody>
                    <a:bodyPr/>
                    <a:lstStyle/>
                    <a:p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-</a:t>
                      </a:r>
                      <a:r>
                        <a:rPr lang="lv-LV" sz="3600" b="0" dirty="0"/>
                        <a:t>2</a:t>
                      </a:r>
                      <a:r>
                        <a:rPr lang="en-US" sz="3600" b="0" dirty="0"/>
                        <a:t>.</a:t>
                      </a:r>
                      <a:r>
                        <a:rPr lang="lv-LV" sz="3600" b="0" dirty="0"/>
                        <a:t>5</a:t>
                      </a:r>
                      <a:r>
                        <a:rPr lang="en-US" sz="3600" b="0" dirty="0"/>
                        <a:t> (</a:t>
                      </a:r>
                      <a:r>
                        <a:rPr lang="lv-LV" sz="3600" b="0" dirty="0"/>
                        <a:t>13</a:t>
                      </a:r>
                      <a:r>
                        <a:rPr lang="en-US" sz="3600" b="0" dirty="0"/>
                        <a:t>%)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2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1825657"/>
            <a:ext cx="12116119" cy="8858218"/>
          </a:xfrm>
        </p:spPr>
        <p:txBody>
          <a:bodyPr numCol="1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A copy of all data (2</a:t>
            </a:r>
            <a:r>
              <a:rPr lang="lv-LV" sz="3600" dirty="0"/>
              <a:t>94</a:t>
            </a:r>
            <a:r>
              <a:rPr lang="en-US" sz="3600" dirty="0"/>
              <a:t>h)</a:t>
            </a:r>
            <a:r>
              <a:rPr lang="lv-LV" sz="3600" dirty="0"/>
              <a:t> </a:t>
            </a:r>
            <a:r>
              <a:rPr lang="en-US" sz="3600" dirty="0"/>
              <a:t>is created and different room impulse response are randomly applied to each utterance.</a:t>
            </a:r>
            <a:endParaRPr lang="en-US" sz="36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6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lv-LV" sz="3600" dirty="0">
                <a:ea typeface="SimSun" panose="02010600030101010101" pitchFamily="2" charset="-122"/>
                <a:cs typeface="Mangal" panose="02040503050203030202" pitchFamily="18" charset="0"/>
              </a:rPr>
              <a:t>T</a:t>
            </a:r>
            <a:r>
              <a:rPr lang="en-US" sz="3600" dirty="0">
                <a:ea typeface="SimSun" panose="02010600030101010101" pitchFamily="2" charset="-122"/>
                <a:cs typeface="Mangal" panose="02040503050203030202" pitchFamily="18" charset="0"/>
              </a:rPr>
              <a:t>wo copies of each training utterance are created:</a:t>
            </a:r>
          </a:p>
          <a:p>
            <a:pPr marL="857242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ea typeface="SimSun" panose="02010600030101010101" pitchFamily="2" charset="-122"/>
                <a:cs typeface="Mangal" panose="02040503050203030202" pitchFamily="18" charset="0"/>
              </a:rPr>
              <a:t>One is slowed down to 90% speed </a:t>
            </a:r>
          </a:p>
          <a:p>
            <a:pPr marL="857242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ea typeface="SimSun" panose="02010600030101010101" pitchFamily="2" charset="-122"/>
                <a:cs typeface="Mangal" panose="02040503050203030202" pitchFamily="18" charset="0"/>
              </a:rPr>
              <a:t>The other is speed up to 110%</a:t>
            </a:r>
          </a:p>
          <a:p>
            <a:pPr marL="857242" lvl="1" indent="-514350">
              <a:buFont typeface="Arial" panose="020B0604020202020204" pitchFamily="34" charset="0"/>
              <a:buChar char="•"/>
            </a:pPr>
            <a:r>
              <a:rPr lang="en-US" sz="3600" dirty="0">
                <a:ea typeface="SimSun" panose="02010600030101010101" pitchFamily="2" charset="-122"/>
                <a:cs typeface="Mangal" panose="02040503050203030202" pitchFamily="18" charset="0"/>
              </a:rPr>
              <a:t>The amount of training data is increased 3 times</a:t>
            </a:r>
            <a:endParaRPr lang="lv-LV" sz="36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857242" lvl="1" indent="-514350">
              <a:buFont typeface="Arial" panose="020B0604020202020204" pitchFamily="34" charset="0"/>
              <a:buChar char="•"/>
            </a:pPr>
            <a:endParaRPr lang="en-US" sz="36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Randomly applying lowpass filtering to about 50% of corpus to make model robust to narrowband audio.</a:t>
            </a:r>
            <a:endParaRPr lang="lv-LV" sz="36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b="1" dirty="0"/>
              <a:t>Total</a:t>
            </a:r>
            <a:r>
              <a:rPr lang="en-US" sz="3600" dirty="0"/>
              <a:t>: 2</a:t>
            </a:r>
            <a:r>
              <a:rPr lang="lv-LV" sz="3600" dirty="0"/>
              <a:t>94</a:t>
            </a:r>
            <a:r>
              <a:rPr lang="en-US" sz="3600" dirty="0"/>
              <a:t> * 2 * 3 = </a:t>
            </a:r>
            <a:r>
              <a:rPr lang="en-US" sz="3600" b="1" dirty="0"/>
              <a:t>17</a:t>
            </a:r>
            <a:r>
              <a:rPr lang="lv-LV" sz="3600" b="1"/>
              <a:t>64</a:t>
            </a:r>
            <a:r>
              <a:rPr lang="en-US" sz="3600"/>
              <a:t> </a:t>
            </a:r>
            <a:r>
              <a:rPr lang="en-US" sz="3600" dirty="0"/>
              <a:t>hours</a:t>
            </a:r>
            <a:endParaRPr lang="lv-LV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8305" y="6254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Augmentation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138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2565" y="1797014"/>
            <a:ext cx="12116119" cy="1085879"/>
          </a:xfrm>
        </p:spPr>
        <p:txBody>
          <a:bodyPr numCol="1"/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3600" dirty="0" err="1"/>
              <a:t>EvalGeneral</a:t>
            </a:r>
            <a:r>
              <a:rPr lang="en-US" sz="3600" dirty="0"/>
              <a:t>, to evaluate WER on good quality wideband (16kHz) audio.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3600" dirty="0"/>
              <a:t>Narrowband version of </a:t>
            </a:r>
            <a:r>
              <a:rPr lang="en-US" sz="3600" dirty="0" err="1"/>
              <a:t>EvalWebNews</a:t>
            </a:r>
            <a:r>
              <a:rPr lang="en-US" sz="3600" dirty="0"/>
              <a:t>, to evaluate acoustic model robustness to mismatched audio conditions.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8287" y="625475"/>
            <a:ext cx="9258544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Augmentation</a:t>
            </a:r>
            <a:endParaRPr lang="en-US" sz="4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43625B-A714-4895-9373-978FBB66F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21491"/>
              </p:ext>
            </p:extLst>
          </p:nvPr>
        </p:nvGraphicFramePr>
        <p:xfrm>
          <a:off x="1139030" y="5045075"/>
          <a:ext cx="1280160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067">
                  <a:extLst>
                    <a:ext uri="{9D8B030D-6E8A-4147-A177-3AD203B41FA5}">
                      <a16:colId xmlns:a16="http://schemas.microsoft.com/office/drawing/2014/main" val="1335999647"/>
                    </a:ext>
                  </a:extLst>
                </a:gridCol>
                <a:gridCol w="1588197">
                  <a:extLst>
                    <a:ext uri="{9D8B030D-6E8A-4147-A177-3AD203B41FA5}">
                      <a16:colId xmlns:a16="http://schemas.microsoft.com/office/drawing/2014/main" val="691630669"/>
                    </a:ext>
                  </a:extLst>
                </a:gridCol>
                <a:gridCol w="1933458">
                  <a:extLst>
                    <a:ext uri="{9D8B030D-6E8A-4147-A177-3AD203B41FA5}">
                      <a16:colId xmlns:a16="http://schemas.microsoft.com/office/drawing/2014/main" val="1019352556"/>
                    </a:ext>
                  </a:extLst>
                </a:gridCol>
                <a:gridCol w="2485873">
                  <a:extLst>
                    <a:ext uri="{9D8B030D-6E8A-4147-A177-3AD203B41FA5}">
                      <a16:colId xmlns:a16="http://schemas.microsoft.com/office/drawing/2014/main" val="1626151109"/>
                    </a:ext>
                  </a:extLst>
                </a:gridCol>
                <a:gridCol w="2485873">
                  <a:extLst>
                    <a:ext uri="{9D8B030D-6E8A-4147-A177-3AD203B41FA5}">
                      <a16:colId xmlns:a16="http://schemas.microsoft.com/office/drawing/2014/main" val="3291566550"/>
                    </a:ext>
                  </a:extLst>
                </a:gridCol>
                <a:gridCol w="2831133">
                  <a:extLst>
                    <a:ext uri="{9D8B030D-6E8A-4147-A177-3AD203B41FA5}">
                      <a16:colId xmlns:a16="http://schemas.microsoft.com/office/drawing/2014/main" val="690711479"/>
                    </a:ext>
                  </a:extLst>
                </a:gridCol>
              </a:tblGrid>
              <a:tr h="45721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Data augmentation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WER, 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32339"/>
                  </a:ext>
                </a:extLst>
              </a:tr>
              <a:tr h="914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Reverb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Speed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Lowpass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600" kern="150">
                          <a:effectLst/>
                        </a:rPr>
                        <a:t>Total size, h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 dirty="0" err="1">
                          <a:effectLst/>
                        </a:rPr>
                        <a:t>EvalGeneral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 dirty="0" err="1">
                          <a:effectLst/>
                        </a:rPr>
                        <a:t>EvalWebNews</a:t>
                      </a:r>
                      <a:r>
                        <a:rPr lang="en-US" sz="3600" kern="1200" dirty="0">
                          <a:effectLst/>
                        </a:rPr>
                        <a:t> (narrowband)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877585329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No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No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No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294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10.5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52.5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051996835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No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No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588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10.0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18.9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607715470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No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1764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10.1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17.0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379331843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Yes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1764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>
                          <a:effectLst/>
                        </a:rPr>
                        <a:t>10.1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13.9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9167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3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68295" y="2197009"/>
            <a:ext cx="12544659" cy="6915332"/>
          </a:xfrm>
        </p:spPr>
        <p:txBody>
          <a:bodyPr numCol="1"/>
          <a:lstStyle/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P(acoustic signal | T) – how text T sounds like?</a:t>
            </a:r>
            <a:br>
              <a:rPr lang="lv-LV" sz="4000" dirty="0"/>
            </a:br>
            <a:br>
              <a:rPr lang="en-US" sz="4000" dirty="0"/>
            </a:br>
            <a:r>
              <a:rPr lang="en-US" sz="4000" dirty="0"/>
              <a:t>T is decomposed into words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P(phoneme sequence | word) – pronunciation model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Used to calculate:</a:t>
            </a:r>
            <a:br>
              <a:rPr lang="en-US" sz="4000" dirty="0"/>
            </a:br>
            <a:r>
              <a:rPr lang="en-US" sz="4000" dirty="0"/>
              <a:t>P(phoneme sequence | word sequence)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P(acoustic signal | phoneme sequence) – acoustic model</a:t>
            </a: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409" y="625475"/>
            <a:ext cx="1190642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Grapheme-to-phoneme Model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560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0401" y="2987675"/>
            <a:ext cx="12458859" cy="4600666"/>
          </a:xfrm>
        </p:spPr>
        <p:txBody>
          <a:bodyPr numCol="1"/>
          <a:lstStyle/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Grapheme-based approach showed the best results</a:t>
            </a:r>
            <a:endParaRPr lang="lv-LV" sz="4000" dirty="0"/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4000" dirty="0"/>
              <a:t>33 </a:t>
            </a:r>
            <a:r>
              <a:rPr lang="en-US" sz="4000" dirty="0"/>
              <a:t>phonemes (one for each letter)</a:t>
            </a:r>
            <a:endParaRPr lang="en-GB" sz="4000" dirty="0"/>
          </a:p>
          <a:p>
            <a:pPr marL="257168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Dictionary of exceptions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Abbreviations, acronyms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Other (e.g. </a:t>
            </a:r>
            <a:r>
              <a:rPr lang="en-US" sz="4000" dirty="0" err="1"/>
              <a:t>komats</a:t>
            </a:r>
            <a:r>
              <a:rPr lang="en-US" sz="4000" dirty="0"/>
              <a:t> -&gt; </a:t>
            </a:r>
            <a:r>
              <a:rPr lang="en-US" sz="4000" dirty="0" err="1"/>
              <a:t>koma</a:t>
            </a:r>
            <a:r>
              <a:rPr lang="en-US" sz="4000" dirty="0"/>
              <a:t>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6254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Grapheme-to-phoneme Model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77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3241" y="3311464"/>
            <a:ext cx="12443990" cy="5886604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800" dirty="0"/>
              <a:t>Introduction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800" dirty="0"/>
              <a:t>Acoustic modelling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4800" dirty="0"/>
              <a:t>Automatic data acquisition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4800" dirty="0"/>
              <a:t>Pronunciation model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800" dirty="0"/>
              <a:t>Language modelling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4800" dirty="0"/>
              <a:t>Text preprocessing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4800" dirty="0"/>
              <a:t>Word and sub-word N-gram models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8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408" y="2111282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pt-BR" sz="4050" spc="-11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6254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Grapheme-to-phoneme Model</a:t>
            </a:r>
            <a:endParaRPr lang="en-US" sz="4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AC741F-C37A-4FFD-9FCA-78EC557A8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15118"/>
              </p:ext>
            </p:extLst>
          </p:nvPr>
        </p:nvGraphicFramePr>
        <p:xfrm>
          <a:off x="681670" y="2652623"/>
          <a:ext cx="6959796" cy="56690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6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985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  <a:ea typeface="+mn-ea"/>
                        </a:rPr>
                        <a:t>Model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Phoneme</a:t>
                      </a:r>
                      <a:r>
                        <a:rPr lang="en-US" sz="2800" baseline="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error rate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WER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Grapheme-based (baseline set)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8.14 %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b="1" dirty="0">
                          <a:effectLst/>
                          <a:latin typeface="+mn-lt"/>
                        </a:rPr>
                        <a:t>13.7%</a:t>
                      </a:r>
                      <a:endParaRPr lang="lv-LV" sz="28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Context-dependent</a:t>
                      </a:r>
                    </a:p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(from</a:t>
                      </a:r>
                      <a:r>
                        <a:rPr lang="en-US" sz="2800" baseline="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Text-To-Speech)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-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b="1" dirty="0">
                          <a:effectLst/>
                          <a:latin typeface="+mn-lt"/>
                        </a:rPr>
                        <a:t>13.7%</a:t>
                      </a:r>
                      <a:endParaRPr lang="lv-LV" sz="28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93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Phonetisaurus WFST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5.24 %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14.0%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646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Statistical machine</a:t>
                      </a:r>
                      <a:r>
                        <a:rPr lang="en-US" sz="2800" baseline="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translation #1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3.26 %</a:t>
                      </a:r>
                      <a:endParaRPr lang="lv-LV" sz="28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23.0%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646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Statistical</a:t>
                      </a:r>
                      <a:r>
                        <a:rPr lang="en-US" sz="2800" baseline="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machine translation #2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-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16.0 %</a:t>
                      </a:r>
                      <a:endParaRPr lang="lv-LV" sz="28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94E6F5-111F-4872-AF5C-0A3BA1AD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15428"/>
              </p:ext>
            </p:extLst>
          </p:nvPr>
        </p:nvGraphicFramePr>
        <p:xfrm>
          <a:off x="8225631" y="2835275"/>
          <a:ext cx="6172362" cy="50564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32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Phoneme set description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WER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Graphemes + 4 diphthongs*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b="1" dirty="0">
                          <a:effectLst/>
                        </a:rPr>
                        <a:t>13.7%</a:t>
                      </a:r>
                      <a:endParaRPr lang="lv-LV" sz="2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39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Phonemes [o] and [</a:t>
                      </a:r>
                      <a:r>
                        <a:rPr lang="en-GB" sz="2800" dirty="0" err="1">
                          <a:effectLst/>
                        </a:rPr>
                        <a:t>uo</a:t>
                      </a:r>
                      <a:r>
                        <a:rPr lang="en-GB" sz="2800" dirty="0">
                          <a:effectLst/>
                        </a:rPr>
                        <a:t>] are</a:t>
                      </a:r>
                      <a:r>
                        <a:rPr lang="en-GB" sz="2800" baseline="0" dirty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distinguished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>
                          <a:effectLst/>
                        </a:rPr>
                        <a:t>14.2%</a:t>
                      </a:r>
                      <a:endParaRPr lang="lv-LV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Phoneme [ss] is added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>
                          <a:effectLst/>
                        </a:rPr>
                        <a:t>14.1%</a:t>
                      </a:r>
                      <a:endParaRPr lang="lv-LV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5958">
                <a:tc>
                  <a:txBody>
                    <a:bodyPr/>
                    <a:lstStyle/>
                    <a:p>
                      <a:pPr marL="226800" indent="0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Phoneme [c] is removed and combination of [t]+[s] is used instead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>
                          <a:effectLst/>
                        </a:rPr>
                        <a:t>14.2%</a:t>
                      </a:r>
                      <a:endParaRPr lang="lv-LV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Long phoneme [ā] is removed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>
                          <a:effectLst/>
                        </a:rPr>
                        <a:t>14.9%</a:t>
                      </a:r>
                      <a:endParaRPr lang="lv-LV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[</a:t>
                      </a:r>
                      <a:r>
                        <a:rPr lang="en-GB" sz="2800" dirty="0" err="1">
                          <a:effectLst/>
                        </a:rPr>
                        <a:t>ei</a:t>
                      </a:r>
                      <a:r>
                        <a:rPr lang="en-GB" sz="2800" dirty="0">
                          <a:effectLst/>
                        </a:rPr>
                        <a:t>] diphthong is removed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dirty="0">
                          <a:effectLst/>
                        </a:rPr>
                        <a:t>13.9%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GB" sz="2800" dirty="0">
                          <a:effectLst/>
                        </a:rPr>
                        <a:t>[</a:t>
                      </a:r>
                      <a:r>
                        <a:rPr lang="en-GB" sz="2800" dirty="0" err="1">
                          <a:effectLst/>
                        </a:rPr>
                        <a:t>ui</a:t>
                      </a:r>
                      <a:r>
                        <a:rPr lang="en-GB" sz="2800" dirty="0">
                          <a:effectLst/>
                        </a:rPr>
                        <a:t>] diphthong is added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indent="226695" algn="r">
                        <a:spcAft>
                          <a:spcPts val="0"/>
                        </a:spcAft>
                        <a:tabLst>
                          <a:tab pos="699135" algn="dec"/>
                        </a:tabLst>
                      </a:pPr>
                      <a:r>
                        <a:rPr lang="en-GB" sz="2800" dirty="0">
                          <a:effectLst/>
                        </a:rPr>
                        <a:t>14.2%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3303E7-1827-4C90-80F9-679001811AA7}"/>
              </a:ext>
            </a:extLst>
          </p:cNvPr>
          <p:cNvSpPr txBox="1"/>
          <p:nvPr/>
        </p:nvSpPr>
        <p:spPr>
          <a:xfrm>
            <a:off x="986631" y="9499568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Two letter combinations “ai”, “au”, “</a:t>
            </a:r>
            <a:r>
              <a:rPr lang="en-US" sz="2800" dirty="0" err="1"/>
              <a:t>ei</a:t>
            </a:r>
            <a:r>
              <a:rPr lang="en-US" sz="2800" dirty="0"/>
              <a:t>” and “</a:t>
            </a:r>
            <a:r>
              <a:rPr lang="en-US" sz="2800" dirty="0" err="1"/>
              <a:t>ie</a:t>
            </a:r>
            <a:r>
              <a:rPr lang="en-US" sz="2800" dirty="0"/>
              <a:t>” are replaced with corresponding diphthongs 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89969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6254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Grapheme-to-phoneme Model</a:t>
            </a:r>
            <a:endParaRPr lang="en-US"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07070-5725-4818-851C-0777A5597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66416"/>
              </p:ext>
            </p:extLst>
          </p:nvPr>
        </p:nvGraphicFramePr>
        <p:xfrm>
          <a:off x="986631" y="3460115"/>
          <a:ext cx="1310640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69809515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6931549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564513886"/>
                    </a:ext>
                  </a:extLst>
                </a:gridCol>
              </a:tblGrid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G2P model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G</a:t>
                      </a:r>
                      <a:r>
                        <a:rPr lang="en-US" sz="3600" kern="150" dirty="0" err="1">
                          <a:effectLst/>
                        </a:rPr>
                        <a:t>eneral</a:t>
                      </a:r>
                      <a:r>
                        <a:rPr lang="en-US" sz="3600" kern="150" dirty="0">
                          <a:effectLst/>
                        </a:rPr>
                        <a:t>, WER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S</a:t>
                      </a:r>
                      <a:r>
                        <a:rPr lang="en-US" sz="3600" kern="150" dirty="0" err="1">
                          <a:effectLst/>
                        </a:rPr>
                        <a:t>aeima</a:t>
                      </a:r>
                      <a:r>
                        <a:rPr lang="en-US" sz="3600" kern="150" dirty="0">
                          <a:effectLst/>
                        </a:rPr>
                        <a:t>, WER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305136376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Baseline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35.9%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37.3%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591344545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TTS G2P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36.3%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0" dirty="0">
                          <a:effectLst/>
                        </a:rPr>
                        <a:t>38.2%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417567856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No </a:t>
                      </a:r>
                      <a:r>
                        <a:rPr lang="en-GB" sz="3600" dirty="0">
                          <a:effectLst/>
                        </a:rPr>
                        <a:t>diphthongs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35.7%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36.0%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782598179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No [c] phoneme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36.2%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36.8%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142928066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No diphones and no long vowels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36.2%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37.0%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637449114"/>
                  </a:ext>
                </a:extLst>
              </a:tr>
              <a:tr h="457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No diphones and no [c] phoneme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35.9%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36.7%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04056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0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8852" y="4597372"/>
            <a:ext cx="7703546" cy="2114606"/>
          </a:xfrm>
        </p:spPr>
        <p:txBody>
          <a:bodyPr numCol="1"/>
          <a:lstStyle/>
          <a:p>
            <a:pPr algn="ctr"/>
            <a:r>
              <a:rPr lang="pt-BR" sz="5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MODEL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102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1" y="3559175"/>
            <a:ext cx="12116119" cy="4191000"/>
          </a:xfrm>
        </p:spPr>
        <p:txBody>
          <a:bodyPr numCol="1"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P(W) – is unconditional probability of word sequence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Knowledge of the language, i.e. what sentences belong to language?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In this work N-gram language models were proven effective for modelling of Latvian language.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625475"/>
            <a:ext cx="10058400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Modelling for Latvian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4272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2797100"/>
            <a:ext cx="12116119" cy="6819975"/>
          </a:xfrm>
        </p:spPr>
        <p:txBody>
          <a:bodyPr numCol="1"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Word n-gram language models (LM) are probabilistic models that attempt to predict the next word based on the previous n-1 words.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lv-LV" sz="3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Trained on </a:t>
            </a:r>
            <a:r>
              <a:rPr lang="en-US" sz="3600" dirty="0" err="1"/>
              <a:t>WebNews</a:t>
            </a:r>
            <a:r>
              <a:rPr lang="en-US" sz="3600" dirty="0"/>
              <a:t> corpus </a:t>
            </a:r>
          </a:p>
          <a:p>
            <a:pPr marL="600067" lvl="1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46.6M automatically crawled sentences from Latvian news portals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05349" y="634942"/>
            <a:ext cx="1263048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Modelling for Latvian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4E6F93-1784-4D50-8A55-01391187CB4D}"/>
                  </a:ext>
                </a:extLst>
              </p:cNvPr>
              <p:cNvSpPr/>
              <p:nvPr/>
            </p:nvSpPr>
            <p:spPr>
              <a:xfrm>
                <a:off x="2206625" y="5349875"/>
                <a:ext cx="10667999" cy="146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lv-LV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v-LV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lv-LV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lv-LV" sz="3600"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lv-LV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endChr m:val=""/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lv-LV" sz="3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lv-LV" sz="3600">
                                      <a:latin typeface="Cambria Math" panose="02040503050406030204" pitchFamily="18" charset="0"/>
                                    </a:rPr>
                                    <m:t>)+1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lv-LV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v-LV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lv-LV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lv-LV" sz="3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lv-LV" sz="3600">
                                          <a:latin typeface="Cambria Math" panose="02040503050406030204" pitchFamily="18" charset="0"/>
                                        </a:rPr>
                                        <m:t>)+1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lv-LV" sz="3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lv-LV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36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endChr m:val=""/>
                                      <m:ctrlP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lv-LV" sz="3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lv-LV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lv-LV" sz="3600">
                                          <a:latin typeface="Cambria Math" panose="02040503050406030204" pitchFamily="18" charset="0"/>
                                        </a:rPr>
                                        <m:t>)+1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lv-LV" sz="3600">
                                  <a:latin typeface="Cambria Math" panose="02040503050406030204" pitchFamily="18" charset="0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lv-LV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lv-LV" sz="3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lv-LV" sz="3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4E6F93-1784-4D50-8A55-01391187C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25" y="5349875"/>
                <a:ext cx="10667999" cy="146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78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2565" y="2778087"/>
            <a:ext cx="12116119" cy="5753175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Tokenization and text normalization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4000" dirty="0"/>
              <a:t>Number conversion from digits to words with correct inflection</a:t>
            </a:r>
            <a:br>
              <a:rPr lang="en-US" sz="4000" dirty="0"/>
            </a:br>
            <a:r>
              <a:rPr lang="lv-LV" sz="4000" dirty="0">
                <a:solidFill>
                  <a:schemeClr val="accent1"/>
                </a:solidFill>
              </a:rPr>
              <a:t>100km </a:t>
            </a:r>
            <a:r>
              <a:rPr lang="en-US" sz="4000" dirty="0">
                <a:solidFill>
                  <a:schemeClr val="accent1"/>
                </a:solidFill>
              </a:rPr>
              <a:t>-&gt; 100 km </a:t>
            </a:r>
            <a:r>
              <a:rPr lang="lv-LV" sz="4000" dirty="0">
                <a:solidFill>
                  <a:schemeClr val="accent1"/>
                </a:solidFill>
              </a:rPr>
              <a:t>-&gt; simts kilometri</a:t>
            </a:r>
            <a:endParaRPr lang="en-US" sz="4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All punctuation and special symbols </a:t>
            </a:r>
            <a:r>
              <a:rPr lang="lv-LV" sz="4000" dirty="0"/>
              <a:t>(#, %, &amp;, ... ) </a:t>
            </a:r>
            <a:r>
              <a:rPr lang="en-US" sz="4000" dirty="0"/>
              <a:t>are filtered out. Mixed tokens are also filtered out:</a:t>
            </a:r>
            <a:br>
              <a:rPr lang="en-US" sz="4000" dirty="0"/>
            </a:br>
            <a:r>
              <a:rPr lang="en-US" sz="4000" b="1" dirty="0">
                <a:solidFill>
                  <a:schemeClr val="accent1"/>
                </a:solidFill>
              </a:rPr>
              <a:t>l0lz</a:t>
            </a:r>
            <a:r>
              <a:rPr lang="lv-LV" sz="4000" b="1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kas </a:t>
            </a:r>
            <a:r>
              <a:rPr lang="en-US" sz="4000" dirty="0" err="1">
                <a:solidFill>
                  <a:schemeClr val="accent1"/>
                </a:solidFill>
              </a:rPr>
              <a:t>tas</a:t>
            </a:r>
            <a:r>
              <a:rPr lang="en-US" sz="4000" b="1" dirty="0">
                <a:solidFill>
                  <a:schemeClr val="accent1"/>
                </a:solidFill>
              </a:rPr>
              <a:t> %) </a:t>
            </a:r>
            <a:endParaRPr lang="en-US" sz="4000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True casing using spell-checker</a:t>
            </a:r>
            <a:br>
              <a:rPr lang="en-US" sz="4000" dirty="0"/>
            </a:br>
            <a:r>
              <a:rPr lang="lv-LV" sz="4000" dirty="0" err="1">
                <a:solidFill>
                  <a:schemeClr val="accent1"/>
                </a:solidFill>
              </a:rPr>
              <a:t>latvija</a:t>
            </a:r>
            <a:r>
              <a:rPr lang="lv-LV" sz="4000" dirty="0">
                <a:solidFill>
                  <a:schemeClr val="accent1"/>
                </a:solidFill>
              </a:rPr>
              <a:t> -&gt; Latvija, Esmu -&gt; esmu, </a:t>
            </a:r>
            <a:r>
              <a:rPr lang="lv-LV" sz="4000" dirty="0" err="1">
                <a:solidFill>
                  <a:schemeClr val="accent1"/>
                </a:solidFill>
              </a:rPr>
              <a:t>daRĪt</a:t>
            </a:r>
            <a:r>
              <a:rPr lang="lv-LV" sz="4000" dirty="0">
                <a:solidFill>
                  <a:schemeClr val="accent1"/>
                </a:solidFill>
              </a:rPr>
              <a:t> -&gt; darīt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0431" y="701675"/>
            <a:ext cx="11506200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Corpus Preprocessing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165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2797100"/>
            <a:ext cx="12116119" cy="6915332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Process corpus with the Latvian spell-checker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Filtering sentences that contain more than 1 error</a:t>
            </a:r>
            <a:br>
              <a:rPr lang="en-US" sz="4000" dirty="0"/>
            </a:br>
            <a:r>
              <a:rPr lang="lv-LV" sz="4000" b="1" u="sng" dirty="0" err="1">
                <a:solidFill>
                  <a:schemeClr val="accent1"/>
                </a:solidFill>
              </a:rPr>
              <a:t>septindesmit</a:t>
            </a:r>
            <a:r>
              <a:rPr lang="lv-LV" sz="4000" dirty="0">
                <a:solidFill>
                  <a:schemeClr val="accent1"/>
                </a:solidFill>
              </a:rPr>
              <a:t> viens procents iedzīvotāju doma ...</a:t>
            </a:r>
            <a:endParaRPr lang="en-US" sz="4000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Train n-gram model on remaining sentences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Select n-grams that contain only correct words</a:t>
            </a:r>
            <a:endParaRPr lang="lv-LV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0431" y="701675"/>
            <a:ext cx="1263048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Corpus Preprocessing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9D5FAD-65FB-45A2-8D67-2910360CE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83224"/>
              </p:ext>
            </p:extLst>
          </p:nvPr>
        </p:nvGraphicFramePr>
        <p:xfrm>
          <a:off x="4225044" y="6254766"/>
          <a:ext cx="6629574" cy="219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332">
                  <a:extLst>
                    <a:ext uri="{9D8B030D-6E8A-4147-A177-3AD203B41FA5}">
                      <a16:colId xmlns:a16="http://schemas.microsoft.com/office/drawing/2014/main" val="1124941238"/>
                    </a:ext>
                  </a:extLst>
                </a:gridCol>
                <a:gridCol w="1600242">
                  <a:extLst>
                    <a:ext uri="{9D8B030D-6E8A-4147-A177-3AD203B41FA5}">
                      <a16:colId xmlns:a16="http://schemas.microsoft.com/office/drawing/2014/main" val="2386484756"/>
                    </a:ext>
                  </a:extLst>
                </a:gridCol>
              </a:tblGrid>
              <a:tr h="54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Max numbers of errors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WER, %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415186390"/>
                  </a:ext>
                </a:extLst>
              </a:tr>
              <a:tr h="54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0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20.31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4181925626"/>
                  </a:ext>
                </a:extLst>
              </a:tr>
              <a:tr h="54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1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19.63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267623677"/>
                  </a:ext>
                </a:extLst>
              </a:tr>
              <a:tr h="54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2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  <a:latin typeface="+mn-lt"/>
                        </a:rPr>
                        <a:t>20.87</a:t>
                      </a:r>
                      <a:endParaRPr lang="lv-LV" sz="3600" kern="1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209659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2797100"/>
            <a:ext cx="12116119" cy="6915332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Best results achieved with 3-gram LM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800K word vocabulary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Unpruned, 322M n-grams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/>
              <a:t>Insignificant improvement from 4-gram model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4000" dirty="0"/>
              <a:t>But much higher hardware requirements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4891" y="854075"/>
            <a:ext cx="12573000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N-gram Language Model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819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1" y="2516142"/>
            <a:ext cx="12116119" cy="6277066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Traditional N-gram models treat inflected forms as independent words and does not recognize their similarity</a:t>
            </a:r>
            <a:br>
              <a:rPr lang="en-US" sz="3600" dirty="0"/>
            </a:br>
            <a:endParaRPr lang="en-US" sz="3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Sub-word models can significantly decrease vocabulary size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Sub-word models enable open vocabulary ASR</a:t>
            </a:r>
            <a:br>
              <a:rPr lang="en-US" sz="3600" dirty="0"/>
            </a:br>
            <a:endParaRPr lang="en-US" sz="3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There are many ways of decomposition and reconstruction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3600" dirty="0" err="1"/>
              <a:t>Morfessor</a:t>
            </a:r>
            <a:r>
              <a:rPr lang="en-US" sz="3600" dirty="0"/>
              <a:t>, BPE, stemmers, morphological splitters… </a:t>
            </a:r>
          </a:p>
          <a:p>
            <a:pPr marL="557204" lvl="1" indent="-214313">
              <a:buFont typeface="Arial" panose="020B0604020202020204" pitchFamily="34" charset="0"/>
              <a:buChar char="•"/>
            </a:pPr>
            <a:r>
              <a:rPr lang="en-US" sz="3600" dirty="0"/>
              <a:t>Hidden event LM, markings, tags</a:t>
            </a:r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854075"/>
            <a:ext cx="12420600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Sub-word Language Model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911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2" y="2745901"/>
            <a:ext cx="12116119" cy="1880047"/>
          </a:xfrm>
        </p:spPr>
        <p:txBody>
          <a:bodyPr numCol="1"/>
          <a:lstStyle/>
          <a:p>
            <a:pPr marL="900095" lvl="2" indent="-214313">
              <a:buFont typeface="Arial" panose="020B0604020202020204" pitchFamily="34" charset="0"/>
              <a:buChar char="•"/>
            </a:pPr>
            <a:r>
              <a:rPr lang="en-US" sz="3600" dirty="0"/>
              <a:t>Decomposition: </a:t>
            </a:r>
            <a:r>
              <a:rPr lang="en-US" sz="3600" dirty="0" err="1"/>
              <a:t>Morfessor</a:t>
            </a:r>
            <a:r>
              <a:rPr lang="en-US" sz="3600" dirty="0"/>
              <a:t> 2.0 and Byte-Pair Encoding</a:t>
            </a:r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r>
              <a:rPr lang="en-US" sz="3600" dirty="0"/>
              <a:t>Reconstruction:</a:t>
            </a:r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endParaRPr lang="lv-LV" sz="3600" dirty="0"/>
          </a:p>
          <a:p>
            <a:pPr marL="900095" lvl="2" indent="-214313">
              <a:buFont typeface="Arial" panose="020B0604020202020204" pitchFamily="34" charset="0"/>
              <a:buChar char="•"/>
            </a:pPr>
            <a:r>
              <a:rPr lang="en-US" sz="3600" dirty="0"/>
              <a:t>Integration into decoding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409" y="854075"/>
            <a:ext cx="1099202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Sub-word Language Model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56C731-1B16-4F1C-B449-D10464FE3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00252"/>
              </p:ext>
            </p:extLst>
          </p:nvPr>
        </p:nvGraphicFramePr>
        <p:xfrm>
          <a:off x="3007401" y="4891806"/>
          <a:ext cx="9064860" cy="2896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273">
                  <a:extLst>
                    <a:ext uri="{9D8B030D-6E8A-4147-A177-3AD203B41FA5}">
                      <a16:colId xmlns:a16="http://schemas.microsoft.com/office/drawing/2014/main" val="1697286213"/>
                    </a:ext>
                  </a:extLst>
                </a:gridCol>
                <a:gridCol w="5616587">
                  <a:extLst>
                    <a:ext uri="{9D8B030D-6E8A-4147-A177-3AD203B41FA5}">
                      <a16:colId xmlns:a16="http://schemas.microsoft.com/office/drawing/2014/main" val="792815019"/>
                    </a:ext>
                  </a:extLst>
                </a:gridCol>
              </a:tblGrid>
              <a:tr h="569773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200" kern="150">
                          <a:effectLst/>
                        </a:rPr>
                        <a:t>Marking style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200" kern="150" dirty="0">
                          <a:effectLst/>
                        </a:rPr>
                        <a:t>Example</a:t>
                      </a:r>
                      <a:endParaRPr lang="lv-LV" sz="32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242324494"/>
                  </a:ext>
                </a:extLst>
              </a:tr>
              <a:tr h="5697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>
                          <a:effectLst/>
                        </a:rPr>
                        <a:t>Boundary tag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>
                          <a:effectLst/>
                        </a:rPr>
                        <a:t>&lt;w&gt; kā &lt;w&gt; pie dzīv ojums &lt;w&gt;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3873900730"/>
                  </a:ext>
                </a:extLst>
              </a:tr>
              <a:tr h="58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 dirty="0" err="1">
                          <a:effectLst/>
                        </a:rPr>
                        <a:t>Left-marked</a:t>
                      </a:r>
                      <a:endParaRPr lang="lv-LV" sz="3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 dirty="0">
                          <a:effectLst/>
                        </a:rPr>
                        <a:t>kā pie +</a:t>
                      </a:r>
                      <a:r>
                        <a:rPr lang="lv-LV" sz="3200" kern="150" dirty="0" err="1">
                          <a:effectLst/>
                        </a:rPr>
                        <a:t>dzīv</a:t>
                      </a:r>
                      <a:r>
                        <a:rPr lang="lv-LV" sz="3200" kern="150" dirty="0">
                          <a:effectLst/>
                        </a:rPr>
                        <a:t> +</a:t>
                      </a:r>
                      <a:r>
                        <a:rPr lang="lv-LV" sz="3200" kern="150" dirty="0" err="1">
                          <a:effectLst/>
                        </a:rPr>
                        <a:t>ojums</a:t>
                      </a:r>
                      <a:endParaRPr lang="lv-LV" sz="3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921200543"/>
                  </a:ext>
                </a:extLst>
              </a:tr>
              <a:tr h="58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>
                          <a:effectLst/>
                        </a:rPr>
                        <a:t>Right-marked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>
                          <a:effectLst/>
                        </a:rPr>
                        <a:t>kā pie+ dzīv+ ojums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333151037"/>
                  </a:ext>
                </a:extLst>
              </a:tr>
              <a:tr h="58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>
                          <a:effectLst/>
                        </a:rPr>
                        <a:t>Left+right-marked</a:t>
                      </a:r>
                      <a:endParaRPr lang="lv-LV" sz="32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200" kern="150" dirty="0">
                          <a:effectLst/>
                        </a:rPr>
                        <a:t>kā pie+ +</a:t>
                      </a:r>
                      <a:r>
                        <a:rPr lang="lv-LV" sz="3200" kern="150" dirty="0" err="1">
                          <a:effectLst/>
                        </a:rPr>
                        <a:t>dzīv</a:t>
                      </a:r>
                      <a:r>
                        <a:rPr lang="lv-LV" sz="3200" kern="150" dirty="0">
                          <a:effectLst/>
                        </a:rPr>
                        <a:t>+ +</a:t>
                      </a:r>
                      <a:r>
                        <a:rPr lang="lv-LV" sz="3200" kern="150" dirty="0" err="1">
                          <a:effectLst/>
                        </a:rPr>
                        <a:t>ojums</a:t>
                      </a:r>
                      <a:endParaRPr lang="lv-LV" sz="3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5580475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151C88-3D4E-4E17-874C-485F7D3D2278}"/>
              </a:ext>
            </a:extLst>
          </p:cNvPr>
          <p:cNvSpPr/>
          <p:nvPr/>
        </p:nvSpPr>
        <p:spPr>
          <a:xfrm>
            <a:off x="1672431" y="9402464"/>
            <a:ext cx="8782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000" dirty="0"/>
              <a:t>Smit, P., </a:t>
            </a:r>
            <a:r>
              <a:rPr lang="en-US" sz="2000" dirty="0" err="1"/>
              <a:t>Virpioja</a:t>
            </a:r>
            <a:r>
              <a:rPr lang="en-US" sz="2000" dirty="0"/>
              <a:t>, S., &amp; </a:t>
            </a:r>
            <a:r>
              <a:rPr lang="en-US" sz="2000" dirty="0" err="1"/>
              <a:t>Kurimo</a:t>
            </a:r>
            <a:r>
              <a:rPr lang="en-US" sz="2000" dirty="0"/>
              <a:t>, M. (2017). Improved </a:t>
            </a:r>
            <a:r>
              <a:rPr lang="en-US" sz="2000" dirty="0" err="1"/>
              <a:t>Subword</a:t>
            </a:r>
            <a:r>
              <a:rPr lang="en-US" sz="2000" dirty="0"/>
              <a:t> Modeling for WFST-Based Speech Recognition. In Proc. </a:t>
            </a:r>
            <a:r>
              <a:rPr lang="en-US" sz="2000" dirty="0" err="1"/>
              <a:t>Interspeech</a:t>
            </a:r>
            <a:r>
              <a:rPr lang="en-US" sz="2000" dirty="0"/>
              <a:t> 2017 (pp. 2551–2555). 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542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3439" y="4054475"/>
            <a:ext cx="13281992" cy="4972084"/>
          </a:xfrm>
        </p:spPr>
        <p:txBody>
          <a:bodyPr numCol="1"/>
          <a:lstStyle/>
          <a:p>
            <a:r>
              <a:rPr lang="en-US" sz="40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area in the focus of this thesis is the </a:t>
            </a:r>
            <a:r>
              <a:rPr lang="en-US" sz="4000" b="1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Speech Recognition (ASR)</a:t>
            </a:r>
            <a:r>
              <a:rPr lang="en-US" sz="40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40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Speech Recognition is the ability of a machine to identify words and phrases in spoken language and convert them to a machine-readable format. 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3439" y="19970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6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67468" y="7417852"/>
            <a:ext cx="12116119" cy="2400363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6-gram LM, models are pruned, so that the total n-gram count is similar to baseline bigram and trigram models.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Trained on segmented </a:t>
            </a:r>
            <a:r>
              <a:rPr lang="en-US" sz="3200" dirty="0" err="1"/>
              <a:t>WebNews</a:t>
            </a:r>
            <a:endParaRPr lang="en-GB" sz="3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3200" dirty="0"/>
              <a:t>234K units for </a:t>
            </a:r>
            <a:r>
              <a:rPr lang="en-GB" sz="3200" dirty="0" err="1"/>
              <a:t>Morfessor</a:t>
            </a:r>
            <a:r>
              <a:rPr lang="en-GB" sz="3200" dirty="0"/>
              <a:t> and 130K units for BPE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409" y="854075"/>
            <a:ext cx="1167782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Sub-word Language Model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4CDCE0-4C03-442E-9873-EDC1687D9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22996"/>
              </p:ext>
            </p:extLst>
          </p:nvPr>
        </p:nvGraphicFramePr>
        <p:xfrm>
          <a:off x="1367468" y="3010397"/>
          <a:ext cx="12344726" cy="348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75">
                  <a:extLst>
                    <a:ext uri="{9D8B030D-6E8A-4147-A177-3AD203B41FA5}">
                      <a16:colId xmlns:a16="http://schemas.microsoft.com/office/drawing/2014/main" val="956640863"/>
                    </a:ext>
                  </a:extLst>
                </a:gridCol>
                <a:gridCol w="1877280">
                  <a:extLst>
                    <a:ext uri="{9D8B030D-6E8A-4147-A177-3AD203B41FA5}">
                      <a16:colId xmlns:a16="http://schemas.microsoft.com/office/drawing/2014/main" val="462623079"/>
                    </a:ext>
                  </a:extLst>
                </a:gridCol>
                <a:gridCol w="4237931">
                  <a:extLst>
                    <a:ext uri="{9D8B030D-6E8A-4147-A177-3AD203B41FA5}">
                      <a16:colId xmlns:a16="http://schemas.microsoft.com/office/drawing/2014/main" val="2157857047"/>
                    </a:ext>
                  </a:extLst>
                </a:gridCol>
                <a:gridCol w="3371940">
                  <a:extLst>
                    <a:ext uri="{9D8B030D-6E8A-4147-A177-3AD203B41FA5}">
                      <a16:colId xmlns:a16="http://schemas.microsoft.com/office/drawing/2014/main" val="2782867348"/>
                    </a:ext>
                  </a:extLst>
                </a:gridCol>
              </a:tblGrid>
              <a:tr h="693386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600" kern="150">
                          <a:effectLst/>
                        </a:rPr>
                        <a:t>Test corpus</a:t>
                      </a:r>
                      <a:endParaRPr lang="lv-LV" sz="33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 gridSpan="3"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WER, %</a:t>
                      </a:r>
                      <a:endParaRPr lang="lv-LV" sz="33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32676"/>
                  </a:ext>
                </a:extLst>
              </a:tr>
              <a:tr h="693386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600" kern="150">
                          <a:effectLst/>
                        </a:rPr>
                        <a:t> </a:t>
                      </a:r>
                      <a:endParaRPr lang="lv-LV" sz="33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3600" kern="150">
                          <a:effectLst/>
                        </a:rPr>
                        <a:t>Baseline</a:t>
                      </a:r>
                      <a:endParaRPr lang="lv-LV" sz="33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3600" kern="150" dirty="0" err="1">
                          <a:effectLst/>
                        </a:rPr>
                        <a:t>Morfessor</a:t>
                      </a:r>
                      <a:r>
                        <a:rPr lang="en-US" sz="3600" kern="150" dirty="0">
                          <a:effectLst/>
                        </a:rPr>
                        <a:t> sub-words</a:t>
                      </a:r>
                      <a:endParaRPr lang="lv-LV" sz="33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3600" kern="150">
                          <a:effectLst/>
                        </a:rPr>
                        <a:t>BPE sub-words</a:t>
                      </a:r>
                      <a:endParaRPr lang="lv-LV" sz="33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3391160055"/>
                  </a:ext>
                </a:extLst>
              </a:tr>
              <a:tr h="693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EvalWebNews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10.3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10.2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10.1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285070909"/>
                  </a:ext>
                </a:extLst>
              </a:tr>
              <a:tr h="693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EvalGeneral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10.4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9.8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9.6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4040161659"/>
                  </a:ext>
                </a:extLst>
              </a:tr>
              <a:tr h="712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Saeima-test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8.3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7.9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7.8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/>
                </a:tc>
                <a:extLst>
                  <a:ext uri="{0D108BD9-81ED-4DB2-BD59-A6C34878D82A}">
                    <a16:rowId xmlns:a16="http://schemas.microsoft.com/office/drawing/2014/main" val="181469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0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67468" y="5997584"/>
            <a:ext cx="12116119" cy="3178224"/>
          </a:xfrm>
        </p:spPr>
        <p:txBody>
          <a:bodyPr numCol="1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BPE LM ASR correctly recognizes 38.9% of out-of-vocabulary in  </a:t>
            </a:r>
            <a:r>
              <a:rPr lang="en-US" sz="3200" dirty="0" err="1"/>
              <a:t>EvalWebNews</a:t>
            </a:r>
            <a:r>
              <a:rPr lang="en-US" sz="32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2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/>
              <a:t>It </a:t>
            </a:r>
            <a:r>
              <a:rPr lang="en-US" sz="3200" dirty="0"/>
              <a:t>can be concluded that sub-word approach is able to partially overcome sparsity created by inflected forms and improve the speech recognition quality.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475" y="873093"/>
            <a:ext cx="1272555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Sub-word Language Model</a:t>
            </a:r>
            <a:endParaRPr lang="en-US" sz="4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736E3B-B17C-4BB6-8893-19FD32137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51295"/>
              </p:ext>
            </p:extLst>
          </p:nvPr>
        </p:nvGraphicFramePr>
        <p:xfrm>
          <a:off x="1596075" y="2568566"/>
          <a:ext cx="1188751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6611">
                  <a:extLst>
                    <a:ext uri="{9D8B030D-6E8A-4147-A177-3AD203B41FA5}">
                      <a16:colId xmlns:a16="http://schemas.microsoft.com/office/drawing/2014/main" val="2537582607"/>
                    </a:ext>
                  </a:extLst>
                </a:gridCol>
                <a:gridCol w="2207680">
                  <a:extLst>
                    <a:ext uri="{9D8B030D-6E8A-4147-A177-3AD203B41FA5}">
                      <a16:colId xmlns:a16="http://schemas.microsoft.com/office/drawing/2014/main" val="1711899980"/>
                    </a:ext>
                  </a:extLst>
                </a:gridCol>
                <a:gridCol w="3396432">
                  <a:extLst>
                    <a:ext uri="{9D8B030D-6E8A-4147-A177-3AD203B41FA5}">
                      <a16:colId xmlns:a16="http://schemas.microsoft.com/office/drawing/2014/main" val="2546706632"/>
                    </a:ext>
                  </a:extLst>
                </a:gridCol>
                <a:gridCol w="3056788">
                  <a:extLst>
                    <a:ext uri="{9D8B030D-6E8A-4147-A177-3AD203B41FA5}">
                      <a16:colId xmlns:a16="http://schemas.microsoft.com/office/drawing/2014/main" val="1644897158"/>
                    </a:ext>
                  </a:extLst>
                </a:gridCol>
              </a:tblGrid>
              <a:tr h="265948"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Test corpus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600" kern="150">
                          <a:effectLst/>
                        </a:rPr>
                        <a:t>Process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Baseline ASR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spcAft>
                          <a:spcPts val="0"/>
                        </a:spcAft>
                      </a:pPr>
                      <a:r>
                        <a:rPr lang="en-US" sz="3600" kern="150" dirty="0">
                          <a:effectLst/>
                        </a:rPr>
                        <a:t>BPE LM ASR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158772874"/>
                  </a:ext>
                </a:extLst>
              </a:tr>
              <a:tr h="41149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 dirty="0" err="1">
                          <a:effectLst/>
                        </a:rPr>
                        <a:t>EvalWebNews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 dirty="0" err="1">
                          <a:effectLst/>
                        </a:rPr>
                        <a:t>Decoding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184 seconds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189 seconds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599390402"/>
                  </a:ext>
                </a:extLst>
              </a:tr>
              <a:tr h="4114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 dirty="0" err="1">
                          <a:effectLst/>
                        </a:rPr>
                        <a:t>Rescoring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16 </a:t>
                      </a:r>
                      <a:r>
                        <a:rPr lang="lv-LV" sz="3600" kern="150" dirty="0" err="1">
                          <a:effectLst/>
                        </a:rPr>
                        <a:t>seconds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16 seconds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703644827"/>
                  </a:ext>
                </a:extLst>
              </a:tr>
              <a:tr h="41149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Saeima</a:t>
                      </a:r>
                      <a:r>
                        <a:rPr lang="en-US" sz="3600" kern="150" dirty="0">
                          <a:effectLst/>
                        </a:rPr>
                        <a:t>-test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 dirty="0" err="1">
                          <a:effectLst/>
                        </a:rPr>
                        <a:t>Decoding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560 </a:t>
                      </a:r>
                      <a:r>
                        <a:rPr lang="lv-LV" sz="3600" kern="150" dirty="0" err="1">
                          <a:effectLst/>
                        </a:rPr>
                        <a:t>seconds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586 </a:t>
                      </a:r>
                      <a:r>
                        <a:rPr lang="lv-LV" sz="3600" kern="150" dirty="0" err="1">
                          <a:effectLst/>
                        </a:rPr>
                        <a:t>seconds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2355767355"/>
                  </a:ext>
                </a:extLst>
              </a:tr>
              <a:tr h="4114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Rescoring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>
                          <a:effectLst/>
                        </a:rPr>
                        <a:t>21 seconds</a:t>
                      </a:r>
                      <a:endParaRPr lang="lv-LV" sz="3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3600" kern="150" dirty="0">
                          <a:effectLst/>
                        </a:rPr>
                        <a:t>21 </a:t>
                      </a:r>
                      <a:r>
                        <a:rPr lang="lv-LV" sz="3600" kern="150" dirty="0" err="1">
                          <a:effectLst/>
                        </a:rPr>
                        <a:t>seconds</a:t>
                      </a:r>
                      <a:endParaRPr lang="lv-LV" sz="3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1436" marR="51436" marT="0" marB="0" anchor="ctr"/>
                </a:tc>
                <a:extLst>
                  <a:ext uri="{0D108BD9-81ED-4DB2-BD59-A6C34878D82A}">
                    <a16:rowId xmlns:a16="http://schemas.microsoft.com/office/drawing/2014/main" val="154271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19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8058" y="4597372"/>
            <a:ext cx="7703546" cy="2114606"/>
          </a:xfrm>
        </p:spPr>
        <p:txBody>
          <a:bodyPr numCol="1"/>
          <a:lstStyle/>
          <a:p>
            <a:pPr algn="ctr"/>
            <a:r>
              <a:rPr lang="pt-BR" sz="5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6930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1" y="1844675"/>
            <a:ext cx="12116119" cy="2914748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Latvian Speech-To-Text Transcription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dirty="0"/>
              <a:t>Saeima </a:t>
            </a:r>
            <a:r>
              <a:rPr lang="en-US" sz="3600" dirty="0"/>
              <a:t>S</a:t>
            </a:r>
            <a:r>
              <a:rPr lang="lv-LV" sz="3600" dirty="0" err="1"/>
              <a:t>ession</a:t>
            </a:r>
            <a:r>
              <a:rPr lang="en-US" sz="3600" dirty="0"/>
              <a:t> Transcription</a:t>
            </a:r>
            <a:endParaRPr lang="lv-LV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dirty="0" err="1"/>
              <a:t>Dictation</a:t>
            </a:r>
            <a:endParaRPr lang="lv-LV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dirty="0" err="1"/>
              <a:t>Street</a:t>
            </a:r>
            <a:r>
              <a:rPr lang="lv-LV" sz="3600" dirty="0"/>
              <a:t> </a:t>
            </a:r>
            <a:r>
              <a:rPr lang="en-US" sz="3600" dirty="0"/>
              <a:t>A</a:t>
            </a:r>
            <a:r>
              <a:rPr lang="lv-LV" sz="3600" dirty="0" err="1"/>
              <a:t>ddress</a:t>
            </a:r>
            <a:r>
              <a:rPr lang="en-US" sz="3600" dirty="0"/>
              <a:t> Recognition</a:t>
            </a:r>
            <a:endParaRPr lang="lv-LV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dirty="0" err="1"/>
              <a:t>Punctuation</a:t>
            </a:r>
            <a:r>
              <a:rPr lang="lv-LV" sz="3600" dirty="0"/>
              <a:t> </a:t>
            </a:r>
            <a:r>
              <a:rPr lang="en-US" sz="3600" dirty="0"/>
              <a:t>R</a:t>
            </a:r>
            <a:r>
              <a:rPr lang="lv-LV" sz="3600" dirty="0" err="1"/>
              <a:t>estoration</a:t>
            </a:r>
            <a:endParaRPr lang="en-US" sz="3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8305" y="8540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73A9C2-37EF-4225-93F5-6203547AB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20221"/>
              </p:ext>
            </p:extLst>
          </p:nvPr>
        </p:nvGraphicFramePr>
        <p:xfrm>
          <a:off x="3410851" y="4839321"/>
          <a:ext cx="8257958" cy="4320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73">
                <a:tc>
                  <a:txBody>
                    <a:bodyPr/>
                    <a:lstStyle/>
                    <a:p>
                      <a:r>
                        <a:rPr lang="lv-LV" sz="3600" dirty="0"/>
                        <a:t>TASK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WER,</a:t>
                      </a:r>
                      <a:r>
                        <a:rPr lang="en-US" sz="3600" baseline="0" dirty="0"/>
                        <a:t> %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lv-LV" sz="3600" dirty="0"/>
                        <a:t>EvalWebNews (general domain)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b="0" dirty="0"/>
                        <a:t>1</a:t>
                      </a:r>
                      <a:r>
                        <a:rPr lang="en-US" sz="3600" b="0" dirty="0"/>
                        <a:t>0</a:t>
                      </a:r>
                      <a:r>
                        <a:rPr lang="lv-LV" sz="3600" b="0" dirty="0"/>
                        <a:t>.</a:t>
                      </a:r>
                      <a:r>
                        <a:rPr lang="en-US" sz="3600" b="0" dirty="0"/>
                        <a:t>1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US" sz="3600" dirty="0" err="1"/>
                        <a:t>EvalGeneral</a:t>
                      </a:r>
                      <a:r>
                        <a:rPr lang="en-US" sz="3600" dirty="0"/>
                        <a:t> </a:t>
                      </a:r>
                      <a:r>
                        <a:rPr lang="lv-LV" sz="3600" dirty="0"/>
                        <a:t>(</a:t>
                      </a:r>
                      <a:r>
                        <a:rPr lang="lv-LV" sz="3600" dirty="0" err="1"/>
                        <a:t>general</a:t>
                      </a:r>
                      <a:r>
                        <a:rPr lang="lv-LV" sz="3600" dirty="0"/>
                        <a:t> </a:t>
                      </a:r>
                      <a:r>
                        <a:rPr lang="lv-LV" sz="3600" dirty="0" err="1"/>
                        <a:t>domain</a:t>
                      </a:r>
                      <a:r>
                        <a:rPr lang="lv-LV" sz="3600" dirty="0"/>
                        <a:t>)</a:t>
                      </a:r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9.6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2302626810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lv-LV" sz="3600" dirty="0"/>
                        <a:t>Saeima</a:t>
                      </a:r>
                      <a:r>
                        <a:rPr lang="en-US" sz="3600" dirty="0"/>
                        <a:t> (adapted LM)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5.9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US" sz="3600" dirty="0" err="1"/>
                        <a:t>Saeima</a:t>
                      </a:r>
                      <a:r>
                        <a:rPr lang="en-US" sz="3600" dirty="0"/>
                        <a:t> (general domain)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7.8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2431801376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lv-LV" sz="3600" dirty="0" err="1"/>
                        <a:t>Dictation</a:t>
                      </a:r>
                      <a:r>
                        <a:rPr lang="en-US" sz="3600" dirty="0"/>
                        <a:t> (adapted ASR)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b="0" dirty="0"/>
                        <a:t>1</a:t>
                      </a:r>
                      <a:r>
                        <a:rPr lang="en-US" sz="3600" b="0" dirty="0"/>
                        <a:t>2</a:t>
                      </a:r>
                      <a:r>
                        <a:rPr lang="lv-LV" sz="3600" b="0" dirty="0"/>
                        <a:t>.</a:t>
                      </a:r>
                      <a:r>
                        <a:rPr lang="en-US" sz="3600" b="0" dirty="0"/>
                        <a:t>2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3343578107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lv-LV" sz="3600" dirty="0" err="1"/>
                        <a:t>Street</a:t>
                      </a:r>
                      <a:r>
                        <a:rPr lang="lv-LV" sz="3600" dirty="0"/>
                        <a:t> </a:t>
                      </a:r>
                      <a:r>
                        <a:rPr lang="lv-LV" sz="3600" dirty="0" err="1"/>
                        <a:t>address</a:t>
                      </a:r>
                      <a:r>
                        <a:rPr lang="en-US" sz="3600" dirty="0"/>
                        <a:t> (adapted LM)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7.9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7873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7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1831" y="1978093"/>
            <a:ext cx="8572726" cy="4448143"/>
          </a:xfrm>
        </p:spPr>
        <p:txBody>
          <a:bodyPr numCol="1">
            <a:noAutofit/>
          </a:bodyPr>
          <a:lstStyle/>
          <a:p>
            <a:r>
              <a:rPr lang="en-US" sz="3200" b="1" dirty="0"/>
              <a:t>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ASR web-service for Latvian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Publicly available using a web-page or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Mobile </a:t>
            </a:r>
            <a:r>
              <a:rPr lang="lv-LV" sz="3200" dirty="0" err="1"/>
              <a:t>app</a:t>
            </a:r>
            <a:r>
              <a:rPr lang="en-US" sz="3200" dirty="0"/>
              <a:t> </a:t>
            </a:r>
            <a:r>
              <a:rPr lang="lv-LV" sz="3200" dirty="0"/>
              <a:t>Reizrēķins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 software package Tildes </a:t>
            </a:r>
            <a:r>
              <a:rPr lang="en-US" sz="3200" dirty="0" err="1"/>
              <a:t>Birojs</a:t>
            </a:r>
            <a:endParaRPr lang="lv-LV" sz="32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Audio and video file transcription</a:t>
            </a:r>
            <a:endParaRPr lang="lv-LV" sz="32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Dictation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Mobile </a:t>
            </a:r>
            <a:r>
              <a:rPr lang="lv-LV" sz="3200" dirty="0" err="1"/>
              <a:t>app</a:t>
            </a:r>
            <a:r>
              <a:rPr lang="en-US" sz="3200" dirty="0"/>
              <a:t> Tildes </a:t>
            </a:r>
            <a:r>
              <a:rPr lang="en-US" sz="3200" dirty="0" err="1"/>
              <a:t>Balss</a:t>
            </a:r>
            <a:r>
              <a:rPr lang="en-US" sz="3200" dirty="0"/>
              <a:t> Beta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8D75FE-05FC-490A-9C19-B0075E91F97F}"/>
              </a:ext>
            </a:extLst>
          </p:cNvPr>
          <p:cNvSpPr txBox="1">
            <a:spLocks/>
          </p:cNvSpPr>
          <p:nvPr/>
        </p:nvSpPr>
        <p:spPr>
          <a:xfrm>
            <a:off x="986631" y="777875"/>
            <a:ext cx="8572726" cy="1200182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189">
              <a:defRPr b="0" i="0">
                <a:latin typeface="Arial (null)"/>
                <a:ea typeface="+mn-ea"/>
                <a:cs typeface="+mn-cs"/>
              </a:defRPr>
            </a:lvl2pPr>
            <a:lvl3pPr marL="914377">
              <a:defRPr b="0" i="0">
                <a:latin typeface="Arial (null)"/>
                <a:ea typeface="+mn-ea"/>
                <a:cs typeface="+mn-cs"/>
              </a:defRPr>
            </a:lvl3pPr>
            <a:lvl4pPr marL="1371566">
              <a:defRPr b="0" i="0">
                <a:latin typeface="Arial (null)"/>
                <a:ea typeface="+mn-ea"/>
                <a:cs typeface="+mn-cs"/>
              </a:defRPr>
            </a:lvl4pPr>
            <a:lvl5pPr marL="1828754">
              <a:defRPr b="0" i="0">
                <a:latin typeface="Arial (null)"/>
                <a:ea typeface="+mn-ea"/>
                <a:cs typeface="+mn-cs"/>
              </a:defRPr>
            </a:lvl5pPr>
            <a:lvl6pPr marL="2285943">
              <a:defRPr>
                <a:latin typeface="+mn-lt"/>
                <a:ea typeface="+mn-ea"/>
                <a:cs typeface="+mn-cs"/>
              </a:defRPr>
            </a:lvl6pPr>
            <a:lvl7pPr marL="2743131">
              <a:defRPr>
                <a:latin typeface="+mn-lt"/>
                <a:ea typeface="+mn-ea"/>
                <a:cs typeface="+mn-cs"/>
              </a:defRPr>
            </a:lvl7pPr>
            <a:lvl8pPr marL="3200320">
              <a:defRPr>
                <a:latin typeface="+mn-lt"/>
                <a:ea typeface="+mn-ea"/>
                <a:cs typeface="+mn-cs"/>
              </a:defRPr>
            </a:lvl8pPr>
            <a:lvl9pPr marL="365750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kern="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8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BBDDA6-8E5F-4D20-8665-0A956DA2D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97318"/>
              </p:ext>
            </p:extLst>
          </p:nvPr>
        </p:nvGraphicFramePr>
        <p:xfrm>
          <a:off x="5500821" y="6426236"/>
          <a:ext cx="8572726" cy="24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73">
                <a:tc>
                  <a:txBody>
                    <a:bodyPr/>
                    <a:lstStyle/>
                    <a:p>
                      <a:r>
                        <a:rPr lang="en-US" sz="3600" dirty="0"/>
                        <a:t>ASR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/>
                        <a:t>WER on </a:t>
                      </a:r>
                      <a:r>
                        <a:rPr lang="en-US" sz="3600" dirty="0" err="1"/>
                        <a:t>EvalWebNews</a:t>
                      </a:r>
                      <a:r>
                        <a:rPr lang="en-US" sz="3600" dirty="0"/>
                        <a:t>,</a:t>
                      </a:r>
                      <a:r>
                        <a:rPr lang="en-US" sz="3600" baseline="0" dirty="0"/>
                        <a:t> %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US" sz="3600" b="1" dirty="0"/>
                        <a:t>This work</a:t>
                      </a:r>
                      <a:endParaRPr lang="lv-LV" sz="3600" b="1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b="1" dirty="0"/>
                        <a:t>1</a:t>
                      </a:r>
                      <a:r>
                        <a:rPr lang="en-US" sz="3600" b="1" dirty="0"/>
                        <a:t>0</a:t>
                      </a:r>
                      <a:r>
                        <a:rPr lang="lv-LV" sz="3600" b="1" dirty="0"/>
                        <a:t>.1</a:t>
                      </a:r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US" sz="3600" dirty="0"/>
                        <a:t>Google*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3600" b="0" dirty="0"/>
                        <a:t>36.2-50.6</a:t>
                      </a:r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2302626810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US" sz="3600" dirty="0" err="1"/>
                        <a:t>Speechmatics</a:t>
                      </a:r>
                      <a:r>
                        <a:rPr lang="en-US" sz="3600" dirty="0"/>
                        <a:t>*</a:t>
                      </a:r>
                      <a:endParaRPr lang="lv-LV" sz="3600" dirty="0"/>
                    </a:p>
                  </a:txBody>
                  <a:tcPr marL="68582" marR="68582" marT="34291" marB="342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/>
                        <a:t>25.2</a:t>
                      </a:r>
                      <a:endParaRPr lang="lv-LV" sz="3600" b="0" dirty="0"/>
                    </a:p>
                  </a:txBody>
                  <a:tcPr marL="68582" marR="68582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7E907A5-AF22-4C7C-94D0-F61C65E06AE6}"/>
              </a:ext>
            </a:extLst>
          </p:cNvPr>
          <p:cNvSpPr txBox="1">
            <a:spLocks/>
          </p:cNvSpPr>
          <p:nvPr/>
        </p:nvSpPr>
        <p:spPr>
          <a:xfrm>
            <a:off x="5500821" y="9142718"/>
            <a:ext cx="6000906" cy="474357"/>
          </a:xfrm>
          <a:prstGeom prst="rect">
            <a:avLst/>
          </a:prstGeom>
        </p:spPr>
        <p:txBody>
          <a:bodyPr vert="horz" lIns="68582" tIns="34291" rIns="68582" bIns="34291" numCol="1" rtlCol="0">
            <a:normAutofit fontScale="92500" lnSpcReduction="20000"/>
          </a:bodyPr>
          <a:lstStyle>
            <a:lvl1pPr marL="0">
              <a:lnSpc>
                <a:spcPct val="101000"/>
              </a:lnSpc>
              <a:defRPr sz="1951" b="0" i="0">
                <a:latin typeface="Arial (null)"/>
                <a:ea typeface="+mn-ea"/>
                <a:cs typeface="+mn-cs"/>
              </a:defRPr>
            </a:lvl1pPr>
            <a:lvl2pPr marL="457189">
              <a:lnSpc>
                <a:spcPct val="101000"/>
              </a:lnSpc>
              <a:defRPr sz="1951" b="0" i="0">
                <a:latin typeface="Arial (null)"/>
                <a:ea typeface="+mn-ea"/>
                <a:cs typeface="+mn-cs"/>
              </a:defRPr>
            </a:lvl2pPr>
            <a:lvl3pPr marL="914377">
              <a:lnSpc>
                <a:spcPct val="101000"/>
              </a:lnSpc>
              <a:defRPr sz="1951" b="0" i="0">
                <a:latin typeface="Arial (null)"/>
                <a:ea typeface="+mn-ea"/>
                <a:cs typeface="+mn-cs"/>
              </a:defRPr>
            </a:lvl3pPr>
            <a:lvl4pPr marL="1371566">
              <a:lnSpc>
                <a:spcPct val="101000"/>
              </a:lnSpc>
              <a:defRPr sz="1951" b="0" i="0">
                <a:latin typeface="Arial (null)"/>
                <a:ea typeface="+mn-ea"/>
                <a:cs typeface="+mn-cs"/>
              </a:defRPr>
            </a:lvl4pPr>
            <a:lvl5pPr marL="1828754">
              <a:lnSpc>
                <a:spcPct val="101000"/>
              </a:lnSpc>
              <a:defRPr sz="1951" b="0" i="0">
                <a:latin typeface="Arial (null)"/>
                <a:ea typeface="+mn-ea"/>
                <a:cs typeface="+mn-cs"/>
              </a:defRPr>
            </a:lvl5pPr>
            <a:lvl6pPr marL="2285943">
              <a:defRPr>
                <a:latin typeface="+mn-lt"/>
                <a:ea typeface="+mn-ea"/>
                <a:cs typeface="+mn-cs"/>
              </a:defRPr>
            </a:lvl6pPr>
            <a:lvl7pPr marL="2743131">
              <a:defRPr>
                <a:latin typeface="+mn-lt"/>
                <a:ea typeface="+mn-ea"/>
                <a:cs typeface="+mn-cs"/>
              </a:defRPr>
            </a:lvl7pPr>
            <a:lvl8pPr marL="3200320">
              <a:defRPr>
                <a:latin typeface="+mn-lt"/>
                <a:ea typeface="+mn-ea"/>
                <a:cs typeface="+mn-cs"/>
              </a:defRPr>
            </a:lvl8pPr>
            <a:lvl9pPr marL="365750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* As evaluated in May, 2018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E0BD4EE-2983-4C66-BA4D-B7CF536FAAB0}"/>
              </a:ext>
            </a:extLst>
          </p:cNvPr>
          <p:cNvSpPr/>
          <p:nvPr/>
        </p:nvSpPr>
        <p:spPr>
          <a:xfrm>
            <a:off x="8987631" y="2451663"/>
            <a:ext cx="524108" cy="3126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8E66C-08F5-419E-B9F5-7EF542937D28}"/>
              </a:ext>
            </a:extLst>
          </p:cNvPr>
          <p:cNvSpPr txBox="1"/>
          <p:nvPr/>
        </p:nvSpPr>
        <p:spPr>
          <a:xfrm>
            <a:off x="9511739" y="3784217"/>
            <a:ext cx="508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since 2015 (Google Latvian ASR – 2017)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51895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1771" y="2073275"/>
            <a:ext cx="12116119" cy="6553200"/>
          </a:xfrm>
        </p:spPr>
        <p:txBody>
          <a:bodyPr numCol="1"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Acoustic</a:t>
            </a:r>
            <a:r>
              <a:rPr lang="lv-LV" sz="3600" dirty="0">
                <a:solidFill>
                  <a:srgbClr val="000000"/>
                </a:solidFill>
              </a:rPr>
              <a:t>, </a:t>
            </a:r>
            <a:r>
              <a:rPr lang="en-US" sz="3600" dirty="0">
                <a:solidFill>
                  <a:srgbClr val="000000"/>
                </a:solidFill>
              </a:rPr>
              <a:t>pronunciation and language models for Latvian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Methods for preparing training data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Additional acoustic model training data (186 hours)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State-of-the-art recognition accuracy</a:t>
            </a:r>
            <a:endParaRPr lang="lv-LV" sz="3600" dirty="0">
              <a:solidFill>
                <a:srgbClr val="000000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Punctuation restoration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Adapted for several tasks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</a:rPr>
              <a:t>Following the same guidelines allowed to develop a large vocabulary ASR for Lithuanian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6631" y="7016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34E9E-A13F-48AC-8731-D2FAC6A1B6D0}"/>
              </a:ext>
            </a:extLst>
          </p:cNvPr>
          <p:cNvSpPr txBox="1"/>
          <p:nvPr/>
        </p:nvSpPr>
        <p:spPr>
          <a:xfrm>
            <a:off x="986631" y="8778875"/>
            <a:ext cx="103062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Salimbajevs, A., &amp; </a:t>
            </a:r>
            <a:r>
              <a:rPr lang="en-GB" sz="2000" dirty="0" err="1"/>
              <a:t>Kapočiūtė</a:t>
            </a:r>
            <a:r>
              <a:rPr lang="en-GB" sz="2000" dirty="0"/>
              <a:t>-Dzikienė, J. (2018). General-purpose Lithuanian Automatic Speech Recognition System. In Human Language Technologies - The Baltic Perspective - Proceedings of the Seventh International Conference Baltic HLT 2018, Tartu, Estonia, September 27-29, 2018.</a:t>
            </a:r>
            <a:endParaRPr lang="lv-LV" sz="20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46662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242" y="2301875"/>
            <a:ext cx="10367177" cy="696754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Varavs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A., &amp; Salimbajevs, A. (2018). Restoring Punctuation and Capitalization Using Transformer Models. 6th International Conference on Statistical Language and Speech Processing (SLSP 2018), October 15-16, 2018. Contribution: 25% (SCOPUS, Web of Science, to be indexed).</a:t>
            </a: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lt-LT" sz="2000" i="1" dirty="0">
                <a:solidFill>
                  <a:srgbClr val="000000"/>
                </a:solidFill>
                <a:latin typeface="Segoe UI" charset="0"/>
              </a:rPr>
              <a:t>Salimbajevs, A., &amp; Kapočiūtė-Dzikienė, J. (2018). General-purpose Lithuanian Automatic Speech Recognition System. In Human Language Technologies - The Baltic Perspective - Proceedings of the Seventh International Conference Baltic HLT 2018, Tartu, Estonia, September 27-29, 2018.</a:t>
            </a:r>
            <a:endParaRPr lang="en-US" sz="2000" i="1" dirty="0">
              <a:solidFill>
                <a:srgbClr val="000000"/>
              </a:solidFill>
              <a:latin typeface="Segoe UI" charset="0"/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 (2018). Creating Lithuanian and Latvian Speech Corpora from Inaccurately Annotated Web Data. In LREC 2018, 11th International Conference on Language Resources and Evaluation, Miyazaki, Japan, May 7-12, 2018.</a:t>
            </a:r>
            <a:endParaRPr lang="lv-LV" sz="2000" i="1" dirty="0">
              <a:solidFill>
                <a:srgbClr val="000000"/>
              </a:solidFill>
              <a:latin typeface="Segoe UI" charset="0"/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A., &amp;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Ikauniece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I. (2017). System for speech transcription and post-editing in Microsoft Word. In INTERSPEECH 2017, 18th Annual Conference of the International Speech Communication Association, Stoc</a:t>
            </a:r>
            <a:r>
              <a:rPr lang="lv-LV" sz="2000" i="1" dirty="0">
                <a:solidFill>
                  <a:srgbClr val="000000"/>
                </a:solidFill>
                <a:latin typeface="Segoe UI" charset="0"/>
              </a:rPr>
              <a:t>k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holm, Sweden, August 20-24, 2017 (pp. 825–826).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BA2B-31A8-4EAB-9EA0-C0025C2E0193}"/>
              </a:ext>
            </a:extLst>
          </p:cNvPr>
          <p:cNvSpPr txBox="1">
            <a:spLocks/>
          </p:cNvSpPr>
          <p:nvPr/>
        </p:nvSpPr>
        <p:spPr>
          <a:xfrm>
            <a:off x="1100705" y="777875"/>
            <a:ext cx="8572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307972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242" y="1997075"/>
            <a:ext cx="10367177" cy="834497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lv-LV" sz="2000" i="1" dirty="0">
                <a:solidFill>
                  <a:srgbClr val="000000"/>
                </a:solidFill>
                <a:latin typeface="Segoe UI" charset="0"/>
              </a:rPr>
              <a:t>P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innis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M., Salimbajevs, A., &amp;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Auzina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I. (2016). Designing a Speech Corpus for the Development and Evaluation of Dictation Systems in Latvian. In N. C. (Conference Chair), K.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Choukri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T.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Declerck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M.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Grobelnik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B.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Maegaard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J.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Mariani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S.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Piperidis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 (Eds.), Proceedings of the Tenth International Conference on Language Resources and Evaluation (LREC 2016). Paris, France: European Language Resources Association (ELRA).</a:t>
            </a: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 (2016). Bidirectional LSTM for Automatic Punctuation Restoration. In I.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Skadina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 &amp; R. Rozis (Eds.), Human Language Technologies - The Baltic Perspective - Proceedings of the Seventh International Conference Baltic HLT 2016, Riga, Latvia, October 6-7, 2016 (Vol. 289, pp. 59–65). IOS Press. http://doi.org/10.3233/978-1-61499-701-6-59</a:t>
            </a:r>
            <a:endParaRPr lang="lv-LV" sz="2000" i="1" dirty="0">
              <a:solidFill>
                <a:srgbClr val="000000"/>
              </a:solidFill>
              <a:latin typeface="Segoe UI" charset="0"/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 (2016). Towards the First Dictation System for Latvian Language. In I.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Skadina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 &amp; R. Rozis (Eds.), Human Language Technologies - The Baltic Perspective - Proceedings of the Seventh International Conference Baltic HLT 2016, Riga, Latvia, October 6-7, 2016 (Vol. 289, pp. 66–73). IOS Press. http://doi.org/10.3233/978-1-61499-701-6-66</a:t>
            </a: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A., &amp; Strigins, J. (2015). Latvian Speech-to-Text Transcription Service. In INTERSPEECH 2015, 16th Annual Conference of the International Speech Communication Association, Dresden, Germany, September 6-10, 2015 (pp. 723-725)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20AE07-81C1-42B3-AD08-37ADDF2778A1}"/>
              </a:ext>
            </a:extLst>
          </p:cNvPr>
          <p:cNvSpPr txBox="1">
            <a:spLocks/>
          </p:cNvSpPr>
          <p:nvPr/>
        </p:nvSpPr>
        <p:spPr>
          <a:xfrm>
            <a:off x="1100705" y="777875"/>
            <a:ext cx="8572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4125868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036" y="3292475"/>
            <a:ext cx="10367177" cy="511332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A., &amp; Strigins, J. (2015). Error Analysis and Improving Speech Recognition for Latvian Language. In Recent Advances in Natural Language Processing, RANLP 2015, 7-9 September, 2015,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Hissar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, Bulgaria (pp. 563–569). </a:t>
            </a:r>
            <a:endParaRPr lang="lv-LV" sz="2000" i="1" dirty="0">
              <a:solidFill>
                <a:srgbClr val="000000"/>
              </a:solidFill>
              <a:latin typeface="Segoe UI" charset="0"/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A., &amp; Strigins, J. (2015). Using sub-word n-gram models for dealing with OOV in large vocabulary speech recognition for Latvian. In B. </a:t>
            </a:r>
            <a:r>
              <a:rPr lang="en-US" sz="2000" i="1" dirty="0" err="1">
                <a:solidFill>
                  <a:srgbClr val="000000"/>
                </a:solidFill>
                <a:latin typeface="Segoe UI" charset="0"/>
              </a:rPr>
              <a:t>Megyesi</a:t>
            </a: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 (Ed.), Proceedings of the 20th Nordic Conference of Computational Linguistics, NODALIDA 2015, May 11-13, 2015, Institute of the Lithuanian Language, Vilnius, Lithuania (pp. 281–285). Link{ö}ping University Electronic Press / ACL. </a:t>
            </a: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Segoe UI" charset="0"/>
              </a:rPr>
              <a:t>Salimbajevs, A., &amp; Pinnis, M. (2014). Towards Large Vocabulary Automatic Speech Recognition for Latvian. In Human Language Technologies – The Baltic Perspective (pp. 236–243). IOS Press.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C5022C-0F7C-4D00-9D8F-B397074331ED}"/>
              </a:ext>
            </a:extLst>
          </p:cNvPr>
          <p:cNvSpPr txBox="1">
            <a:spLocks/>
          </p:cNvSpPr>
          <p:nvPr/>
        </p:nvSpPr>
        <p:spPr>
          <a:xfrm>
            <a:off x="1100705" y="777875"/>
            <a:ext cx="8572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398904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257" y="2854251"/>
            <a:ext cx="12859088" cy="60016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dirty="0"/>
              <a:t>Research</a:t>
            </a:r>
            <a:r>
              <a:rPr lang="en-US" sz="2400" dirty="0"/>
              <a:t> project “</a:t>
            </a:r>
            <a:r>
              <a:rPr lang="en-GB" sz="2400" dirty="0"/>
              <a:t>Competence</a:t>
            </a:r>
            <a:r>
              <a:rPr lang="en-US" sz="2400" dirty="0"/>
              <a:t> Centre of Information and Communication Technologies” of EU Structural funds, contract nr. L-KC-11-0003 signed between the ICT Competence Centre (www.itkc.lv) and the Investment and Development Agency of Latvia, research No. 2.4 “Speech recognition technologies”.</a:t>
            </a:r>
            <a:endParaRPr lang="lv-LV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dirty="0"/>
              <a:t>Research</a:t>
            </a:r>
            <a:r>
              <a:rPr lang="en-US" sz="2400" dirty="0"/>
              <a:t> project ”Competence Centre of Information and Communication Technologies” of EU Structural funds, contract No. 1.2.1.1/16/A/007 signed between </a:t>
            </a:r>
            <a:r>
              <a:rPr lang="en-GB" sz="2400" dirty="0"/>
              <a:t>ICT</a:t>
            </a:r>
            <a:r>
              <a:rPr lang="en-US" sz="2400" dirty="0"/>
              <a:t> Competence Centre and Central Finance and Contracting Agency, Research No. 2.3 “Speech recognition and synthesis for professional application”.</a:t>
            </a:r>
            <a:endParaRPr lang="lv-LV" sz="24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Project “Automatic speech recognition, synthesis and creation and </a:t>
            </a:r>
            <a:r>
              <a:rPr lang="en-GB" sz="2400" dirty="0"/>
              <a:t>improvement</a:t>
            </a:r>
            <a:r>
              <a:rPr lang="en-US" sz="2400" dirty="0"/>
              <a:t> of adaptation technologies in R &amp; D” ("Speech Cloud"), No. J05-</a:t>
            </a:r>
            <a:r>
              <a:rPr lang="en-GB" sz="2400" dirty="0"/>
              <a:t>LVPA</a:t>
            </a:r>
            <a:r>
              <a:rPr lang="en-US" sz="2400" dirty="0"/>
              <a:t>-K-01-0034. Supported by EU Investment Fund under 2014–2020 Economic Growth Operational </a:t>
            </a:r>
            <a:r>
              <a:rPr lang="en-US" sz="2400" dirty="0" err="1"/>
              <a:t>Programme’s</a:t>
            </a:r>
            <a:r>
              <a:rPr lang="en-US" sz="2400" dirty="0"/>
              <a:t> 1st priority "Scientific Research, Experimental Development and Innovation Promotion" measure "Intellect. Joint Science-Business Projects" (invitation No. J05-LVPA-K-01).</a:t>
            </a:r>
            <a:endParaRPr lang="lv-LV" sz="24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Research project "Neural Network Modelling for Inflected Natural </a:t>
            </a:r>
            <a:r>
              <a:rPr lang="en-GB" sz="2400" dirty="0"/>
              <a:t>Languages</a:t>
            </a:r>
            <a:r>
              <a:rPr lang="en-US" sz="2400" dirty="0"/>
              <a:t>" No. 1.1.1.1/16/A/215. Research activity No. 4 “Neural network model for speech technologies (LV, LT)”. Project supported by the European Regional Development Fund.</a:t>
            </a:r>
            <a:endParaRPr lang="lv-LV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1FB24AC-369B-4E22-ADF1-8DA0D7076600}"/>
              </a:ext>
            </a:extLst>
          </p:cNvPr>
          <p:cNvSpPr txBox="1">
            <a:spLocks/>
          </p:cNvSpPr>
          <p:nvPr/>
        </p:nvSpPr>
        <p:spPr>
          <a:xfrm>
            <a:off x="1100705" y="777875"/>
            <a:ext cx="9715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Approbation in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4531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5923" y="1616075"/>
            <a:ext cx="13887816" cy="5257938"/>
          </a:xfrm>
        </p:spPr>
        <p:txBody>
          <a:bodyPr numCol="1"/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speech recognition can have many useful applications, e.g.: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communication interface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record transcription, keyword search etc.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were no publicly available services of this kind for Latvian language.</a:t>
            </a:r>
          </a:p>
          <a:p>
            <a:pPr marL="771517" lvl="1" indent="-428625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LETA/LUMII, Google, </a:t>
            </a:r>
            <a:r>
              <a:rPr lang="en-GB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Speechmatics</a:t>
            </a:r>
            <a: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appeared later during research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Latvian language is probably the least researched among languages of Baltic States.</a:t>
            </a:r>
            <a:b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and methods for Latvian can also benefit research for other “small” languages. </a:t>
            </a: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4231" y="5492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and motivation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6963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036" y="2341781"/>
            <a:ext cx="10367177" cy="662578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0000"/>
                </a:solidFill>
              </a:rPr>
              <a:t>11</a:t>
            </a:r>
            <a:r>
              <a:rPr lang="lv-LV" sz="4800" dirty="0">
                <a:solidFill>
                  <a:srgbClr val="000000"/>
                </a:solidFill>
              </a:rPr>
              <a:t> </a:t>
            </a:r>
            <a:r>
              <a:rPr lang="en-US" sz="4800" dirty="0">
                <a:solidFill>
                  <a:srgbClr val="000000"/>
                </a:solidFill>
              </a:rPr>
              <a:t>publications </a:t>
            </a:r>
          </a:p>
          <a:p>
            <a:pPr marL="767007" lvl="1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0000"/>
                </a:solidFill>
              </a:rPr>
              <a:t>9 publications the thesis is based on </a:t>
            </a:r>
          </a:p>
          <a:p>
            <a:pPr marL="767007" lvl="1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0000"/>
                </a:solidFill>
              </a:rPr>
              <a:t>2 publications relevant to the topics discussed in the thesis.</a:t>
            </a:r>
            <a:endParaRPr lang="lv-LV" sz="4800" dirty="0">
              <a:solidFill>
                <a:srgbClr val="000000"/>
              </a:solidFill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/>
              <a:t>10</a:t>
            </a:r>
            <a:r>
              <a:rPr lang="lv-LV" sz="4800" dirty="0"/>
              <a:t> </a:t>
            </a:r>
            <a:r>
              <a:rPr lang="en-US" sz="4800" dirty="0"/>
              <a:t>indexed</a:t>
            </a:r>
            <a:r>
              <a:rPr lang="lv-LV" sz="4800" dirty="0"/>
              <a:t> </a:t>
            </a:r>
            <a:r>
              <a:rPr lang="lv-LV" sz="4800" dirty="0" err="1"/>
              <a:t>Scopus</a:t>
            </a:r>
            <a:r>
              <a:rPr lang="lv-LV" sz="4800" dirty="0"/>
              <a:t> </a:t>
            </a:r>
            <a:r>
              <a:rPr lang="lv-LV" sz="4800" dirty="0" err="1"/>
              <a:t>and</a:t>
            </a:r>
            <a:r>
              <a:rPr lang="en-US" sz="4800" dirty="0"/>
              <a:t>/or</a:t>
            </a:r>
            <a:r>
              <a:rPr lang="lv-LV" sz="4800" dirty="0"/>
              <a:t> Web </a:t>
            </a:r>
            <a:r>
              <a:rPr lang="lv-LV" sz="4800" dirty="0" err="1"/>
              <a:t>of</a:t>
            </a:r>
            <a:r>
              <a:rPr lang="lv-LV" sz="4800" dirty="0"/>
              <a:t> </a:t>
            </a:r>
            <a:r>
              <a:rPr lang="lv-LV" sz="4800" dirty="0" err="1"/>
              <a:t>Science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E8D252-B918-4DC3-B284-9C65A15F789E}"/>
              </a:ext>
            </a:extLst>
          </p:cNvPr>
          <p:cNvSpPr txBox="1">
            <a:spLocks/>
          </p:cNvSpPr>
          <p:nvPr/>
        </p:nvSpPr>
        <p:spPr>
          <a:xfrm>
            <a:off x="1100705" y="777875"/>
            <a:ext cx="8572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1869152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17F0EE-05FC-4BCB-9075-F8B54D8E58D6}"/>
              </a:ext>
            </a:extLst>
          </p:cNvPr>
          <p:cNvSpPr/>
          <p:nvPr/>
        </p:nvSpPr>
        <p:spPr>
          <a:xfrm>
            <a:off x="5863431" y="1543050"/>
            <a:ext cx="3276600" cy="685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F719D-6E34-4169-B6F4-16656DF25647}"/>
              </a:ext>
            </a:extLst>
          </p:cNvPr>
          <p:cNvSpPr/>
          <p:nvPr/>
        </p:nvSpPr>
        <p:spPr>
          <a:xfrm>
            <a:off x="6130925" y="2454276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Acoustic model</a:t>
            </a:r>
            <a:endParaRPr lang="lv-LV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ACB79-4A5A-409A-A1E1-9FB7AB0F218D}"/>
              </a:ext>
            </a:extLst>
          </p:cNvPr>
          <p:cNvSpPr/>
          <p:nvPr/>
        </p:nvSpPr>
        <p:spPr>
          <a:xfrm>
            <a:off x="6130925" y="3749676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Language model</a:t>
            </a:r>
            <a:endParaRPr lang="lv-LV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8979-73D7-4747-8EDE-0E00B33AAB2C}"/>
              </a:ext>
            </a:extLst>
          </p:cNvPr>
          <p:cNvSpPr/>
          <p:nvPr/>
        </p:nvSpPr>
        <p:spPr>
          <a:xfrm>
            <a:off x="6146006" y="5045076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Decoding</a:t>
            </a:r>
            <a:endParaRPr lang="lv-LV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B48E3-FB8D-42BD-A9F3-9782A615993F}"/>
              </a:ext>
            </a:extLst>
          </p:cNvPr>
          <p:cNvSpPr/>
          <p:nvPr/>
        </p:nvSpPr>
        <p:spPr>
          <a:xfrm>
            <a:off x="6146006" y="6340476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Adaptation</a:t>
            </a:r>
            <a:endParaRPr lang="lv-LV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7735B-D975-4B00-AB8C-2017FB03DBBB}"/>
              </a:ext>
            </a:extLst>
          </p:cNvPr>
          <p:cNvSpPr/>
          <p:nvPr/>
        </p:nvSpPr>
        <p:spPr>
          <a:xfrm>
            <a:off x="6126956" y="7537451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Postprocessing</a:t>
            </a:r>
            <a:endParaRPr lang="lv-LV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B5173-EBE2-47B1-9C68-C20D25944849}"/>
              </a:ext>
            </a:extLst>
          </p:cNvPr>
          <p:cNvSpPr txBox="1"/>
          <p:nvPr/>
        </p:nvSpPr>
        <p:spPr>
          <a:xfrm>
            <a:off x="6441761" y="1689695"/>
            <a:ext cx="211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ASR for Latvian</a:t>
            </a:r>
            <a:endParaRPr lang="lv-LV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2B272-FC4E-4931-BF1B-CCB34545FFFE}"/>
              </a:ext>
            </a:extLst>
          </p:cNvPr>
          <p:cNvSpPr/>
          <p:nvPr/>
        </p:nvSpPr>
        <p:spPr>
          <a:xfrm>
            <a:off x="834231" y="1425576"/>
            <a:ext cx="34290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Automatic data collection</a:t>
            </a:r>
            <a:endParaRPr lang="lv-LV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65867-4B72-4F8F-83A2-D304427595E0}"/>
              </a:ext>
            </a:extLst>
          </p:cNvPr>
          <p:cNvSpPr/>
          <p:nvPr/>
        </p:nvSpPr>
        <p:spPr>
          <a:xfrm>
            <a:off x="853678" y="2949576"/>
            <a:ext cx="34290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Pronunciation model</a:t>
            </a:r>
            <a:endParaRPr lang="lv-LV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5C749-1FE5-417C-8B18-40016E7D624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263231" y="1825626"/>
            <a:ext cx="1882775" cy="739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A4A5BB-BD3B-48B9-B621-5CC3156E3D91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4282678" y="2720976"/>
            <a:ext cx="1848247" cy="628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613BF-B08C-4E73-9F3E-E847DB3C44CE}"/>
              </a:ext>
            </a:extLst>
          </p:cNvPr>
          <p:cNvSpPr/>
          <p:nvPr/>
        </p:nvSpPr>
        <p:spPr>
          <a:xfrm>
            <a:off x="9978231" y="2889251"/>
            <a:ext cx="35814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 filtering and preprocessing</a:t>
            </a:r>
            <a:endParaRPr lang="lv-LV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D8BBE-BC1D-4DBE-890F-42FEB9616129}"/>
              </a:ext>
            </a:extLst>
          </p:cNvPr>
          <p:cNvSpPr/>
          <p:nvPr/>
        </p:nvSpPr>
        <p:spPr>
          <a:xfrm>
            <a:off x="9978231" y="4111626"/>
            <a:ext cx="35814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Sub-word language model</a:t>
            </a:r>
            <a:endParaRPr lang="lv-LV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095E6C-B70B-486A-B64C-51323DDAF488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965407" y="3289301"/>
            <a:ext cx="1012824" cy="7270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30F1CD-6623-4212-B673-3E2EBC8D5F3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965407" y="4089402"/>
            <a:ext cx="1012824" cy="422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7C8ED-D0DF-48AC-B5D5-CE64764AC5E2}"/>
              </a:ext>
            </a:extLst>
          </p:cNvPr>
          <p:cNvSpPr/>
          <p:nvPr/>
        </p:nvSpPr>
        <p:spPr>
          <a:xfrm>
            <a:off x="853678" y="4794251"/>
            <a:ext cx="340955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Shared rescoring</a:t>
            </a:r>
            <a:endParaRPr lang="lv-LV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215DAA-13BF-4EAD-AFAF-079213D9C933}"/>
              </a:ext>
            </a:extLst>
          </p:cNvPr>
          <p:cNvSpPr/>
          <p:nvPr/>
        </p:nvSpPr>
        <p:spPr>
          <a:xfrm>
            <a:off x="9974262" y="5807076"/>
            <a:ext cx="35814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Training data adaptation</a:t>
            </a:r>
            <a:endParaRPr lang="lv-LV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86E643-A996-4ED2-B274-BD4A4BA2899E}"/>
              </a:ext>
            </a:extLst>
          </p:cNvPr>
          <p:cNvSpPr/>
          <p:nvPr/>
        </p:nvSpPr>
        <p:spPr>
          <a:xfrm>
            <a:off x="895945" y="7404102"/>
            <a:ext cx="340955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Integration into MS Word</a:t>
            </a:r>
            <a:endParaRPr lang="lv-LV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0B6D6-8AF5-44AE-8688-28B98C6957DF}"/>
              </a:ext>
            </a:extLst>
          </p:cNvPr>
          <p:cNvSpPr/>
          <p:nvPr/>
        </p:nvSpPr>
        <p:spPr>
          <a:xfrm>
            <a:off x="9974261" y="6943726"/>
            <a:ext cx="3581400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Practical applications</a:t>
            </a:r>
            <a:endParaRPr lang="lv-LV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72A318-78B8-4687-99B0-453587C25338}"/>
              </a:ext>
            </a:extLst>
          </p:cNvPr>
          <p:cNvCxnSpPr>
            <a:cxnSpLocks/>
            <a:stCxn id="30" idx="3"/>
            <a:endCxn id="7" idx="1"/>
          </p:cNvCxnSpPr>
          <p:nvPr/>
        </p:nvCxnSpPr>
        <p:spPr>
          <a:xfrm>
            <a:off x="4263231" y="5194301"/>
            <a:ext cx="1882775" cy="117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7BF264-3AC6-46BA-92D9-B35E9678415C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4305498" y="6623051"/>
            <a:ext cx="1840508" cy="10636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E98050-5065-489A-8671-095ECBB3318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946358" y="6207126"/>
            <a:ext cx="1027904" cy="377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D71AB5-1E5E-4FCB-BBB6-DF2FB0690FA3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8965407" y="6680202"/>
            <a:ext cx="1008854" cy="6635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15E8D80-EA8B-4E56-A05D-17C5F2FA5222}"/>
              </a:ext>
            </a:extLst>
          </p:cNvPr>
          <p:cNvSpPr/>
          <p:nvPr/>
        </p:nvSpPr>
        <p:spPr>
          <a:xfrm>
            <a:off x="1068281" y="8255000"/>
            <a:ext cx="7537450" cy="2805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11</a:t>
            </a:r>
            <a:r>
              <a:rPr lang="lv-LV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publications </a:t>
            </a:r>
          </a:p>
          <a:p>
            <a:pPr marL="767007" lvl="1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9 publications the thesis is based on </a:t>
            </a:r>
          </a:p>
          <a:p>
            <a:pPr marL="767007" lvl="1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2 publications relevant to the topics discussed in the thesis.</a:t>
            </a:r>
            <a:endParaRPr lang="lv-LV" sz="2400" dirty="0">
              <a:solidFill>
                <a:srgbClr val="000000"/>
              </a:solidFill>
            </a:endParaRPr>
          </a:p>
          <a:p>
            <a:pPr marL="424107" indent="-42410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10</a:t>
            </a:r>
            <a:r>
              <a:rPr lang="lv-LV" sz="2400" dirty="0"/>
              <a:t> </a:t>
            </a:r>
            <a:r>
              <a:rPr lang="en-US" sz="2400" dirty="0"/>
              <a:t>indexed</a:t>
            </a:r>
            <a:r>
              <a:rPr lang="lv-LV" sz="2400" dirty="0"/>
              <a:t> </a:t>
            </a:r>
            <a:r>
              <a:rPr lang="lv-LV" sz="2400" dirty="0" err="1"/>
              <a:t>Scopus</a:t>
            </a:r>
            <a:r>
              <a:rPr lang="lv-LV" sz="2400" dirty="0"/>
              <a:t> </a:t>
            </a:r>
            <a:r>
              <a:rPr lang="lv-LV" sz="2400" dirty="0" err="1"/>
              <a:t>and</a:t>
            </a:r>
            <a:r>
              <a:rPr lang="en-US" sz="2400" dirty="0"/>
              <a:t>/or</a:t>
            </a:r>
            <a:r>
              <a:rPr lang="lv-LV" sz="2400" dirty="0"/>
              <a:t> Web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Science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208D9D-0EC4-41E0-9AD1-935EB34D4176}"/>
              </a:ext>
            </a:extLst>
          </p:cNvPr>
          <p:cNvSpPr/>
          <p:nvPr/>
        </p:nvSpPr>
        <p:spPr>
          <a:xfrm>
            <a:off x="895945" y="6223001"/>
            <a:ext cx="3409553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Punctuation restoration</a:t>
            </a:r>
            <a:endParaRPr lang="lv-LV" sz="24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17FE64-9D40-404C-A3FC-A45D08379D17}"/>
              </a:ext>
            </a:extLst>
          </p:cNvPr>
          <p:cNvCxnSpPr>
            <a:cxnSpLocks/>
            <a:stCxn id="32" idx="3"/>
            <a:endCxn id="9" idx="1"/>
          </p:cNvCxnSpPr>
          <p:nvPr/>
        </p:nvCxnSpPr>
        <p:spPr>
          <a:xfrm flipV="1">
            <a:off x="4305498" y="7804151"/>
            <a:ext cx="1821458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30F1FC9-4F4D-45D2-A5EE-405353BC109F}"/>
              </a:ext>
            </a:extLst>
          </p:cNvPr>
          <p:cNvSpPr txBox="1">
            <a:spLocks/>
          </p:cNvSpPr>
          <p:nvPr/>
        </p:nvSpPr>
        <p:spPr>
          <a:xfrm>
            <a:off x="1100705" y="473075"/>
            <a:ext cx="857272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(null)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214444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8852" y="4597372"/>
            <a:ext cx="7703546" cy="2114606"/>
          </a:xfrm>
        </p:spPr>
        <p:txBody>
          <a:bodyPr numCol="1"/>
          <a:lstStyle/>
          <a:p>
            <a:pPr algn="ctr"/>
            <a:r>
              <a:rPr lang="pt-BR" sz="5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5006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67347" y="1463675"/>
                <a:ext cx="13887816" cy="8534400"/>
              </a:xfrm>
            </p:spPr>
            <p:txBody>
              <a:bodyPr numCol="1"/>
              <a:lstStyle/>
              <a:p>
                <a:endParaRPr lang="en-US" sz="24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v-LV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lv-LV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lv-LV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𝑎𝑐𝑜𝑢𝑠𝑡𝑖𝑐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8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v-LV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lv-LV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lv-LV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lv-LV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lv-LV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𝑎𝑐𝑜𝑢𝑠𝑡𝑖𝑐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𝑠𝑖𝑔𝑛𝑎𝑙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lv-LV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lv-LV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𝑎𝑐𝑜𝑢𝑠𝑡𝑖𝑐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𝑠𝑖𝑔𝑛𝑎𝑙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001E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P(X|T) is the acoustic model, </a:t>
                </a: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001E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P(T) is the language model, </a:t>
                </a: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001E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Modern speech recognition systems are built by combining several different statistical models, that represent different sources of knowledge, such as acoustics, language, and syntax. </a:t>
                </a: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001E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Models are language specific and estimated from a large collection of statistical data, e.g. speech recordings, texts, pronunciation vocabularies etc.</a:t>
                </a: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1E3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67347" y="1463675"/>
                <a:ext cx="13887816" cy="8534400"/>
              </a:xfrm>
              <a:blipFill>
                <a:blip r:embed="rId3"/>
                <a:stretch>
                  <a:fillRect l="-1185" b="-1071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4231" y="549275"/>
            <a:ext cx="12039600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of Speech Recognition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465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9631" y="2254266"/>
            <a:ext cx="10820400" cy="6800818"/>
          </a:xfrm>
        </p:spPr>
        <p:txBody>
          <a:bodyPr numCol="1"/>
          <a:lstStyle/>
          <a:p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Error Rate (WER)</a:t>
            </a:r>
            <a:b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insertions + substitutions + deletions</a:t>
            </a:r>
          </a:p>
          <a:p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=     ------------------------------------------------</a:t>
            </a:r>
          </a:p>
          <a:p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word count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Vasara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īsts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festivālu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laiks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as «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Asara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īsts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festivāla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laiks</a:t>
            </a: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= ( 0 + 2 + 1 ) / 5 = 60%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4231" y="473075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5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5923" y="2073275"/>
            <a:ext cx="13887816" cy="7731125"/>
          </a:xfrm>
        </p:spPr>
        <p:txBody>
          <a:bodyPr numCol="1"/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200" dirty="0"/>
              <a:t>The aim of the research is to find efficient algorithms and create optimal models and systems for Latvian language speech recognition.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200" dirty="0"/>
              <a:t>Develop a speech recognition system for real business applications.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GB" sz="3200" dirty="0"/>
              <a:t>This research seeks answers to the following questions:</a:t>
            </a:r>
            <a:endParaRPr lang="en-US" sz="3200" dirty="0"/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GB" sz="3200" dirty="0"/>
              <a:t>What data is needed to train models for speech recognition for Latvian?</a:t>
            </a:r>
            <a:endParaRPr lang="en-US" sz="3200" dirty="0"/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GB" sz="3200" dirty="0"/>
              <a:t>What modelling methods and algorithms are the most appropriate for Latvian? </a:t>
            </a:r>
            <a:endParaRPr lang="en-US" sz="3200" dirty="0"/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GB" sz="3200" dirty="0"/>
              <a:t>How to adapt speech recognition models and their output to specific applications?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891" indent="-342892">
              <a:buFont typeface="Arial" panose="020B0604020202020204" pitchFamily="34" charset="0"/>
              <a:buChar char="•"/>
            </a:pPr>
            <a:r>
              <a:rPr lang="en-GB" sz="3200" dirty="0"/>
              <a:t>Serve as a baseline for future Latvian speech recognition research.</a:t>
            </a:r>
            <a:endParaRPr lang="en-US" sz="3200" dirty="0"/>
          </a:p>
          <a:p>
            <a:pPr marL="685783" lvl="1" indent="-342892">
              <a:buFont typeface="Arial" panose="020B0604020202020204" pitchFamily="34" charset="0"/>
              <a:buChar char="•"/>
            </a:pPr>
            <a:endParaRPr lang="lv-LV" sz="3200" dirty="0"/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8031" y="492093"/>
            <a:ext cx="8572726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and Objectives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604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8852" y="4597372"/>
            <a:ext cx="7703546" cy="2114606"/>
          </a:xfrm>
        </p:spPr>
        <p:txBody>
          <a:bodyPr numCol="1"/>
          <a:lstStyle/>
          <a:p>
            <a:pPr algn="ctr"/>
            <a:r>
              <a:rPr lang="pt-BR" sz="5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MODEL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7318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3625" y="2197009"/>
            <a:ext cx="12954000" cy="6915332"/>
          </a:xfrm>
        </p:spPr>
        <p:txBody>
          <a:bodyPr numCol="1"/>
          <a:lstStyle/>
          <a:p>
            <a:pPr fontAlgn="t"/>
            <a:r>
              <a:rPr lang="en-US" sz="3600" dirty="0"/>
              <a:t>P(acoustic signal | T) – how T sounds like?</a:t>
            </a:r>
            <a:br>
              <a:rPr lang="en-US" sz="3600" dirty="0"/>
            </a:br>
            <a:endParaRPr lang="en-US" sz="3600" dirty="0"/>
          </a:p>
          <a:p>
            <a:pPr fontAlgn="t"/>
            <a:r>
              <a:rPr lang="en-US" sz="3600" dirty="0" err="1"/>
              <a:t>Monophone</a:t>
            </a:r>
            <a:r>
              <a:rPr lang="en-US" sz="3600" dirty="0"/>
              <a:t> HMM-GMM</a:t>
            </a:r>
            <a:endParaRPr lang="lv-LV" sz="2800" dirty="0">
              <a:latin typeface="Arial" panose="020B0604020202020204" pitchFamily="34" charset="0"/>
            </a:endParaRPr>
          </a:p>
          <a:p>
            <a:pPr fontAlgn="t"/>
            <a:r>
              <a:rPr lang="en-US" sz="3600" dirty="0">
                <a:solidFill>
                  <a:srgbClr val="000000"/>
                </a:solidFill>
              </a:rPr>
              <a:t>Triphone HMM-GMM</a:t>
            </a:r>
            <a:endParaRPr lang="lv-LV" sz="2800" dirty="0">
              <a:latin typeface="Arial" panose="020B0604020202020204" pitchFamily="34" charset="0"/>
            </a:endParaRPr>
          </a:p>
          <a:p>
            <a:pPr fontAlgn="t"/>
            <a:r>
              <a:rPr lang="en-US" sz="3600" dirty="0">
                <a:solidFill>
                  <a:srgbClr val="000000"/>
                </a:solidFill>
              </a:rPr>
              <a:t>Triphone HMM-GMM with LDA</a:t>
            </a:r>
            <a:endParaRPr lang="lv-LV" sz="2800" dirty="0">
              <a:latin typeface="Arial" panose="020B0604020202020204" pitchFamily="34" charset="0"/>
            </a:endParaRPr>
          </a:p>
          <a:p>
            <a:pPr fontAlgn="t"/>
            <a:r>
              <a:rPr lang="en-US" sz="3600" dirty="0">
                <a:solidFill>
                  <a:srgbClr val="000000"/>
                </a:solidFill>
              </a:rPr>
              <a:t>…</a:t>
            </a:r>
          </a:p>
          <a:p>
            <a:pPr fontAlgn="t"/>
            <a:r>
              <a:rPr lang="en-US" sz="3600" dirty="0">
                <a:solidFill>
                  <a:srgbClr val="000000"/>
                </a:solidFill>
              </a:rPr>
              <a:t>TDNN, </a:t>
            </a:r>
            <a:r>
              <a:rPr lang="en-US" sz="3600" dirty="0" err="1">
                <a:solidFill>
                  <a:srgbClr val="000000"/>
                </a:solidFill>
              </a:rPr>
              <a:t>iVector</a:t>
            </a:r>
            <a:r>
              <a:rPr lang="en-US" sz="3600" dirty="0">
                <a:solidFill>
                  <a:srgbClr val="000000"/>
                </a:solidFill>
              </a:rPr>
              <a:t>, “chain” model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 the best WER</a:t>
            </a:r>
            <a:endParaRPr lang="en-US" sz="3600" dirty="0">
              <a:solidFill>
                <a:srgbClr val="000000"/>
              </a:solidFill>
            </a:endParaRPr>
          </a:p>
          <a:p>
            <a:pPr fontAlgn="t"/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Kaldi framework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dirty="0"/>
              <a:t>Povey, D., Ghoshal, A., </a:t>
            </a:r>
            <a:r>
              <a:rPr lang="en-US" sz="2400" dirty="0" err="1"/>
              <a:t>Boulianne</a:t>
            </a:r>
            <a:r>
              <a:rPr lang="en-US" sz="2400" dirty="0"/>
              <a:t>, G., </a:t>
            </a:r>
            <a:r>
              <a:rPr lang="en-US" sz="2400" dirty="0" err="1"/>
              <a:t>Burget</a:t>
            </a:r>
            <a:r>
              <a:rPr lang="en-US" sz="2400" dirty="0"/>
              <a:t>, L., </a:t>
            </a:r>
            <a:r>
              <a:rPr lang="en-US" sz="2400" dirty="0" err="1"/>
              <a:t>Glembek</a:t>
            </a:r>
            <a:r>
              <a:rPr lang="en-US" sz="2400" dirty="0"/>
              <a:t>, O., Goel, N., … </a:t>
            </a:r>
            <a:r>
              <a:rPr lang="en-US" sz="2400" dirty="0" err="1"/>
              <a:t>Vesely</a:t>
            </a:r>
            <a:r>
              <a:rPr lang="en-US" sz="2400" dirty="0"/>
              <a:t>, K. (2011). The Kaldi speech recognition toolkit. In </a:t>
            </a:r>
            <a:r>
              <a:rPr lang="en-US" sz="2400" i="1" dirty="0"/>
              <a:t>IEEE Workshop on Automatic Speech Recognition and Understanding</a:t>
            </a:r>
            <a:endParaRPr lang="lv-LV" sz="2800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4231" y="549275"/>
            <a:ext cx="12287422" cy="120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spc="-11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Modelling for Latvian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913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11741</TotalTime>
  <Words>2698</Words>
  <Application>Microsoft Office PowerPoint</Application>
  <PresentationFormat>Custom</PresentationFormat>
  <Paragraphs>484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(null)</vt:lpstr>
      <vt:lpstr>Arial Narrow</vt:lpstr>
      <vt:lpstr>Calibri</vt:lpstr>
      <vt:lpstr>Cambria Math</vt:lpstr>
      <vt:lpstr>PF Handbook Pro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Latvian Language for Automatic Speech Recognition</dc:title>
  <dc:creator>Askars Salimbajevs</dc:creator>
  <cp:lastModifiedBy>Ask Me</cp:lastModifiedBy>
  <cp:revision>75</cp:revision>
  <dcterms:created xsi:type="dcterms:W3CDTF">2018-05-23T10:57:02Z</dcterms:created>
  <dcterms:modified xsi:type="dcterms:W3CDTF">2019-02-18T08:32:25Z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