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sldIdLst>
    <p:sldId id="296" r:id="rId2"/>
    <p:sldId id="294" r:id="rId3"/>
    <p:sldId id="297" r:id="rId4"/>
    <p:sldId id="257" r:id="rId5"/>
    <p:sldId id="258" r:id="rId6"/>
    <p:sldId id="298" r:id="rId7"/>
    <p:sldId id="301" r:id="rId8"/>
    <p:sldId id="299" r:id="rId9"/>
    <p:sldId id="300" r:id="rId10"/>
    <p:sldId id="271" r:id="rId11"/>
    <p:sldId id="302" r:id="rId12"/>
    <p:sldId id="312" r:id="rId13"/>
    <p:sldId id="273" r:id="rId14"/>
    <p:sldId id="303" r:id="rId15"/>
    <p:sldId id="304" r:id="rId16"/>
    <p:sldId id="313" r:id="rId17"/>
    <p:sldId id="305" r:id="rId18"/>
    <p:sldId id="306" r:id="rId19"/>
    <p:sldId id="274" r:id="rId20"/>
    <p:sldId id="283" r:id="rId21"/>
    <p:sldId id="307" r:id="rId22"/>
    <p:sldId id="309" r:id="rId23"/>
    <p:sldId id="310" r:id="rId24"/>
    <p:sldId id="316" r:id="rId25"/>
    <p:sldId id="314" r:id="rId26"/>
    <p:sldId id="318" r:id="rId27"/>
    <p:sldId id="291" r:id="rId28"/>
    <p:sldId id="292" r:id="rId29"/>
    <p:sldId id="319" r:id="rId30"/>
    <p:sldId id="29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2107D8-A4A0-425D-B92F-F604DD333CDA}">
          <p14:sldIdLst>
            <p14:sldId id="296"/>
            <p14:sldId id="294"/>
            <p14:sldId id="297"/>
            <p14:sldId id="257"/>
            <p14:sldId id="258"/>
            <p14:sldId id="298"/>
            <p14:sldId id="301"/>
            <p14:sldId id="299"/>
            <p14:sldId id="300"/>
            <p14:sldId id="271"/>
            <p14:sldId id="302"/>
            <p14:sldId id="312"/>
            <p14:sldId id="273"/>
            <p14:sldId id="303"/>
            <p14:sldId id="304"/>
            <p14:sldId id="313"/>
            <p14:sldId id="305"/>
            <p14:sldId id="306"/>
            <p14:sldId id="274"/>
            <p14:sldId id="283"/>
            <p14:sldId id="307"/>
            <p14:sldId id="309"/>
            <p14:sldId id="310"/>
            <p14:sldId id="316"/>
            <p14:sldId id="314"/>
            <p14:sldId id="318"/>
            <p14:sldId id="291"/>
            <p14:sldId id="292"/>
            <p14:sldId id="319"/>
            <p14:sldId id="29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er Tarvid" initials="A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FFFFE5"/>
    <a:srgbClr val="000000"/>
    <a:srgbClr val="255D61"/>
    <a:srgbClr val="183D40"/>
    <a:srgbClr val="1B4649"/>
    <a:srgbClr val="133133"/>
    <a:srgbClr val="6C0000"/>
    <a:srgbClr val="DAD75B"/>
    <a:srgbClr val="143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C3B8B-049B-42A9-ADA3-9977FEFD43BF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52864-9FCF-4090-B437-E64A8A77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4BD67-4889-497B-A5E1-4EB1553630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9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57" name="Picture 177" descr="csk_biorep_page1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176588"/>
            <a:ext cx="6459537" cy="207486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96863"/>
            <a:ext cx="5629275" cy="136842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254" name="Rectangle 17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46255" name="Rectangle 17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6256" name="Rectangle 17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0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225425"/>
            <a:ext cx="1709738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25425"/>
            <a:ext cx="4978400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815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684053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8175" y="3900488"/>
            <a:ext cx="684053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686800" cy="10080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>
              <a:defRPr sz="4400" b="1">
                <a:solidFill>
                  <a:schemeClr val="bg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9388"/>
            <a:ext cx="8686799" cy="5256212"/>
          </a:xfrm>
        </p:spPr>
        <p:txBody>
          <a:bodyPr/>
          <a:lstStyle>
            <a:lvl1pPr>
              <a:buClr>
                <a:srgbClr val="C00000"/>
              </a:buClr>
              <a:defRPr sz="3200">
                <a:solidFill>
                  <a:schemeClr val="accent2">
                    <a:lumMod val="25000"/>
                  </a:schemeClr>
                </a:solidFill>
              </a:defRPr>
            </a:lvl1pPr>
            <a:lvl2pPr>
              <a:buClr>
                <a:srgbClr val="860000"/>
              </a:buClr>
              <a:defRPr sz="2800">
                <a:solidFill>
                  <a:srgbClr val="153537"/>
                </a:solidFill>
              </a:defRPr>
            </a:lvl2pPr>
            <a:lvl3pPr>
              <a:buClr>
                <a:srgbClr val="640000"/>
              </a:buClr>
              <a:defRPr sz="2400">
                <a:solidFill>
                  <a:schemeClr val="accent2">
                    <a:lumMod val="1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2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>
              <a:defRPr sz="4000" b="1" cap="all" spc="3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8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6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1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9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2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94" name="Picture 166" descr="csk_biorep_page2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25425"/>
            <a:ext cx="68405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449388"/>
            <a:ext cx="68405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308725"/>
            <a:ext cx="1838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>
                <a:latin typeface="+mn-lt"/>
              </a:defRPr>
            </a:lvl1pPr>
          </a:lstStyle>
          <a:p>
            <a:fld id="{E4F6E205-A841-4C06-8619-684285828BA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308725"/>
            <a:ext cx="43148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fld id="{13BAD409-9BF0-4032-98AF-AF80B0680A0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6588"/>
            <a:ext cx="9144000" cy="2074862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10000"/>
              </a:lnSpc>
            </a:pPr>
            <a:r>
              <a:rPr lang="lv-LV" sz="3100" b="1" cap="all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Risinot pārizglītošanas problēmu:</a:t>
            </a:r>
            <a:br>
              <a:rPr lang="lv-LV" sz="3100" b="1" cap="all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lv-LV" sz="3100" b="1" cap="all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vai pieejas izglītībai ierobežošana</a:t>
            </a:r>
            <a:br>
              <a:rPr lang="lv-LV" sz="3100" b="1" cap="all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lv-LV" sz="3100" b="1" cap="all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strādās sociālo tīklu klātbūtnē?</a:t>
            </a:r>
            <a:endParaRPr lang="en-GB" sz="3100" b="1" cap="all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905000"/>
            <a:ext cx="5629275" cy="11398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200" b="1" spc="300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ALEKSANDRS  TARVIDS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b="1" spc="600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LATVIJAS UNIVERSIT</a:t>
            </a:r>
            <a:r>
              <a:rPr lang="lv-LV" sz="1600" b="1" spc="600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ĀTE</a:t>
            </a:r>
            <a:endParaRPr lang="en-GB" sz="1600" b="1" spc="600" dirty="0">
              <a:solidFill>
                <a:schemeClr val="accent2">
                  <a:lumMod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5"/>
          <a:stretch/>
        </p:blipFill>
        <p:spPr bwMode="auto">
          <a:xfrm>
            <a:off x="5461000" y="76200"/>
            <a:ext cx="3683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8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stCxn id="8" idx="2"/>
            <a:endCxn id="4" idx="6"/>
          </p:cNvCxnSpPr>
          <p:nvPr/>
        </p:nvCxnSpPr>
        <p:spPr bwMode="auto">
          <a:xfrm flipH="1">
            <a:off x="6934200" y="2781300"/>
            <a:ext cx="685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stCxn id="8" idx="5"/>
          </p:cNvCxnSpPr>
          <p:nvPr/>
        </p:nvCxnSpPr>
        <p:spPr bwMode="auto">
          <a:xfrm>
            <a:off x="8075285" y="2969885"/>
            <a:ext cx="667271" cy="68771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8" idx="3"/>
            <a:endCxn id="7" idx="6"/>
          </p:cNvCxnSpPr>
          <p:nvPr/>
        </p:nvCxnSpPr>
        <p:spPr bwMode="auto">
          <a:xfrm flipH="1">
            <a:off x="6158697" y="2969885"/>
            <a:ext cx="1539418" cy="84301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4" idx="3"/>
            <a:endCxn id="7" idx="0"/>
          </p:cNvCxnSpPr>
          <p:nvPr/>
        </p:nvCxnSpPr>
        <p:spPr bwMode="auto">
          <a:xfrm flipH="1">
            <a:off x="5891997" y="2969885"/>
            <a:ext cx="586918" cy="57631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8" idx="4"/>
            <a:endCxn id="5" idx="0"/>
          </p:cNvCxnSpPr>
          <p:nvPr/>
        </p:nvCxnSpPr>
        <p:spPr bwMode="auto">
          <a:xfrm>
            <a:off x="7886700" y="3048000"/>
            <a:ext cx="0" cy="170805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30" idx="1"/>
            <a:endCxn id="7" idx="4"/>
          </p:cNvCxnSpPr>
          <p:nvPr/>
        </p:nvCxnSpPr>
        <p:spPr bwMode="auto">
          <a:xfrm flipH="1" flipV="1">
            <a:off x="5891997" y="4079601"/>
            <a:ext cx="586918" cy="76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stCxn id="7" idx="5"/>
            <a:endCxn id="5" idx="1"/>
          </p:cNvCxnSpPr>
          <p:nvPr/>
        </p:nvCxnSpPr>
        <p:spPr bwMode="auto">
          <a:xfrm>
            <a:off x="6080582" y="4001486"/>
            <a:ext cx="1617533" cy="83268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endCxn id="5" idx="7"/>
          </p:cNvCxnSpPr>
          <p:nvPr/>
        </p:nvCxnSpPr>
        <p:spPr bwMode="auto">
          <a:xfrm flipH="1">
            <a:off x="8075285" y="3902026"/>
            <a:ext cx="667271" cy="9321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Sociālo tīklu ģenerācija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lv-LV" dirty="0" smtClean="0"/>
                  <a:t>Duplikācijas modelis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E0000"/>
                        </a:solidFill>
                        <a:latin typeface="Cambria Math"/>
                      </a:rPr>
                      <m:t>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dirty="0" smtClean="0"/>
                  <a:t>  </a:t>
                </a:r>
                <a:r>
                  <a:rPr lang="lv-LV" dirty="0" smtClean="0"/>
                  <a:t>ģenerē </a:t>
                </a:r>
                <a:r>
                  <a:rPr lang="lv-LV" dirty="0" err="1" smtClean="0"/>
                  <a:t>bezskalas</a:t>
                </a:r>
                <a:r>
                  <a:rPr lang="lv-LV" dirty="0" smtClean="0"/>
                  <a:t> tiklu</a:t>
                </a:r>
                <a:endParaRPr lang="en-GB" dirty="0" smtClean="0"/>
              </a:p>
              <a:p>
                <a:pPr lvl="1"/>
                <a:r>
                  <a:rPr lang="lv-LV" dirty="0" smtClean="0"/>
                  <a:t>Virsotņu duplikācija</a:t>
                </a:r>
                <a:endParaRPr lang="en-GB" dirty="0"/>
              </a:p>
              <a:p>
                <a:pPr lvl="2"/>
                <a:r>
                  <a:rPr lang="lv-LV" dirty="0" smtClean="0"/>
                  <a:t>Nejauši izvēlas virsotni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E0000"/>
                        </a:solidFill>
                        <a:latin typeface="Cambria Math"/>
                      </a:rPr>
                      <m:t>𝒖</m:t>
                    </m:r>
                  </m:oMath>
                </a14:m>
                <a:endParaRPr lang="en-GB" b="1" dirty="0" smtClean="0"/>
              </a:p>
              <a:p>
                <a:pPr lvl="2"/>
                <a:r>
                  <a:rPr lang="lv-LV" dirty="0" smtClean="0"/>
                  <a:t>Pievieno jaunu virsotni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E000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GB" b="1" dirty="0" smtClean="0">
                  <a:solidFill>
                    <a:srgbClr val="7E0000"/>
                  </a:solidFill>
                </a:endParaRPr>
              </a:p>
              <a:p>
                <a:pPr lvl="2"/>
                <a:r>
                  <a:rPr lang="lv-LV" dirty="0" smtClean="0"/>
                  <a:t>Pievieno šķautni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endParaRPr lang="en-GB" b="1" dirty="0" smtClean="0"/>
              </a:p>
              <a:p>
                <a:pPr lvl="1"/>
                <a:r>
                  <a:rPr lang="lv-LV" dirty="0" smtClean="0"/>
                  <a:t>Šķautņu duplikācija</a:t>
                </a:r>
                <a:endParaRPr lang="en-GB" dirty="0" smtClean="0"/>
              </a:p>
              <a:p>
                <a:pPr lvl="2"/>
                <a:r>
                  <a:rPr lang="lv-LV" dirty="0" smtClean="0"/>
                  <a:t>Katram kaimiņam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E0000"/>
                        </a:solidFill>
                        <a:latin typeface="Cambria Math"/>
                      </a:rPr>
                      <m:t>𝒘</m:t>
                    </m:r>
                  </m:oMath>
                </a14:m>
                <a:r>
                  <a:rPr lang="en-GB" dirty="0" smtClean="0"/>
                  <a:t>  </a:t>
                </a:r>
                <a:r>
                  <a:rPr lang="lv-LV" dirty="0" smtClean="0"/>
                  <a:t>no virsotnes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E000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lv-LV" dirty="0" smtClean="0"/>
                  <a:t>  kaimiņiem</a:t>
                </a:r>
                <a:endParaRPr lang="en-GB" dirty="0" smtClean="0"/>
              </a:p>
              <a:p>
                <a:pPr lvl="2"/>
                <a:r>
                  <a:rPr lang="lv-LV" dirty="0" smtClean="0"/>
                  <a:t>Pievieno šķautni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GB" dirty="0" smtClean="0"/>
                  <a:t>  </a:t>
                </a:r>
                <a:r>
                  <a:rPr lang="lv-LV" dirty="0" smtClean="0"/>
                  <a:t>ar varbūtību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E000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GB" b="1" dirty="0">
                  <a:solidFill>
                    <a:srgbClr val="7E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26" t="-1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400800" y="2514600"/>
            <a:ext cx="533400" cy="533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620000" y="4756052"/>
            <a:ext cx="533400" cy="533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v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475856" y="3546201"/>
            <a:ext cx="533400" cy="533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625297" y="3546201"/>
            <a:ext cx="533400" cy="533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620000" y="2514600"/>
            <a:ext cx="533400" cy="533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u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6400800" y="4763486"/>
            <a:ext cx="533400" cy="533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275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Valdības politika</a:t>
            </a:r>
            <a:r>
              <a:rPr lang="en-GB" sz="4000" dirty="0" smtClean="0"/>
              <a:t>: </a:t>
            </a:r>
            <a:r>
              <a:rPr lang="lv-LV" sz="4000" dirty="0" smtClean="0"/>
              <a:t> </a:t>
            </a:r>
            <a:r>
              <a:rPr lang="en-GB" sz="4000" dirty="0" smtClean="0"/>
              <a:t>OEM </a:t>
            </a:r>
            <a:r>
              <a:rPr lang="lv-LV" sz="4000" dirty="0" smtClean="0"/>
              <a:t>un</a:t>
            </a:r>
            <a:r>
              <a:rPr lang="en-GB" sz="4000" dirty="0" smtClean="0"/>
              <a:t> REM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9388"/>
            <a:ext cx="8915400" cy="525621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lv-LV" sz="2800" b="1" dirty="0" smtClean="0"/>
              <a:t>Atklāts izglītības tirgus</a:t>
            </a:r>
            <a:r>
              <a:rPr lang="en-GB" sz="2800" b="1" dirty="0" smtClean="0"/>
              <a:t> (OEM)</a:t>
            </a:r>
          </a:p>
          <a:p>
            <a:pPr lvl="1"/>
            <a:r>
              <a:rPr lang="lv-LV" sz="2400" dirty="0" smtClean="0"/>
              <a:t>Visus pieņem universitātē</a:t>
            </a:r>
            <a:endParaRPr lang="en-GB" sz="2400" dirty="0" smtClean="0"/>
          </a:p>
          <a:p>
            <a:r>
              <a:rPr lang="lv-LV" sz="2800" b="1" dirty="0" smtClean="0"/>
              <a:t>Ierobežots izglītības tirgus</a:t>
            </a:r>
            <a:r>
              <a:rPr lang="en-GB" sz="2800" b="1" dirty="0" smtClean="0"/>
              <a:t> (REM)</a:t>
            </a:r>
          </a:p>
          <a:p>
            <a:pPr lvl="1">
              <a:spcBef>
                <a:spcPts val="200"/>
              </a:spcBef>
            </a:pPr>
            <a:r>
              <a:rPr lang="lv-LV" sz="2400" dirty="0" smtClean="0"/>
              <a:t>Aģentiem</a:t>
            </a:r>
            <a:r>
              <a:rPr lang="en-GB" sz="2400" dirty="0" smtClean="0"/>
              <a:t>  </a:t>
            </a:r>
            <a:r>
              <a:rPr lang="lv-LV" sz="2400" b="1" dirty="0" smtClean="0"/>
              <a:t>nejauši</a:t>
            </a:r>
            <a:r>
              <a:rPr lang="en-GB" sz="2400" dirty="0" smtClean="0"/>
              <a:t>  </a:t>
            </a:r>
            <a:r>
              <a:rPr lang="lv-LV" sz="2400" dirty="0" smtClean="0"/>
              <a:t>aizliedz pieeju universitātē</a:t>
            </a:r>
            <a:endParaRPr lang="en-GB" sz="2400" dirty="0" smtClean="0"/>
          </a:p>
          <a:p>
            <a:pPr lvl="1">
              <a:spcBef>
                <a:spcPts val="200"/>
              </a:spcBef>
            </a:pPr>
            <a:r>
              <a:rPr lang="en-GB" sz="2400" dirty="0" smtClean="0"/>
              <a:t>L-</a:t>
            </a:r>
            <a:r>
              <a:rPr lang="lv-LV" sz="2400" dirty="0" smtClean="0"/>
              <a:t>tipa aģentus tas neuztrauc</a:t>
            </a:r>
            <a:endParaRPr lang="en-GB" sz="2400" dirty="0" smtClean="0"/>
          </a:p>
          <a:p>
            <a:pPr lvl="2">
              <a:spcBef>
                <a:spcPts val="0"/>
              </a:spcBef>
            </a:pPr>
            <a:r>
              <a:rPr lang="lv-LV" sz="2200" dirty="0" smtClean="0"/>
              <a:t>Varbūtības atrast/zaudēt darbu neizmainās</a:t>
            </a:r>
            <a:endParaRPr lang="en-GB" sz="2200" dirty="0" smtClean="0"/>
          </a:p>
          <a:p>
            <a:pPr lvl="1">
              <a:spcBef>
                <a:spcPts val="200"/>
              </a:spcBef>
            </a:pPr>
            <a:r>
              <a:rPr lang="en-GB" sz="2400" dirty="0" smtClean="0"/>
              <a:t>H-</a:t>
            </a:r>
            <a:r>
              <a:rPr lang="lv-LV" sz="2400" dirty="0" smtClean="0"/>
              <a:t>tipa aģenti jūtas sarūgtināti</a:t>
            </a:r>
            <a:endParaRPr lang="en-GB" sz="2400" dirty="0" smtClean="0"/>
          </a:p>
          <a:p>
            <a:pPr lvl="2">
              <a:spcBef>
                <a:spcPts val="0"/>
              </a:spcBef>
            </a:pPr>
            <a:r>
              <a:rPr lang="lv-LV" sz="2200" dirty="0" smtClean="0"/>
              <a:t>Uzvedās darba tirgū kā šķietami pārizglītoti</a:t>
            </a:r>
            <a:endParaRPr lang="en-GB" sz="2200" dirty="0" smtClean="0"/>
          </a:p>
          <a:p>
            <a:pPr lvl="1">
              <a:spcBef>
                <a:spcPts val="200"/>
              </a:spcBef>
            </a:pPr>
            <a:r>
              <a:rPr lang="en-GB" sz="2400" dirty="0" smtClean="0"/>
              <a:t>H-</a:t>
            </a:r>
            <a:r>
              <a:rPr lang="lv-LV" sz="2400" dirty="0" smtClean="0"/>
              <a:t>tipa aģenti, kas  </a:t>
            </a:r>
            <a:r>
              <a:rPr lang="lv-LV" sz="2400" b="1" dirty="0" smtClean="0"/>
              <a:t>izvēlas</a:t>
            </a:r>
            <a:r>
              <a:rPr lang="en-GB" sz="2400" dirty="0" smtClean="0"/>
              <a:t>  </a:t>
            </a:r>
            <a:r>
              <a:rPr lang="lv-LV" sz="2400" dirty="0" smtClean="0"/>
              <a:t>palikt ar vidējo izglītību uzvedās LQ darbos kā LQ-atbilstoši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64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Pieejas izglītības ierobežošana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lv-LV" sz="2800" dirty="0" smtClean="0"/>
                  <a:t>Realizē periodā			</a:t>
                </a:r>
                <a:r>
                  <a:rPr lang="en-GB" sz="2800" dirty="0" smtClean="0"/>
                  <a:t>  	  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7E0000"/>
                        </a:solidFill>
                        <a:latin typeface="Cambria Math"/>
                      </a:rPr>
                      <m:t>𝒕</m:t>
                    </m:r>
                  </m:oMath>
                </a14:m>
                <a:endParaRPr lang="en-GB" sz="2800" b="1" i="1" dirty="0" smtClean="0">
                  <a:solidFill>
                    <a:srgbClr val="7E0000"/>
                  </a:solidFill>
                </a:endParaRPr>
              </a:p>
              <a:p>
                <a:r>
                  <a:rPr lang="lv-LV" sz="2800" dirty="0" smtClean="0"/>
                  <a:t>Pēdējais pieņemto studentu skaits	</a:t>
                </a:r>
                <a:r>
                  <a:rPr lang="en-GB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𝟏𝟐</m:t>
                        </m:r>
                      </m:sub>
                    </m:sSub>
                  </m:oMath>
                </a14:m>
                <a:endParaRPr lang="en-US" sz="2800" b="1" dirty="0" smtClean="0"/>
              </a:p>
              <a:p>
                <a:r>
                  <a:rPr lang="lv-LV" sz="2800" dirty="0" smtClean="0"/>
                  <a:t>Esošais pārizglītošanas līmenis</a:t>
                </a:r>
                <a:r>
                  <a:rPr lang="en-GB" sz="2800" dirty="0" smtClean="0"/>
                  <a:t>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en-GB" sz="2800" b="1" dirty="0" smtClean="0"/>
              </a:p>
              <a:p>
                <a:pPr>
                  <a:spcBef>
                    <a:spcPts val="3000"/>
                  </a:spcBef>
                </a:pPr>
                <a:r>
                  <a:rPr lang="lv-LV" sz="2800" dirty="0" smtClean="0"/>
                  <a:t>Uzņemšanas limits ir		</a:t>
                </a:r>
                <a:r>
                  <a:rPr lang="en-GB" sz="2800" dirty="0" smtClean="0"/>
                  <a:t> </a:t>
                </a:r>
                <a:r>
                  <a:rPr lang="lv-LV" sz="2800" dirty="0"/>
                  <a:t> </a:t>
                </a:r>
                <a:r>
                  <a:rPr lang="lv-LV" sz="2800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𝒐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𝟏𝟐</m:t>
                        </m:r>
                      </m:sub>
                    </m:sSub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4" t="-11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Parametru  izvēle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Vispārējie parametri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Period</a:t>
            </a:r>
            <a:r>
              <a:rPr lang="lv-LV" dirty="0" smtClean="0"/>
              <a:t>s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7E0000"/>
                </a:solidFill>
              </a:rPr>
              <a:t>= 1</a:t>
            </a:r>
            <a:r>
              <a:rPr lang="en-GB" dirty="0" smtClean="0"/>
              <a:t> </a:t>
            </a:r>
            <a:r>
              <a:rPr lang="lv-LV" dirty="0" smtClean="0"/>
              <a:t>mēnesis</a:t>
            </a:r>
            <a:endParaRPr lang="en-GB" dirty="0" smtClean="0"/>
          </a:p>
          <a:p>
            <a:r>
              <a:rPr lang="lv-LV" dirty="0" smtClean="0"/>
              <a:t>Absolvēšana ikgadēji</a:t>
            </a:r>
            <a:r>
              <a:rPr lang="en-GB" dirty="0" smtClean="0"/>
              <a:t> ( </a:t>
            </a:r>
            <a:r>
              <a:rPr lang="en-GB" b="1" dirty="0" smtClean="0">
                <a:solidFill>
                  <a:srgbClr val="7E0000"/>
                </a:solidFill>
              </a:rPr>
              <a:t>12</a:t>
            </a:r>
            <a:r>
              <a:rPr lang="en-GB" dirty="0" smtClean="0"/>
              <a:t>  period</a:t>
            </a:r>
            <a:r>
              <a:rPr lang="lv-LV" dirty="0" smtClean="0"/>
              <a:t>i</a:t>
            </a:r>
            <a:r>
              <a:rPr lang="en-GB" dirty="0" smtClean="0"/>
              <a:t> )</a:t>
            </a:r>
          </a:p>
          <a:p>
            <a:r>
              <a:rPr lang="lv-LV" dirty="0" smtClean="0"/>
              <a:t>Studijas ilgst 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7E0000"/>
                </a:solidFill>
              </a:rPr>
              <a:t>3</a:t>
            </a:r>
            <a:r>
              <a:rPr lang="en-GB" dirty="0" smtClean="0"/>
              <a:t>  </a:t>
            </a:r>
            <a:r>
              <a:rPr lang="lv-LV" dirty="0" smtClean="0"/>
              <a:t>gadus</a:t>
            </a:r>
            <a:r>
              <a:rPr lang="en-GB" dirty="0" smtClean="0"/>
              <a:t> ( </a:t>
            </a:r>
            <a:r>
              <a:rPr lang="en-GB" b="1" dirty="0" smtClean="0">
                <a:solidFill>
                  <a:srgbClr val="7E0000"/>
                </a:solidFill>
              </a:rPr>
              <a:t>36</a:t>
            </a:r>
            <a:r>
              <a:rPr lang="en-GB" dirty="0" smtClean="0"/>
              <a:t> period</a:t>
            </a:r>
            <a:r>
              <a:rPr lang="lv-LV" dirty="0" smtClean="0"/>
              <a:t>i</a:t>
            </a:r>
            <a:r>
              <a:rPr lang="en-GB" dirty="0" smtClean="0"/>
              <a:t> )</a:t>
            </a:r>
          </a:p>
          <a:p>
            <a:r>
              <a:rPr lang="lv-LV" dirty="0" smtClean="0"/>
              <a:t>Katru gadu</a:t>
            </a:r>
            <a:r>
              <a:rPr lang="en-GB" dirty="0" smtClean="0"/>
              <a:t>  </a:t>
            </a:r>
            <a:r>
              <a:rPr lang="en-GB" b="1" dirty="0" smtClean="0">
                <a:solidFill>
                  <a:srgbClr val="7E0000"/>
                </a:solidFill>
              </a:rPr>
              <a:t>500</a:t>
            </a:r>
            <a:r>
              <a:rPr lang="en-GB" dirty="0" smtClean="0"/>
              <a:t>  </a:t>
            </a:r>
            <a:r>
              <a:rPr lang="lv-LV" dirty="0" smtClean="0"/>
              <a:t>aģenti ienāk simulācijā</a:t>
            </a:r>
            <a:endParaRPr lang="en-GB" dirty="0" smtClean="0"/>
          </a:p>
          <a:p>
            <a:r>
              <a:rPr lang="lv-LV" dirty="0" err="1" smtClean="0"/>
              <a:t>Maks</a:t>
            </a:r>
            <a:r>
              <a:rPr lang="lv-LV" dirty="0" smtClean="0"/>
              <a:t>. vecums  </a:t>
            </a:r>
            <a:r>
              <a:rPr lang="en-GB" b="1" dirty="0" smtClean="0">
                <a:solidFill>
                  <a:srgbClr val="7E0000"/>
                </a:solidFill>
              </a:rPr>
              <a:t>= 15 </a:t>
            </a:r>
            <a:r>
              <a:rPr lang="lv-LV" dirty="0" smtClean="0"/>
              <a:t>gadi</a:t>
            </a:r>
            <a:r>
              <a:rPr lang="en-GB" dirty="0" smtClean="0"/>
              <a:t> ( </a:t>
            </a:r>
            <a:r>
              <a:rPr lang="en-GB" b="1" dirty="0" smtClean="0">
                <a:solidFill>
                  <a:srgbClr val="7E0000"/>
                </a:solidFill>
              </a:rPr>
              <a:t>180</a:t>
            </a:r>
            <a:r>
              <a:rPr lang="en-GB" dirty="0" smtClean="0"/>
              <a:t> period</a:t>
            </a:r>
            <a:r>
              <a:rPr lang="lv-LV" dirty="0" smtClean="0"/>
              <a:t>i</a:t>
            </a:r>
            <a:r>
              <a:rPr lang="en-GB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9210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25621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800" dirty="0"/>
              <a:t>“</a:t>
            </a:r>
            <a:r>
              <a:rPr lang="lv-LV" sz="2800" dirty="0"/>
              <a:t>Pārāk ilgi</a:t>
            </a:r>
            <a:r>
              <a:rPr lang="en-GB" sz="2800" dirty="0"/>
              <a:t>” </a:t>
            </a:r>
            <a:r>
              <a:rPr lang="en-GB" sz="2800" dirty="0" err="1"/>
              <a:t>i</a:t>
            </a:r>
            <a:r>
              <a:rPr lang="lv-LV" sz="2800" dirty="0"/>
              <a:t>r</a:t>
            </a:r>
            <a:r>
              <a:rPr lang="en-GB" sz="2800" dirty="0"/>
              <a:t>  </a:t>
            </a:r>
            <a:r>
              <a:rPr lang="en-GB" sz="2800" b="1" dirty="0">
                <a:solidFill>
                  <a:srgbClr val="7E0000"/>
                </a:solidFill>
              </a:rPr>
              <a:t>3</a:t>
            </a:r>
            <a:r>
              <a:rPr lang="en-GB" sz="2800" dirty="0"/>
              <a:t>  </a:t>
            </a:r>
            <a:r>
              <a:rPr lang="lv-LV" sz="2800" dirty="0"/>
              <a:t>periodi </a:t>
            </a:r>
            <a:endParaRPr lang="lv-LV" sz="2800" dirty="0" smtClean="0"/>
          </a:p>
          <a:p>
            <a:pPr>
              <a:spcBef>
                <a:spcPts val="0"/>
              </a:spcBef>
            </a:pPr>
            <a:r>
              <a:rPr lang="lv-LV" sz="2800" dirty="0" smtClean="0"/>
              <a:t>Nostāda, izmantojot </a:t>
            </a:r>
            <a:r>
              <a:rPr lang="en-GB" sz="2800" dirty="0" smtClean="0"/>
              <a:t>European </a:t>
            </a:r>
            <a:r>
              <a:rPr lang="en-GB" sz="2800" dirty="0"/>
              <a:t>Social Survey </a:t>
            </a:r>
            <a:r>
              <a:rPr lang="lv-LV" sz="2800" dirty="0" smtClean="0"/>
              <a:t>datus</a:t>
            </a:r>
            <a:r>
              <a:rPr lang="en-GB" sz="2800" dirty="0" smtClean="0"/>
              <a:t>,  </a:t>
            </a:r>
            <a:r>
              <a:rPr lang="en-GB" sz="2800" b="1" dirty="0" smtClean="0">
                <a:solidFill>
                  <a:srgbClr val="7E0000"/>
                </a:solidFill>
              </a:rPr>
              <a:t>2010-11</a:t>
            </a:r>
            <a:r>
              <a:rPr lang="en-GB" sz="2800" dirty="0" smtClean="0"/>
              <a:t> </a:t>
            </a:r>
            <a:r>
              <a:rPr lang="lv-LV" sz="2800" dirty="0" smtClean="0"/>
              <a:t>uz</a:t>
            </a:r>
            <a:r>
              <a:rPr lang="en-GB" sz="2800" dirty="0" smtClean="0"/>
              <a:t>  </a:t>
            </a:r>
            <a:r>
              <a:rPr lang="en-GB" sz="2800" b="1" dirty="0" smtClean="0">
                <a:solidFill>
                  <a:srgbClr val="7E0000"/>
                </a:solidFill>
              </a:rPr>
              <a:t>27</a:t>
            </a:r>
            <a:r>
              <a:rPr lang="en-GB" sz="2800" dirty="0" smtClean="0"/>
              <a:t>  </a:t>
            </a:r>
            <a:r>
              <a:rPr lang="lv-LV" sz="2800" dirty="0" smtClean="0"/>
              <a:t>Eiropas valstīm</a:t>
            </a:r>
            <a:endParaRPr lang="en-GB" sz="2800" dirty="0"/>
          </a:p>
          <a:p>
            <a:pPr lvl="1">
              <a:spcBef>
                <a:spcPts val="0"/>
              </a:spcBef>
            </a:pPr>
            <a:r>
              <a:rPr lang="en-GB" sz="2400" b="1" dirty="0" err="1" smtClean="0">
                <a:solidFill>
                  <a:srgbClr val="7E0000"/>
                </a:solidFill>
              </a:rPr>
              <a:t>Pr</a:t>
            </a:r>
            <a:r>
              <a:rPr lang="en-GB" sz="2400" b="1" dirty="0" smtClean="0">
                <a:solidFill>
                  <a:srgbClr val="7E0000"/>
                </a:solidFill>
              </a:rPr>
              <a:t>(</a:t>
            </a:r>
            <a:r>
              <a:rPr lang="lv-LV" sz="2400" b="1" dirty="0" smtClean="0">
                <a:solidFill>
                  <a:srgbClr val="7E0000"/>
                </a:solidFill>
              </a:rPr>
              <a:t>zaudēt darbu</a:t>
            </a:r>
            <a:r>
              <a:rPr lang="en-GB" sz="2400" b="1" dirty="0" smtClean="0">
                <a:solidFill>
                  <a:srgbClr val="7E0000"/>
                </a:solidFill>
              </a:rPr>
              <a:t>)</a:t>
            </a:r>
            <a:r>
              <a:rPr lang="lv-LV" sz="2400" b="1" dirty="0" smtClean="0">
                <a:solidFill>
                  <a:srgbClr val="7E0000"/>
                </a:solidFill>
              </a:rPr>
              <a:t> =</a:t>
            </a:r>
            <a:r>
              <a:rPr lang="en-GB" sz="2400" dirty="0" smtClean="0"/>
              <a:t>  </a:t>
            </a:r>
            <a:r>
              <a:rPr lang="lv-LV" sz="2400" dirty="0" smtClean="0"/>
              <a:t>bezdarba  līmenis</a:t>
            </a:r>
            <a:endParaRPr lang="en-GB" sz="2400" dirty="0" smtClean="0"/>
          </a:p>
          <a:p>
            <a:pPr lvl="1">
              <a:spcBef>
                <a:spcPts val="0"/>
              </a:spcBef>
            </a:pPr>
            <a:r>
              <a:rPr lang="en-GB" sz="2400" b="1" dirty="0" err="1" smtClean="0">
                <a:solidFill>
                  <a:srgbClr val="7E0000"/>
                </a:solidFill>
              </a:rPr>
              <a:t>Pr</a:t>
            </a:r>
            <a:r>
              <a:rPr lang="en-GB" sz="2400" b="1" dirty="0" smtClean="0">
                <a:solidFill>
                  <a:srgbClr val="7E0000"/>
                </a:solidFill>
              </a:rPr>
              <a:t>(</a:t>
            </a:r>
            <a:r>
              <a:rPr lang="lv-LV" sz="2400" b="1" dirty="0" smtClean="0">
                <a:solidFill>
                  <a:srgbClr val="7E0000"/>
                </a:solidFill>
              </a:rPr>
              <a:t>atrast darbu</a:t>
            </a:r>
            <a:r>
              <a:rPr lang="en-GB" sz="2400" b="1" dirty="0" smtClean="0">
                <a:solidFill>
                  <a:srgbClr val="7E0000"/>
                </a:solidFill>
              </a:rPr>
              <a:t>)</a:t>
            </a:r>
            <a:r>
              <a:rPr lang="en-GB" sz="2400" dirty="0" smtClean="0"/>
              <a:t>  </a:t>
            </a:r>
            <a:r>
              <a:rPr lang="lv-LV" sz="2400" dirty="0" smtClean="0"/>
              <a:t>ir atkarīga no bezdarba ilguma</a:t>
            </a:r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3632200"/>
            <a:ext cx="9144000" cy="211226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99194"/>
              </p:ext>
            </p:extLst>
          </p:nvPr>
        </p:nvGraphicFramePr>
        <p:xfrm>
          <a:off x="2" y="3657600"/>
          <a:ext cx="9144000" cy="3200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/>
                        <a:t>Ilgums</a:t>
                      </a:r>
                      <a:endParaRPr lang="en-GB" sz="2400" dirty="0"/>
                    </a:p>
                  </a:txBody>
                  <a:tcPr>
                    <a:solidFill>
                      <a:srgbClr val="2357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solidFill>
                            <a:srgbClr val="FFFFE5"/>
                          </a:solidFill>
                        </a:rPr>
                        <a:t>LQ-atbilstoši</a:t>
                      </a:r>
                      <a:endParaRPr lang="en-GB" sz="2400" dirty="0">
                        <a:solidFill>
                          <a:srgbClr val="FFFFE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solidFill>
                            <a:srgbClr val="FFFFE5"/>
                          </a:solidFill>
                        </a:rPr>
                        <a:t>HQ-atbilstoši</a:t>
                      </a:r>
                      <a:endParaRPr lang="en-GB" sz="2400" dirty="0">
                        <a:solidFill>
                          <a:srgbClr val="FFFFE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solidFill>
                            <a:srgbClr val="FFFFE5"/>
                          </a:solidFill>
                        </a:rPr>
                        <a:t>Pārizglītotie</a:t>
                      </a:r>
                      <a:endParaRPr lang="en-GB" sz="2400" dirty="0">
                        <a:solidFill>
                          <a:srgbClr val="FFFFE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rgbClr val="FFFFE5"/>
                          </a:solidFill>
                        </a:rPr>
                        <a:t>1</a:t>
                      </a:r>
                      <a:endParaRPr lang="en-GB" sz="2400" b="1" dirty="0">
                        <a:solidFill>
                          <a:srgbClr val="FFFFE5"/>
                        </a:solidFill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6.4%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10.5%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6.3%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 smtClean="0">
                          <a:solidFill>
                            <a:srgbClr val="FFFFE5"/>
                          </a:solidFill>
                        </a:rPr>
                        <a:t>2</a:t>
                      </a:r>
                      <a:endParaRPr lang="en-GB" sz="2400" b="1" dirty="0">
                        <a:solidFill>
                          <a:srgbClr val="FFFFE5"/>
                        </a:solidFill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9.4%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11.8%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10.4%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 smtClean="0">
                          <a:solidFill>
                            <a:srgbClr val="FFFFE5"/>
                          </a:solidFill>
                        </a:rPr>
                        <a:t>3</a:t>
                      </a:r>
                      <a:endParaRPr lang="en-GB" sz="2400" b="1" dirty="0" smtClean="0">
                        <a:solidFill>
                          <a:srgbClr val="FFFFE5"/>
                        </a:solidFill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11.8%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11.8%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12.1%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 smtClean="0">
                          <a:solidFill>
                            <a:srgbClr val="FFFFE5"/>
                          </a:solidFill>
                        </a:rPr>
                        <a:t>4-6</a:t>
                      </a:r>
                      <a:endParaRPr lang="en-GB" sz="2400" b="1" dirty="0" smtClean="0">
                        <a:solidFill>
                          <a:srgbClr val="FFFFE5"/>
                        </a:solidFill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19.2%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26.2%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23.1%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 smtClean="0">
                          <a:solidFill>
                            <a:srgbClr val="FFFFE5"/>
                          </a:solidFill>
                        </a:rPr>
                        <a:t>7-12</a:t>
                      </a:r>
                      <a:endParaRPr lang="en-GB" sz="2400" b="1" dirty="0" smtClean="0">
                        <a:solidFill>
                          <a:srgbClr val="FFFFE5"/>
                        </a:solidFill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21.8%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20.7%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23.8%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 smtClean="0">
                          <a:solidFill>
                            <a:srgbClr val="FFFFE5"/>
                          </a:solidFill>
                        </a:rPr>
                        <a:t>13+</a:t>
                      </a:r>
                      <a:endParaRPr lang="en-GB" sz="2400" b="1" dirty="0" smtClean="0">
                        <a:solidFill>
                          <a:srgbClr val="FFFFE5"/>
                        </a:solidFill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31.4%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18.9%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24.2%</a:t>
                      </a:r>
                      <a:endParaRPr lang="en-GB" sz="24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Darba tirgus dinamika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1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Darba tirgus dinamika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lv-LV" dirty="0" smtClean="0"/>
                  <a:t>Varbūtības atrast darbu pēc noteikta ilguma bezdarba perioda: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lv-LV" b="1" i="1" dirty="0" smtClean="0">
                        <a:solidFill>
                          <a:srgbClr val="7E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lv-LV" b="1" dirty="0" smtClean="0">
                  <a:solidFill>
                    <a:srgbClr val="7E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lv-LV" b="1" i="1" dirty="0" smtClean="0">
                        <a:solidFill>
                          <a:srgbClr val="7E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lv-LV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lv-LV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lv-LV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lv-LV" b="1" i="1" dirty="0" smtClean="0">
                        <a:solidFill>
                          <a:srgbClr val="7E0000"/>
                        </a:solidFill>
                        <a:latin typeface="Cambria Math"/>
                      </a:rPr>
                      <m:t>;   </m:t>
                    </m:r>
                    <m:sSub>
                      <m:sSubPr>
                        <m:ctrlP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lv-LV" b="1" i="1" dirty="0" smtClean="0">
                        <a:solidFill>
                          <a:srgbClr val="7E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lv-LV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lv-LV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lv-LV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lv-LV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lv-LV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lv-LV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lv-LV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lv-LV" b="1" i="1" dirty="0" smtClean="0">
                        <a:solidFill>
                          <a:srgbClr val="7E0000"/>
                        </a:solidFill>
                        <a:latin typeface="Cambria Math"/>
                      </a:rPr>
                      <m:t>𝒑</m:t>
                    </m:r>
                    <m:r>
                      <a:rPr lang="lv-LV" b="1" i="1" dirty="0" smtClean="0">
                        <a:solidFill>
                          <a:srgbClr val="7E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lv-LV" b="1" i="1" dirty="0" smtClean="0">
                        <a:solidFill>
                          <a:srgbClr val="7E0000"/>
                        </a:solidFill>
                        <a:latin typeface="Cambria Math"/>
                      </a:rPr>
                      <m:t>𝒑</m:t>
                    </m:r>
                    <m:r>
                      <a:rPr lang="lv-LV" b="1" i="1" dirty="0" smtClean="0">
                        <a:solidFill>
                          <a:srgbClr val="7E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lv-LV" b="1" i="1" dirty="0" smtClean="0">
                        <a:solidFill>
                          <a:srgbClr val="7E0000"/>
                        </a:solidFill>
                        <a:latin typeface="Cambria Math"/>
                      </a:rPr>
                      <m:t>𝒑</m:t>
                    </m:r>
                    <m:r>
                      <a:rPr lang="lv-LV" b="1" i="1" dirty="0" smtClean="0">
                        <a:solidFill>
                          <a:srgbClr val="7E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lv-LV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lv-LV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endParaRPr lang="lv-LV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𝟓</m:t>
                        </m:r>
                      </m:sup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≡</m:t>
                        </m:r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𝒑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𝒑</m:t>
                            </m:r>
                          </m:den>
                        </m:f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7E0000"/>
                            </a:solidFill>
                            <a:latin typeface="Cambria Math"/>
                          </a:rPr>
                          <m:t>≡</m:t>
                        </m:r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𝟏𝟑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sub>
                            </m:sSub>
                            <m:r>
                              <a:rPr lang="en-US" b="1" i="1" dirty="0" smtClean="0">
                                <a:solidFill>
                                  <a:srgbClr val="7E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solidFill>
                                      <a:srgbClr val="7E00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26" t="-1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4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Sociālo tīklu parametri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 smtClean="0"/>
              <a:t>Duplikācijas modeļa parametrs</a:t>
            </a:r>
            <a:r>
              <a:rPr lang="en-GB" sz="2800" dirty="0" smtClean="0"/>
              <a:t>   </a:t>
            </a:r>
            <a:r>
              <a:rPr lang="lv-LV" sz="2800" dirty="0" smtClean="0"/>
              <a:t>	</a:t>
            </a:r>
            <a:r>
              <a:rPr lang="en-GB" sz="2800" b="1" dirty="0" smtClean="0">
                <a:solidFill>
                  <a:srgbClr val="7E0000"/>
                </a:solidFill>
              </a:rPr>
              <a:t>p = 0.45</a:t>
            </a:r>
          </a:p>
          <a:p>
            <a:r>
              <a:rPr lang="lv-LV" sz="2800" dirty="0" smtClean="0"/>
              <a:t>Jaunu draugu skaits</a:t>
            </a:r>
            <a:endParaRPr lang="en-GB" sz="2800" dirty="0" smtClean="0"/>
          </a:p>
          <a:p>
            <a:pPr lvl="1"/>
            <a:r>
              <a:rPr lang="lv-LV" sz="2400" dirty="0" smtClean="0"/>
              <a:t>Tā paša perioda tīkls</a:t>
            </a:r>
            <a:r>
              <a:rPr lang="en-GB" sz="2400" dirty="0" smtClean="0"/>
              <a:t>			</a:t>
            </a:r>
            <a:r>
              <a:rPr lang="en-GB" sz="2400" b="1" dirty="0" smtClean="0">
                <a:solidFill>
                  <a:srgbClr val="7E0000"/>
                </a:solidFill>
              </a:rPr>
              <a:t>30</a:t>
            </a:r>
          </a:p>
          <a:p>
            <a:pPr lvl="1"/>
            <a:r>
              <a:rPr lang="lv-LV" sz="2400" dirty="0" smtClean="0"/>
              <a:t>Pieaugušo tīkls, pirms </a:t>
            </a:r>
            <a:r>
              <a:rPr lang="lv-LV" sz="2400" dirty="0" err="1" smtClean="0"/>
              <a:t>izgl</a:t>
            </a:r>
            <a:r>
              <a:rPr lang="lv-LV" sz="2400" dirty="0" smtClean="0"/>
              <a:t>. izvēles	</a:t>
            </a:r>
            <a:r>
              <a:rPr lang="en-GB" sz="2400" dirty="0" smtClean="0"/>
              <a:t>	</a:t>
            </a:r>
            <a:r>
              <a:rPr lang="en-GB" sz="2400" b="1" dirty="0" smtClean="0">
                <a:solidFill>
                  <a:srgbClr val="7E0000"/>
                </a:solidFill>
              </a:rPr>
              <a:t>10</a:t>
            </a:r>
          </a:p>
          <a:p>
            <a:pPr lvl="1"/>
            <a:r>
              <a:rPr lang="lv-LV" sz="2400" dirty="0"/>
              <a:t>Pieaugušo tīkls, </a:t>
            </a:r>
            <a:r>
              <a:rPr lang="lv-LV" sz="2400" dirty="0" smtClean="0"/>
              <a:t>pēc </a:t>
            </a:r>
            <a:r>
              <a:rPr lang="lv-LV" sz="2400" dirty="0" err="1"/>
              <a:t>izgl</a:t>
            </a:r>
            <a:r>
              <a:rPr lang="lv-LV" sz="2400" dirty="0"/>
              <a:t>. izvēles	</a:t>
            </a:r>
            <a:r>
              <a:rPr lang="en-GB" sz="2400" dirty="0" smtClean="0"/>
              <a:t>	</a:t>
            </a:r>
            <a:r>
              <a:rPr lang="en-GB" sz="2400" b="1" dirty="0" smtClean="0">
                <a:solidFill>
                  <a:srgbClr val="7E0000"/>
                </a:solidFill>
              </a:rPr>
              <a:t>10</a:t>
            </a:r>
          </a:p>
          <a:p>
            <a:pPr lvl="1"/>
            <a:r>
              <a:rPr lang="lv-LV" sz="2400" dirty="0" smtClean="0"/>
              <a:t>Mērķa vidējais draugu skaits</a:t>
            </a:r>
            <a:r>
              <a:rPr lang="en-GB" sz="2400" dirty="0" smtClean="0"/>
              <a:t> 		</a:t>
            </a:r>
            <a:r>
              <a:rPr lang="en-GB" sz="2400" b="1" dirty="0" smtClean="0">
                <a:solidFill>
                  <a:srgbClr val="7E0000"/>
                </a:solidFill>
              </a:rPr>
              <a:t>100-120</a:t>
            </a:r>
            <a:endParaRPr lang="en-GB" sz="2400" b="1" dirty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Izglītības izvēles parametri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9388"/>
            <a:ext cx="8686799" cy="2360612"/>
          </a:xfrm>
        </p:spPr>
        <p:txBody>
          <a:bodyPr/>
          <a:lstStyle/>
          <a:p>
            <a:r>
              <a:rPr lang="en-GB" sz="2800" b="1" dirty="0" err="1" smtClean="0">
                <a:solidFill>
                  <a:srgbClr val="7E0000"/>
                </a:solidFill>
              </a:rPr>
              <a:t>Pr</a:t>
            </a:r>
            <a:r>
              <a:rPr lang="en-GB" sz="2800" b="1" dirty="0" smtClean="0">
                <a:solidFill>
                  <a:srgbClr val="7E0000"/>
                </a:solidFill>
              </a:rPr>
              <a:t>(</a:t>
            </a:r>
            <a:r>
              <a:rPr lang="lv-LV" sz="2800" b="1" dirty="0" smtClean="0">
                <a:solidFill>
                  <a:srgbClr val="7E0000"/>
                </a:solidFill>
              </a:rPr>
              <a:t>iet uz universitāti</a:t>
            </a:r>
            <a:r>
              <a:rPr lang="en-GB" sz="2800" b="1" dirty="0" smtClean="0">
                <a:solidFill>
                  <a:srgbClr val="7E0000"/>
                </a:solidFill>
              </a:rPr>
              <a:t>) = </a:t>
            </a:r>
          </a:p>
          <a:p>
            <a:pPr lvl="1"/>
            <a:r>
              <a:rPr lang="en-GB" sz="2400" b="1" dirty="0" smtClean="0">
                <a:solidFill>
                  <a:srgbClr val="7E0000"/>
                </a:solidFill>
              </a:rPr>
              <a:t>55%</a:t>
            </a:r>
            <a:r>
              <a:rPr lang="en-GB" sz="2400" dirty="0" smtClean="0"/>
              <a:t>  </a:t>
            </a:r>
            <a:r>
              <a:rPr lang="lv-LV" sz="2400" dirty="0" smtClean="0"/>
              <a:t>periodā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7E0000"/>
                </a:solidFill>
              </a:rPr>
              <a:t>1</a:t>
            </a:r>
          </a:p>
          <a:p>
            <a:pPr lvl="1"/>
            <a:r>
              <a:rPr lang="lv-LV" sz="2400" dirty="0" smtClean="0"/>
              <a:t>Pēc </a:t>
            </a:r>
            <a:r>
              <a:rPr lang="lv-LV" sz="2400" dirty="0" smtClean="0"/>
              <a:t>perioda </a:t>
            </a:r>
            <a:r>
              <a:rPr lang="en-GB" sz="2400" b="1" dirty="0" smtClean="0">
                <a:solidFill>
                  <a:srgbClr val="7E0000"/>
                </a:solidFill>
              </a:rPr>
              <a:t>1</a:t>
            </a:r>
            <a:r>
              <a:rPr lang="en-GB" sz="2400" dirty="0" smtClean="0"/>
              <a:t> </a:t>
            </a:r>
            <a:r>
              <a:rPr lang="lv-LV" sz="2400" dirty="0" smtClean="0"/>
              <a:t>: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86000" y="3774623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5029200"/>
            <a:ext cx="2057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Popularity</a:t>
            </a:r>
            <a:r>
              <a:rPr lang="en-GB" sz="2400" dirty="0" smtClean="0"/>
              <a:t> </a:t>
            </a:r>
          </a:p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30%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5029200"/>
            <a:ext cx="2057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Popularity</a:t>
            </a:r>
            <a:r>
              <a:rPr lang="en-GB" sz="2400" dirty="0" smtClean="0"/>
              <a:t> </a:t>
            </a:r>
          </a:p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50%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031509"/>
            <a:ext cx="2057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Popularity</a:t>
            </a:r>
            <a:r>
              <a:rPr lang="en-GB" sz="2400" dirty="0" smtClean="0"/>
              <a:t> </a:t>
            </a:r>
          </a:p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70%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01204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Prob.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7E0000"/>
                </a:solidFill>
              </a:rPr>
              <a:t>= </a:t>
            </a:r>
            <a:r>
              <a:rPr lang="en-GB" sz="2800" b="1" dirty="0" smtClean="0">
                <a:solidFill>
                  <a:srgbClr val="7E0000"/>
                </a:solidFill>
              </a:rPr>
              <a:t>15%</a:t>
            </a:r>
            <a:endParaRPr lang="en-GB" sz="2400" b="1" dirty="0">
              <a:solidFill>
                <a:srgbClr val="7E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401204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Prob.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7E0000"/>
                </a:solidFill>
              </a:rPr>
              <a:t>= </a:t>
            </a:r>
            <a:r>
              <a:rPr lang="en-GB" sz="2800" b="1" dirty="0" smtClean="0">
                <a:solidFill>
                  <a:srgbClr val="7E0000"/>
                </a:solidFill>
              </a:rPr>
              <a:t>40%</a:t>
            </a:r>
            <a:endParaRPr lang="en-GB" sz="2400" b="1" dirty="0">
              <a:solidFill>
                <a:srgbClr val="7E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401204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Prob.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7E0000"/>
                </a:solidFill>
              </a:rPr>
              <a:t>= </a:t>
            </a:r>
            <a:r>
              <a:rPr lang="lv-LV" sz="2800" b="1" dirty="0" smtClean="0">
                <a:solidFill>
                  <a:srgbClr val="7E0000"/>
                </a:solidFill>
              </a:rPr>
              <a:t>7</a:t>
            </a:r>
            <a:r>
              <a:rPr lang="en-GB" sz="2800" b="1" dirty="0" smtClean="0">
                <a:solidFill>
                  <a:srgbClr val="7E0000"/>
                </a:solidFill>
              </a:rPr>
              <a:t>0%</a:t>
            </a:r>
            <a:endParaRPr lang="en-GB" sz="2400" b="1" dirty="0">
              <a:solidFill>
                <a:srgbClr val="7E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401204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Prob.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7E0000"/>
                </a:solidFill>
              </a:rPr>
              <a:t>= </a:t>
            </a:r>
            <a:r>
              <a:rPr lang="en-GB" sz="2800" b="1" dirty="0" smtClean="0">
                <a:solidFill>
                  <a:srgbClr val="7E0000"/>
                </a:solidFill>
              </a:rPr>
              <a:t>90%</a:t>
            </a:r>
            <a:endParaRPr lang="en-GB" sz="2400" b="1" dirty="0">
              <a:solidFill>
                <a:srgbClr val="7E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572000" y="3774623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6858000" y="3730070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6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rezultāti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2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Teaser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59"/>
          <a:stretch/>
        </p:blipFill>
        <p:spPr bwMode="auto">
          <a:xfrm>
            <a:off x="76200" y="1397500"/>
            <a:ext cx="2970490" cy="12695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3657600" y="1397500"/>
            <a:ext cx="5410200" cy="1345700"/>
          </a:xfrm>
          <a:prstGeom prst="wedgeRoundRectCallout">
            <a:avLst>
              <a:gd name="adj1" fmla="val -61471"/>
              <a:gd name="adj2" fmla="val 712"/>
              <a:gd name="adj3" fmla="val 16667"/>
            </a:avLst>
          </a:prstGeom>
          <a:solidFill>
            <a:srgbClr val="255D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ctr"/>
          <a:lstStyle/>
          <a:p>
            <a:r>
              <a:rPr lang="lv-LV" sz="2000" b="1" dirty="0" smtClean="0">
                <a:solidFill>
                  <a:srgbClr val="FFFFE5"/>
                </a:solidFill>
              </a:rPr>
              <a:t>Pārizglītošana palielinājās no </a:t>
            </a:r>
            <a:r>
              <a:rPr lang="en-GB" sz="2400" b="1" dirty="0" smtClean="0">
                <a:solidFill>
                  <a:srgbClr val="FFFFE5"/>
                </a:solidFill>
              </a:rPr>
              <a:t>7.5%</a:t>
            </a:r>
            <a:r>
              <a:rPr lang="en-GB" b="1" dirty="0" smtClean="0">
                <a:solidFill>
                  <a:srgbClr val="FFFFE5"/>
                </a:solidFill>
              </a:rPr>
              <a:t> </a:t>
            </a:r>
            <a:r>
              <a:rPr lang="en-GB" sz="2000" b="1" dirty="0" smtClean="0">
                <a:solidFill>
                  <a:srgbClr val="FFFFE5"/>
                </a:solidFill>
              </a:rPr>
              <a:t>2002</a:t>
            </a:r>
            <a:r>
              <a:rPr lang="lv-LV" sz="2000" b="1" dirty="0">
                <a:solidFill>
                  <a:srgbClr val="FFFFE5"/>
                </a:solidFill>
              </a:rPr>
              <a:t>.</a:t>
            </a:r>
            <a:endParaRPr lang="en-GB" b="1" dirty="0" smtClean="0">
              <a:solidFill>
                <a:srgbClr val="FFFFE5"/>
              </a:solidFill>
            </a:endParaRPr>
          </a:p>
          <a:p>
            <a:r>
              <a:rPr lang="en-GB" b="1" dirty="0" smtClean="0">
                <a:solidFill>
                  <a:srgbClr val="FFFFE5"/>
                </a:solidFill>
              </a:rPr>
              <a:t>    </a:t>
            </a:r>
            <a:r>
              <a:rPr lang="lv-LV" sz="2000" b="1" dirty="0" smtClean="0">
                <a:solidFill>
                  <a:srgbClr val="FFFFE5"/>
                </a:solidFill>
              </a:rPr>
              <a:t>līdz</a:t>
            </a:r>
            <a:r>
              <a:rPr lang="en-GB" b="1" dirty="0" smtClean="0">
                <a:solidFill>
                  <a:srgbClr val="FFFFE5"/>
                </a:solidFill>
              </a:rPr>
              <a:t>  </a:t>
            </a:r>
            <a:r>
              <a:rPr lang="en-GB" sz="2400" b="1" dirty="0" smtClean="0">
                <a:solidFill>
                  <a:srgbClr val="FFFFE5"/>
                </a:solidFill>
              </a:rPr>
              <a:t>13.3% </a:t>
            </a:r>
            <a:r>
              <a:rPr lang="en-GB" b="1" dirty="0" smtClean="0">
                <a:solidFill>
                  <a:srgbClr val="FFFFE5"/>
                </a:solidFill>
              </a:rPr>
              <a:t> </a:t>
            </a:r>
            <a:r>
              <a:rPr lang="en-GB" sz="2200" b="1" dirty="0" smtClean="0">
                <a:solidFill>
                  <a:srgbClr val="FFFFE5"/>
                </a:solidFill>
              </a:rPr>
              <a:t>2010</a:t>
            </a:r>
            <a:r>
              <a:rPr lang="lv-LV" sz="2200" b="1" dirty="0" smtClean="0">
                <a:solidFill>
                  <a:srgbClr val="FFFFE5"/>
                </a:solidFill>
              </a:rPr>
              <a:t>. gadā</a:t>
            </a:r>
            <a:endParaRPr lang="en-GB" sz="2200" b="1" dirty="0" smtClean="0">
              <a:solidFill>
                <a:srgbClr val="FFFFE5"/>
              </a:solidFill>
            </a:endParaRPr>
          </a:p>
          <a:p>
            <a:pPr>
              <a:spcBef>
                <a:spcPts val="200"/>
              </a:spcBef>
            </a:pPr>
            <a:r>
              <a:rPr lang="en-GB" sz="2200" b="1" dirty="0" smtClean="0">
                <a:solidFill>
                  <a:srgbClr val="FFFFE5"/>
                </a:solidFill>
              </a:rPr>
              <a:t>2008</a:t>
            </a:r>
            <a:r>
              <a:rPr lang="lv-LV" sz="2200" b="1" dirty="0" smtClean="0">
                <a:solidFill>
                  <a:srgbClr val="FFFFE5"/>
                </a:solidFill>
              </a:rPr>
              <a:t>.</a:t>
            </a:r>
            <a:r>
              <a:rPr lang="en-GB" sz="2200" b="1" dirty="0" smtClean="0">
                <a:solidFill>
                  <a:srgbClr val="FFFFE5"/>
                </a:solidFill>
              </a:rPr>
              <a:t>-10</a:t>
            </a:r>
            <a:r>
              <a:rPr lang="lv-LV" sz="2200" b="1" dirty="0" smtClean="0">
                <a:solidFill>
                  <a:srgbClr val="FFFFE5"/>
                </a:solidFill>
              </a:rPr>
              <a:t>.</a:t>
            </a:r>
            <a:r>
              <a:rPr lang="en-GB" sz="2000" b="1" dirty="0" smtClean="0">
                <a:solidFill>
                  <a:srgbClr val="FFFFE5"/>
                </a:solidFill>
              </a:rPr>
              <a:t> </a:t>
            </a:r>
            <a:r>
              <a:rPr lang="lv-LV" sz="2000" b="1" dirty="0" smtClean="0">
                <a:solidFill>
                  <a:srgbClr val="FFFFE5"/>
                </a:solidFill>
              </a:rPr>
              <a:t>tā</a:t>
            </a:r>
            <a:r>
              <a:rPr lang="en-GB" sz="2000" b="1" dirty="0" smtClean="0">
                <a:solidFill>
                  <a:srgbClr val="FFFFE5"/>
                </a:solidFill>
              </a:rPr>
              <a:t> </a:t>
            </a:r>
            <a:r>
              <a:rPr lang="lv-LV" sz="2000" b="1" dirty="0" smtClean="0">
                <a:solidFill>
                  <a:srgbClr val="FFFFE5"/>
                </a:solidFill>
              </a:rPr>
              <a:t>palielinājās</a:t>
            </a:r>
            <a:r>
              <a:rPr lang="en-GB" b="1" dirty="0" smtClean="0">
                <a:solidFill>
                  <a:srgbClr val="FFFFE5"/>
                </a:solidFill>
              </a:rPr>
              <a:t> </a:t>
            </a:r>
            <a:r>
              <a:rPr lang="en-GB" sz="2400" b="1" dirty="0" smtClean="0">
                <a:solidFill>
                  <a:srgbClr val="FFFFE5"/>
                </a:solidFill>
              </a:rPr>
              <a:t>1.4%</a:t>
            </a:r>
            <a:r>
              <a:rPr lang="en-GB" b="1" dirty="0" smtClean="0">
                <a:solidFill>
                  <a:srgbClr val="FFFFE5"/>
                </a:solidFill>
              </a:rPr>
              <a:t> </a:t>
            </a:r>
            <a:r>
              <a:rPr lang="lv-LV" sz="2000" b="1" dirty="0" smtClean="0">
                <a:solidFill>
                  <a:srgbClr val="FFFFE5"/>
                </a:solidFill>
              </a:rPr>
              <a:t>jaunatnei</a:t>
            </a:r>
            <a:endParaRPr lang="en-GB" sz="2000" b="1" dirty="0">
              <a:solidFill>
                <a:srgbClr val="FFFFE5"/>
              </a:solidFill>
            </a:endParaRPr>
          </a:p>
        </p:txBody>
      </p:sp>
      <p:pic>
        <p:nvPicPr>
          <p:cNvPr id="1026" name="Picture 2" descr="http://www.academics.de/image-upload/promotion_diplom_wirtschaft_ingenieur_0_standar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5" b="10269"/>
          <a:stretch/>
        </p:blipFill>
        <p:spPr bwMode="auto">
          <a:xfrm>
            <a:off x="6395543" y="3157027"/>
            <a:ext cx="2367457" cy="1491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375743" y="3080827"/>
            <a:ext cx="5105400" cy="1567373"/>
          </a:xfrm>
          <a:prstGeom prst="wedgeRoundRectCallout">
            <a:avLst>
              <a:gd name="adj1" fmla="val 68223"/>
              <a:gd name="adj2" fmla="val 1224"/>
              <a:gd name="adj3" fmla="val 16667"/>
            </a:avLst>
          </a:prstGeom>
          <a:solidFill>
            <a:srgbClr val="7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lv-LV" sz="2000" b="1" dirty="0" smtClean="0">
                <a:solidFill>
                  <a:schemeClr val="bg1">
                    <a:lumMod val="95000"/>
                  </a:schemeClr>
                </a:solidFill>
              </a:rPr>
              <a:t>Pārizglītotajiem ir</a:t>
            </a:r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 smtClean="0">
                <a:solidFill>
                  <a:schemeClr val="bg1">
                    <a:lumMod val="95000"/>
                  </a:schemeClr>
                </a:solidFill>
              </a:rPr>
              <a:t>Zemāks algas līmenis un augšana</a:t>
            </a:r>
            <a:endParaRPr lang="en-GB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 smtClean="0">
                <a:solidFill>
                  <a:schemeClr val="bg1">
                    <a:lumMod val="95000"/>
                  </a:schemeClr>
                </a:solidFill>
              </a:rPr>
              <a:t>Zemāka uzticība </a:t>
            </a:r>
            <a:r>
              <a:rPr lang="lv-LV" sz="2000" b="1" i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GB" sz="2000" b="1" i="1" dirty="0" smtClean="0">
                <a:solidFill>
                  <a:schemeClr val="bg1">
                    <a:lumMod val="95000"/>
                  </a:schemeClr>
                </a:solidFill>
              </a:rPr>
              <a:t>commitment</a:t>
            </a:r>
            <a:r>
              <a:rPr lang="lv-LV" sz="2000" b="1" i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GB" sz="20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 smtClean="0">
                <a:solidFill>
                  <a:schemeClr val="bg1">
                    <a:lumMod val="95000"/>
                  </a:schemeClr>
                </a:solidFill>
              </a:rPr>
              <a:t>Zemāks darba apmierinājums</a:t>
            </a:r>
            <a:endParaRPr lang="en-GB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8" name="Picture 4" descr="http://ian.umces.edu/imagelibrary/albums/userpics/10002/normal_ian-symbol-government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85827"/>
            <a:ext cx="1643573" cy="164357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2928443" y="4985828"/>
            <a:ext cx="6139357" cy="1719772"/>
          </a:xfrm>
          <a:prstGeom prst="wedgeRoundRectCallout">
            <a:avLst>
              <a:gd name="adj1" fmla="val -65594"/>
              <a:gd name="adj2" fmla="val 3139"/>
              <a:gd name="adj3" fmla="val 16667"/>
            </a:avLst>
          </a:prstGeom>
          <a:solidFill>
            <a:srgbClr val="FFFFE5"/>
          </a:solidFill>
          <a:ln>
            <a:noFill/>
          </a:ln>
          <a:effectLst>
            <a:outerShdw blurRad="50800" dist="38100" dir="5400000" algn="t" rotWithShape="0">
              <a:srgbClr val="7E0000">
                <a:alpha val="40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lv-LV" sz="2400" b="1" dirty="0" smtClean="0">
                <a:solidFill>
                  <a:srgbClr val="7E0000"/>
                </a:solidFill>
              </a:rPr>
              <a:t>Mums kaut kas ir jādara</a:t>
            </a:r>
            <a:r>
              <a:rPr lang="en-GB" sz="2400" b="1" dirty="0" smtClean="0">
                <a:solidFill>
                  <a:srgbClr val="7E0000"/>
                </a:solidFill>
              </a:rPr>
              <a:t>…</a:t>
            </a:r>
          </a:p>
          <a:p>
            <a:pPr>
              <a:spcBef>
                <a:spcPts val="300"/>
              </a:spcBef>
            </a:pPr>
            <a:r>
              <a:rPr lang="lv-LV" sz="2400" b="1" dirty="0" smtClean="0">
                <a:solidFill>
                  <a:srgbClr val="7E0000"/>
                </a:solidFill>
              </a:rPr>
              <a:t>Liekas, ka absolventu ir pārāk daudz</a:t>
            </a:r>
            <a:r>
              <a:rPr lang="en-GB" sz="2400" b="1" dirty="0" smtClean="0">
                <a:solidFill>
                  <a:srgbClr val="7E0000"/>
                </a:solidFill>
              </a:rPr>
              <a:t>.</a:t>
            </a:r>
          </a:p>
          <a:p>
            <a:pPr>
              <a:spcBef>
                <a:spcPts val="300"/>
              </a:spcBef>
            </a:pPr>
            <a:r>
              <a:rPr lang="lv-LV" sz="2400" b="1" dirty="0" smtClean="0">
                <a:solidFill>
                  <a:srgbClr val="7E0000"/>
                </a:solidFill>
              </a:rPr>
              <a:t>Ierobežosim pieeju universitātei</a:t>
            </a:r>
            <a:r>
              <a:rPr lang="en-GB" sz="2400" b="1" dirty="0" smtClean="0">
                <a:solidFill>
                  <a:srgbClr val="7E0000"/>
                </a:solidFill>
              </a:rPr>
              <a:t>!</a:t>
            </a:r>
            <a:endParaRPr lang="en-GB" sz="2400" b="1" dirty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Realizācijas detaļas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9388"/>
            <a:ext cx="8915400" cy="5256212"/>
          </a:xfrm>
        </p:spPr>
        <p:txBody>
          <a:bodyPr/>
          <a:lstStyle/>
          <a:p>
            <a:r>
              <a:rPr lang="lv-LV" sz="2800" dirty="0" smtClean="0"/>
              <a:t>Realizēts</a:t>
            </a:r>
            <a:r>
              <a:rPr lang="en-GB" sz="2800" dirty="0" smtClean="0"/>
              <a:t>  </a:t>
            </a:r>
            <a:r>
              <a:rPr lang="en-GB" sz="2800" b="1" i="1" dirty="0" smtClean="0"/>
              <a:t>Java</a:t>
            </a:r>
            <a:r>
              <a:rPr lang="en-GB" sz="2800" dirty="0" smtClean="0"/>
              <a:t>  </a:t>
            </a:r>
            <a:r>
              <a:rPr lang="lv-LV" sz="2800" dirty="0" smtClean="0"/>
              <a:t>valodā, izmantojot </a:t>
            </a:r>
            <a:r>
              <a:rPr lang="en-GB" sz="2800" b="1" i="1" dirty="0" smtClean="0"/>
              <a:t>Repast </a:t>
            </a:r>
            <a:r>
              <a:rPr lang="en-GB" sz="2800" b="1" i="1" dirty="0" err="1" smtClean="0"/>
              <a:t>Simphony</a:t>
            </a:r>
            <a:r>
              <a:rPr lang="en-GB" sz="2800" b="1" i="1" dirty="0" smtClean="0"/>
              <a:t>  </a:t>
            </a:r>
            <a:r>
              <a:rPr lang="lv-LV" sz="2800" dirty="0" smtClean="0"/>
              <a:t>programmatūru</a:t>
            </a:r>
            <a:endParaRPr lang="en-GB" sz="2800" dirty="0" smtClean="0"/>
          </a:p>
          <a:p>
            <a:r>
              <a:rPr lang="en-GB" sz="2800" b="1" dirty="0" smtClean="0">
                <a:solidFill>
                  <a:srgbClr val="7E0000"/>
                </a:solidFill>
              </a:rPr>
              <a:t>200</a:t>
            </a:r>
            <a:r>
              <a:rPr lang="en-GB" sz="2800" dirty="0" smtClean="0"/>
              <a:t>  </a:t>
            </a:r>
            <a:r>
              <a:rPr lang="lv-LV" sz="2800" dirty="0" smtClean="0"/>
              <a:t>modeļa palaišanas reizes</a:t>
            </a:r>
            <a:endParaRPr lang="en-GB" sz="2800" dirty="0" smtClean="0"/>
          </a:p>
          <a:p>
            <a:pPr>
              <a:tabLst>
                <a:tab pos="1712913" algn="l"/>
              </a:tabLst>
            </a:pPr>
            <a:r>
              <a:rPr lang="en-GB" sz="2800" dirty="0" smtClean="0"/>
              <a:t>REM: </a:t>
            </a:r>
            <a:r>
              <a:rPr lang="lv-LV" sz="2800" dirty="0" smtClean="0"/>
              <a:t> Ierobežojums ieviests periodā</a:t>
            </a:r>
            <a:r>
              <a:rPr lang="en-GB" sz="2800" dirty="0" smtClean="0"/>
              <a:t>  </a:t>
            </a:r>
            <a:r>
              <a:rPr lang="en-GB" sz="2800" b="1" dirty="0" smtClean="0">
                <a:solidFill>
                  <a:srgbClr val="7E0000"/>
                </a:solidFill>
              </a:rPr>
              <a:t>3001</a:t>
            </a:r>
          </a:p>
          <a:p>
            <a:pPr>
              <a:tabLst>
                <a:tab pos="1712913" algn="l"/>
              </a:tabLst>
            </a:pPr>
            <a:r>
              <a:rPr lang="lv-LV" sz="2800" dirty="0" smtClean="0"/>
              <a:t>Sistēmas dinamika analizēta nākamajos  </a:t>
            </a:r>
            <a:r>
              <a:rPr lang="en-GB" sz="2800" b="1" dirty="0" smtClean="0">
                <a:solidFill>
                  <a:srgbClr val="7E0000"/>
                </a:solidFill>
              </a:rPr>
              <a:t>30</a:t>
            </a:r>
            <a:r>
              <a:rPr lang="en-GB" sz="2800" dirty="0" smtClean="0"/>
              <a:t>  </a:t>
            </a:r>
            <a:r>
              <a:rPr lang="lv-LV" sz="2800" dirty="0" smtClean="0"/>
              <a:t>gados</a:t>
            </a:r>
            <a:endParaRPr lang="en-GB" sz="2800" dirty="0" smtClean="0"/>
          </a:p>
          <a:p>
            <a:pPr lvl="1">
              <a:tabLst>
                <a:tab pos="1712913" algn="l"/>
              </a:tabLst>
            </a:pPr>
            <a:r>
              <a:rPr lang="lv-LV" sz="2400" dirty="0" smtClean="0"/>
              <a:t>Divas aģentu paaudzes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17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 bwMode="auto">
          <a:xfrm>
            <a:off x="1939636" y="1309855"/>
            <a:ext cx="5070764" cy="356694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Pārizglītošana samazinās pie REM</a:t>
            </a:r>
            <a:endParaRPr lang="en-GB" sz="4000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228600" y="4953000"/>
            <a:ext cx="8915400" cy="1905000"/>
          </a:xfrm>
        </p:spPr>
        <p:txBody>
          <a:bodyPr/>
          <a:lstStyle/>
          <a:p>
            <a:r>
              <a:rPr lang="lv-LV" sz="2200" dirty="0" smtClean="0"/>
              <a:t>Darba tirgus stabilizējas pēc</a:t>
            </a:r>
            <a:r>
              <a:rPr lang="en-GB" sz="2200" dirty="0" smtClean="0"/>
              <a:t>  </a:t>
            </a:r>
            <a:r>
              <a:rPr lang="en-GB" sz="2200" b="1" dirty="0" smtClean="0">
                <a:solidFill>
                  <a:srgbClr val="7E0000"/>
                </a:solidFill>
              </a:rPr>
              <a:t>15</a:t>
            </a:r>
            <a:r>
              <a:rPr lang="en-GB" sz="2200" dirty="0" smtClean="0"/>
              <a:t>  </a:t>
            </a:r>
            <a:r>
              <a:rPr lang="lv-LV" sz="2200" dirty="0" smtClean="0"/>
              <a:t>gadiem </a:t>
            </a:r>
            <a:r>
              <a:rPr lang="en-GB" sz="2000" dirty="0" smtClean="0"/>
              <a:t>(</a:t>
            </a:r>
            <a:r>
              <a:rPr lang="lv-LV" sz="2000" dirty="0" smtClean="0"/>
              <a:t>aģenta dzīves ilgums</a:t>
            </a:r>
            <a:r>
              <a:rPr lang="en-GB" sz="2000" dirty="0" smtClean="0"/>
              <a:t>)</a:t>
            </a:r>
            <a:endParaRPr lang="en-GB" sz="2200" dirty="0" smtClean="0"/>
          </a:p>
          <a:p>
            <a:r>
              <a:rPr lang="lv-LV" sz="2200" dirty="0" smtClean="0"/>
              <a:t>Pārizglītošana periodā </a:t>
            </a:r>
            <a:r>
              <a:rPr lang="en-GB" sz="2200" b="1" dirty="0" smtClean="0">
                <a:solidFill>
                  <a:srgbClr val="7E0000"/>
                </a:solidFill>
              </a:rPr>
              <a:t>3180</a:t>
            </a:r>
            <a:r>
              <a:rPr lang="en-US" sz="2200" dirty="0" smtClean="0"/>
              <a:t>:  </a:t>
            </a:r>
            <a:r>
              <a:rPr lang="lv-LV" sz="2200" b="1" dirty="0" smtClean="0">
                <a:solidFill>
                  <a:srgbClr val="7E0000"/>
                </a:solidFill>
              </a:rPr>
              <a:t>21.7</a:t>
            </a:r>
            <a:r>
              <a:rPr lang="en-GB" sz="2200" b="1" dirty="0" smtClean="0">
                <a:solidFill>
                  <a:srgbClr val="7E0000"/>
                </a:solidFill>
              </a:rPr>
              <a:t>%</a:t>
            </a:r>
            <a:r>
              <a:rPr lang="en-GB" sz="2200" dirty="0" smtClean="0"/>
              <a:t>  </a:t>
            </a:r>
            <a:r>
              <a:rPr lang="lv-LV" sz="2200" dirty="0" smtClean="0"/>
              <a:t>pie OEM</a:t>
            </a:r>
            <a:r>
              <a:rPr lang="en-GB" sz="2200" dirty="0" smtClean="0"/>
              <a:t>; </a:t>
            </a:r>
            <a:r>
              <a:rPr lang="lv-LV" sz="2200" b="1" dirty="0" smtClean="0">
                <a:solidFill>
                  <a:srgbClr val="7E0000"/>
                </a:solidFill>
              </a:rPr>
              <a:t>16.9</a:t>
            </a:r>
            <a:r>
              <a:rPr lang="en-GB" sz="2200" b="1" dirty="0" smtClean="0">
                <a:solidFill>
                  <a:srgbClr val="7E0000"/>
                </a:solidFill>
              </a:rPr>
              <a:t>%</a:t>
            </a:r>
            <a:r>
              <a:rPr lang="en-GB" sz="2200" dirty="0" smtClean="0"/>
              <a:t> </a:t>
            </a:r>
            <a:r>
              <a:rPr lang="lv-LV" sz="2200" dirty="0" smtClean="0"/>
              <a:t> pie REM</a:t>
            </a:r>
            <a:endParaRPr lang="en-GB" sz="2200" dirty="0" smtClean="0"/>
          </a:p>
          <a:p>
            <a:r>
              <a:rPr lang="lv-LV" sz="2200" dirty="0"/>
              <a:t>Pārizglītošana periodā </a:t>
            </a:r>
            <a:r>
              <a:rPr lang="en-GB" sz="2200" b="1" dirty="0" smtClean="0">
                <a:solidFill>
                  <a:srgbClr val="7E0000"/>
                </a:solidFill>
              </a:rPr>
              <a:t>3</a:t>
            </a:r>
            <a:r>
              <a:rPr lang="lv-LV" sz="2200" b="1" dirty="0" smtClean="0">
                <a:solidFill>
                  <a:srgbClr val="7E0000"/>
                </a:solidFill>
              </a:rPr>
              <a:t>000</a:t>
            </a:r>
            <a:r>
              <a:rPr lang="en-US" sz="2200" dirty="0" smtClean="0"/>
              <a:t>:  </a:t>
            </a:r>
            <a:r>
              <a:rPr lang="lv-LV" sz="2200" b="1" dirty="0">
                <a:solidFill>
                  <a:srgbClr val="7E0000"/>
                </a:solidFill>
              </a:rPr>
              <a:t>21.7</a:t>
            </a:r>
            <a:r>
              <a:rPr lang="en-GB" sz="2200" b="1" dirty="0">
                <a:solidFill>
                  <a:srgbClr val="7E0000"/>
                </a:solidFill>
              </a:rPr>
              <a:t>%</a:t>
            </a:r>
            <a:r>
              <a:rPr lang="en-GB" sz="2200" dirty="0"/>
              <a:t>  </a:t>
            </a:r>
            <a:endParaRPr lang="en-GB" sz="2200" b="1" dirty="0" smtClean="0">
              <a:solidFill>
                <a:srgbClr val="7E0000"/>
              </a:solidFill>
            </a:endParaRPr>
          </a:p>
          <a:p>
            <a:r>
              <a:rPr lang="lv-LV" sz="2200" dirty="0" smtClean="0"/>
              <a:t>Reformas efektivitāte:  </a:t>
            </a:r>
            <a:r>
              <a:rPr lang="lv-LV" sz="2200" b="1" dirty="0" smtClean="0">
                <a:solidFill>
                  <a:srgbClr val="7E0000"/>
                </a:solidFill>
              </a:rPr>
              <a:t>22.1%</a:t>
            </a:r>
            <a:r>
              <a:rPr lang="lv-LV" sz="2200" dirty="0" smtClean="0"/>
              <a:t>  (teorētiskā: </a:t>
            </a:r>
            <a:r>
              <a:rPr lang="lv-LV" sz="2200" b="1" dirty="0">
                <a:solidFill>
                  <a:srgbClr val="7E0000"/>
                </a:solidFill>
              </a:rPr>
              <a:t>21.7</a:t>
            </a:r>
            <a:r>
              <a:rPr lang="en-GB" sz="2200" b="1" dirty="0">
                <a:solidFill>
                  <a:srgbClr val="7E0000"/>
                </a:solidFill>
              </a:rPr>
              <a:t>%</a:t>
            </a:r>
            <a:r>
              <a:rPr lang="en-GB" sz="2200" dirty="0"/>
              <a:t> </a:t>
            </a:r>
            <a:r>
              <a:rPr lang="lv-LV" sz="2200" dirty="0" smtClean="0"/>
              <a:t>)</a:t>
            </a:r>
            <a:endParaRPr lang="en-GB" sz="2200" b="1" dirty="0">
              <a:solidFill>
                <a:srgbClr val="7E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2208" r="586" b="3977"/>
          <a:stretch/>
        </p:blipFill>
        <p:spPr bwMode="auto">
          <a:xfrm>
            <a:off x="1959032" y="1331191"/>
            <a:ext cx="5036128" cy="35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4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1993391" y="1298448"/>
            <a:ext cx="4992624" cy="356616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763000" cy="1008063"/>
          </a:xfrm>
        </p:spPr>
        <p:txBody>
          <a:bodyPr/>
          <a:lstStyle/>
          <a:p>
            <a:r>
              <a:rPr lang="lv-LV" sz="4000" dirty="0" smtClean="0"/>
              <a:t>Aģentu vēlēšanās pēc universitātes izglītības samazinās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05400"/>
            <a:ext cx="8686799" cy="1600200"/>
          </a:xfrm>
        </p:spPr>
        <p:txBody>
          <a:bodyPr/>
          <a:lstStyle/>
          <a:p>
            <a:r>
              <a:rPr lang="lv-LV" sz="2400" dirty="0" smtClean="0"/>
              <a:t>Pēc  </a:t>
            </a:r>
            <a:r>
              <a:rPr lang="en-GB" sz="2400" b="1" dirty="0">
                <a:solidFill>
                  <a:srgbClr val="7E0000"/>
                </a:solidFill>
              </a:rPr>
              <a:t>15</a:t>
            </a:r>
            <a:r>
              <a:rPr lang="en-GB" sz="2400" dirty="0"/>
              <a:t>  </a:t>
            </a:r>
            <a:r>
              <a:rPr lang="lv-LV" sz="2400" dirty="0" smtClean="0"/>
              <a:t>gadiem, daļa reflektantu, kam tika aizliegta imatrikulācija, samazinājās no  </a:t>
            </a:r>
            <a:r>
              <a:rPr lang="lv-LV" sz="2400" b="1" dirty="0" smtClean="0">
                <a:solidFill>
                  <a:srgbClr val="7E0000"/>
                </a:solidFill>
              </a:rPr>
              <a:t>21.5%</a:t>
            </a:r>
            <a:r>
              <a:rPr lang="en-GB" sz="2400" dirty="0" smtClean="0"/>
              <a:t>  years</a:t>
            </a:r>
            <a:r>
              <a:rPr lang="lv-LV" sz="2400" dirty="0" smtClean="0"/>
              <a:t> līdz  </a:t>
            </a:r>
            <a:r>
              <a:rPr lang="en-GB" sz="2400" b="1" dirty="0" smtClean="0">
                <a:solidFill>
                  <a:srgbClr val="7E0000"/>
                </a:solidFill>
              </a:rPr>
              <a:t>1</a:t>
            </a:r>
            <a:r>
              <a:rPr lang="lv-LV" sz="2400" b="1" dirty="0" smtClean="0">
                <a:solidFill>
                  <a:srgbClr val="7E0000"/>
                </a:solidFill>
              </a:rPr>
              <a:t>0%</a:t>
            </a:r>
            <a:endParaRPr lang="en-GB" sz="2400" dirty="0"/>
          </a:p>
          <a:p>
            <a:pPr>
              <a:spcBef>
                <a:spcPts val="0"/>
              </a:spcBef>
            </a:pPr>
            <a:r>
              <a:rPr lang="lv-LV" sz="2400" dirty="0" smtClean="0"/>
              <a:t>Dažos palaišanas gadījumos interese pēc augstākās izglītības saglabājās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2269" r="1603" b="3747"/>
          <a:stretch/>
        </p:blipFill>
        <p:spPr bwMode="auto">
          <a:xfrm>
            <a:off x="2015835" y="1316182"/>
            <a:ext cx="4959927" cy="353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 smtClean="0"/>
              <a:t>Augstākās izglītības popularitāte sociālajos tīklos samazinājās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29200"/>
            <a:ext cx="8915400" cy="16764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lv-LV" sz="2400" dirty="0" smtClean="0"/>
              <a:t>REM nosūtīja signālu pa tīkliem:  </a:t>
            </a:r>
            <a:r>
              <a:rPr lang="lv-LV" sz="2400" i="1" dirty="0" smtClean="0"/>
              <a:t>« valdībai nav vajadzīgs tik daudz studentu »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lv-LV" sz="2400" dirty="0" smtClean="0">
                <a:sym typeface="Wingdings" panose="05000000000000000000" pitchFamily="2" charset="2"/>
              </a:rPr>
              <a:t>REM: abiem aģentu tipiem ir vienāda varbūtība iet uz universitāti</a:t>
            </a:r>
            <a:endParaRPr lang="en-GB" sz="2400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965959" y="1307592"/>
            <a:ext cx="4965192" cy="3584448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2515" r="1965" b="3256"/>
          <a:stretch/>
        </p:blipFill>
        <p:spPr bwMode="auto">
          <a:xfrm>
            <a:off x="1981200" y="1335024"/>
            <a:ext cx="4932219" cy="35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4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Jūtīguma analīze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Scenāriju specifikācija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657600" y="1873353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67000" y="1287138"/>
            <a:ext cx="205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 smtClean="0"/>
              <a:t>Popularitāte</a:t>
            </a:r>
            <a:endParaRPr lang="en-GB" sz="1600" dirty="0" smtClean="0"/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30%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295400"/>
            <a:ext cx="205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 smtClean="0"/>
              <a:t>Popularitāte</a:t>
            </a:r>
            <a:endParaRPr lang="en-GB" sz="1600" dirty="0" smtClean="0"/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50%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1289447"/>
            <a:ext cx="205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 smtClean="0"/>
              <a:t>Popularitāte</a:t>
            </a:r>
            <a:endParaRPr lang="en-GB" sz="1600" dirty="0" smtClean="0"/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70%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211077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en-GB" sz="2400" b="1" dirty="0" smtClean="0">
                <a:solidFill>
                  <a:srgbClr val="7E0000"/>
                </a:solidFill>
              </a:rPr>
              <a:t>15%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11077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en-GB" sz="2400" b="1" dirty="0" smtClean="0">
                <a:solidFill>
                  <a:srgbClr val="7E0000"/>
                </a:solidFill>
              </a:rPr>
              <a:t>40%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211077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lv-LV" sz="2400" b="1" dirty="0" smtClean="0">
                <a:solidFill>
                  <a:srgbClr val="7E0000"/>
                </a:solidFill>
              </a:rPr>
              <a:t>7</a:t>
            </a:r>
            <a:r>
              <a:rPr lang="en-GB" sz="2400" b="1" dirty="0" smtClean="0">
                <a:solidFill>
                  <a:srgbClr val="7E0000"/>
                </a:solidFill>
              </a:rPr>
              <a:t>0%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211077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en-GB" sz="2400" b="1" dirty="0" smtClean="0">
                <a:solidFill>
                  <a:srgbClr val="7E0000"/>
                </a:solidFill>
              </a:rPr>
              <a:t>90%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486400" y="1873353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7315200" y="1828800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11077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srgbClr val="7E0000"/>
                </a:solidFill>
              </a:rPr>
              <a:t>Bāzes </a:t>
            </a:r>
            <a:r>
              <a:rPr lang="lv-LV" sz="2000" b="1" dirty="0" err="1" smtClean="0"/>
              <a:t>scen</a:t>
            </a:r>
            <a:r>
              <a:rPr lang="lv-LV" sz="2000" b="1" dirty="0" smtClean="0"/>
              <a:t>.</a:t>
            </a:r>
            <a:endParaRPr lang="en-GB" sz="2000" b="1" dirty="0">
              <a:solidFill>
                <a:srgbClr val="7E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657600" y="3024615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52600" y="32620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en-GB" sz="2400" b="1" dirty="0" smtClean="0">
                <a:solidFill>
                  <a:srgbClr val="7E0000"/>
                </a:solidFill>
              </a:rPr>
              <a:t>15%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32620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en-GB" sz="2400" b="1" dirty="0" smtClean="0">
                <a:solidFill>
                  <a:srgbClr val="7E0000"/>
                </a:solidFill>
              </a:rPr>
              <a:t>40%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32620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=</a:t>
            </a:r>
            <a:r>
              <a:rPr lang="en-GB" sz="2000" b="1" dirty="0" smtClean="0">
                <a:solidFill>
                  <a:srgbClr val="7E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60%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32620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en-GB" sz="2400" b="1" dirty="0" smtClean="0">
                <a:solidFill>
                  <a:srgbClr val="7E0000"/>
                </a:solidFill>
              </a:rPr>
              <a:t>90%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5486400" y="3024615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7315200" y="2980062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32620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Scenārijs  </a:t>
            </a:r>
            <a:r>
              <a:rPr lang="lv-LV" sz="2400" b="1" dirty="0" smtClean="0">
                <a:solidFill>
                  <a:srgbClr val="7E0000"/>
                </a:solidFill>
              </a:rPr>
              <a:t>A</a:t>
            </a:r>
            <a:endParaRPr lang="en-GB" sz="2000" b="1" dirty="0">
              <a:solidFill>
                <a:srgbClr val="7E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657600" y="4159353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52600" y="439677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en-GB" sz="2400" b="1" dirty="0" smtClean="0">
                <a:solidFill>
                  <a:srgbClr val="7E0000"/>
                </a:solidFill>
              </a:rPr>
              <a:t>15%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439677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= </a:t>
            </a:r>
            <a:r>
              <a:rPr lang="lv-LV" sz="2400" b="1" dirty="0" smtClean="0">
                <a:solidFill>
                  <a:srgbClr val="FF0000"/>
                </a:solidFill>
              </a:rPr>
              <a:t>3</a:t>
            </a:r>
            <a:r>
              <a:rPr lang="en-GB" sz="2400" b="1" dirty="0" smtClean="0">
                <a:solidFill>
                  <a:srgbClr val="FF0000"/>
                </a:solidFill>
              </a:rPr>
              <a:t>0%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439677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lv-LV" sz="2400" b="1" dirty="0" smtClean="0">
                <a:solidFill>
                  <a:srgbClr val="7E0000"/>
                </a:solidFill>
              </a:rPr>
              <a:t>7</a:t>
            </a:r>
            <a:r>
              <a:rPr lang="en-GB" sz="2400" b="1" dirty="0" smtClean="0">
                <a:solidFill>
                  <a:srgbClr val="7E0000"/>
                </a:solidFill>
              </a:rPr>
              <a:t>0%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9000" y="439677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en-GB" sz="2400" b="1" dirty="0" smtClean="0">
                <a:solidFill>
                  <a:srgbClr val="7E0000"/>
                </a:solidFill>
              </a:rPr>
              <a:t>90%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486400" y="4159353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7315200" y="4114800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439677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Scenārijs  </a:t>
            </a:r>
            <a:r>
              <a:rPr lang="lv-LV" sz="2400" b="1" dirty="0" smtClean="0">
                <a:solidFill>
                  <a:srgbClr val="7E0000"/>
                </a:solidFill>
              </a:rPr>
              <a:t>B</a:t>
            </a:r>
            <a:endParaRPr lang="en-GB" sz="2000" b="1" dirty="0">
              <a:solidFill>
                <a:srgbClr val="7E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657600" y="5326540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52600" y="556396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en-GB" sz="2400" b="1" dirty="0" smtClean="0">
                <a:solidFill>
                  <a:srgbClr val="7E0000"/>
                </a:solidFill>
              </a:rPr>
              <a:t>15%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1400" y="556396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en-GB" sz="2400" b="1" dirty="0" smtClean="0">
                <a:solidFill>
                  <a:srgbClr val="7E0000"/>
                </a:solidFill>
              </a:rPr>
              <a:t>40%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556396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lv-LV" sz="2400" b="1" dirty="0" smtClean="0">
                <a:solidFill>
                  <a:srgbClr val="7E0000"/>
                </a:solidFill>
              </a:rPr>
              <a:t>7</a:t>
            </a:r>
            <a:r>
              <a:rPr lang="en-GB" sz="2400" b="1" dirty="0" smtClean="0">
                <a:solidFill>
                  <a:srgbClr val="7E0000"/>
                </a:solidFill>
              </a:rPr>
              <a:t>0%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9000" y="556396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Prob.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E0000"/>
                </a:solidFill>
              </a:rPr>
              <a:t>= </a:t>
            </a:r>
            <a:r>
              <a:rPr lang="en-GB" sz="2400" b="1" dirty="0" smtClean="0">
                <a:solidFill>
                  <a:srgbClr val="7E0000"/>
                </a:solidFill>
              </a:rPr>
              <a:t>90%</a:t>
            </a:r>
            <a:endParaRPr lang="en-GB" sz="2000" b="1" dirty="0">
              <a:solidFill>
                <a:srgbClr val="7E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5486400" y="5326540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7315200" y="5281987"/>
            <a:ext cx="0" cy="99806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555018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Scenārijs  </a:t>
            </a:r>
            <a:r>
              <a:rPr lang="lv-LV" sz="2400" b="1" dirty="0" smtClean="0">
                <a:solidFill>
                  <a:srgbClr val="7E0000"/>
                </a:solidFill>
              </a:rPr>
              <a:t>C</a:t>
            </a:r>
            <a:endParaRPr lang="en-GB" sz="2000" b="1" dirty="0">
              <a:solidFill>
                <a:srgbClr val="7E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60915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solidFill>
                  <a:srgbClr val="FF0000"/>
                </a:solidFill>
              </a:rPr>
              <a:t>p = 0.35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49485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solidFill>
                  <a:srgbClr val="7E0000"/>
                </a:solidFill>
              </a:rPr>
              <a:t>p = 0.45</a:t>
            </a:r>
            <a:endParaRPr lang="en-GB" sz="2400" b="1" dirty="0">
              <a:solidFill>
                <a:srgbClr val="7E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3733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solidFill>
                  <a:srgbClr val="7E0000"/>
                </a:solidFill>
              </a:rPr>
              <a:t>p = 0.45</a:t>
            </a:r>
            <a:endParaRPr lang="en-GB" sz="2400" b="1" dirty="0">
              <a:solidFill>
                <a:srgbClr val="7E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2590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solidFill>
                  <a:srgbClr val="7E0000"/>
                </a:solidFill>
              </a:rPr>
              <a:t>p = 0.45</a:t>
            </a:r>
            <a:endParaRPr lang="en-GB" sz="2400" b="1" dirty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9" grpId="0"/>
      <p:bldP spid="20" grpId="0"/>
      <p:bldP spid="21" grpId="0"/>
      <p:bldP spid="22" grpId="0"/>
      <p:bldP spid="25" grpId="0"/>
      <p:bldP spid="27" grpId="0"/>
      <p:bldP spid="28" grpId="0"/>
      <p:bldP spid="29" grpId="0"/>
      <p:bldP spid="30" grpId="0"/>
      <p:bldP spid="33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 smtClean="0"/>
              <a:t>Modelis ir jūtīgs pret sociālā tīkla parametriem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29200"/>
            <a:ext cx="8915400" cy="16764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lv-LV" sz="2400" dirty="0" smtClean="0"/>
              <a:t>Nelielas izmaiņas izglītības izvēles specifikācijā noved pie lielām izmaiņām pārizglītošanas sadalījumā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lv-LV" sz="2400" dirty="0" err="1" smtClean="0"/>
              <a:t>Scen</a:t>
            </a:r>
            <a:r>
              <a:rPr lang="lv-LV" sz="2400" dirty="0" smtClean="0"/>
              <a:t>. </a:t>
            </a:r>
            <a:r>
              <a:rPr lang="lv-LV" sz="2400" b="1" kern="1200" dirty="0">
                <a:solidFill>
                  <a:srgbClr val="7E0000"/>
                </a:solidFill>
              </a:rPr>
              <a:t>A</a:t>
            </a:r>
            <a:r>
              <a:rPr lang="lv-LV" sz="2400" dirty="0" smtClean="0"/>
              <a:t>:  mediāna </a:t>
            </a:r>
            <a:r>
              <a:rPr lang="lv-LV" sz="2400" b="1" kern="1200" dirty="0">
                <a:solidFill>
                  <a:srgbClr val="7E0000"/>
                </a:solidFill>
              </a:rPr>
              <a:t>4</a:t>
            </a:r>
            <a:r>
              <a:rPr lang="lv-LV" sz="2400" dirty="0" smtClean="0"/>
              <a:t> reizes mazāka, nekā  </a:t>
            </a:r>
            <a:r>
              <a:rPr lang="lv-LV" sz="2400" b="1" kern="1200" dirty="0">
                <a:solidFill>
                  <a:srgbClr val="7E0000"/>
                </a:solidFill>
              </a:rPr>
              <a:t>Bāzes</a:t>
            </a:r>
            <a:r>
              <a:rPr lang="lv-LV" sz="2400" dirty="0" smtClean="0"/>
              <a:t> </a:t>
            </a:r>
            <a:r>
              <a:rPr lang="lv-LV" sz="2400" dirty="0" err="1" smtClean="0"/>
              <a:t>scen</a:t>
            </a:r>
            <a:r>
              <a:rPr lang="lv-LV" sz="2400" dirty="0" smtClean="0"/>
              <a:t>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lv-LV" sz="2400" dirty="0" err="1"/>
              <a:t>Scen</a:t>
            </a:r>
            <a:r>
              <a:rPr lang="lv-LV" sz="2400" dirty="0"/>
              <a:t>. </a:t>
            </a:r>
            <a:r>
              <a:rPr lang="lv-LV" sz="2400" b="1" kern="1200" dirty="0">
                <a:solidFill>
                  <a:srgbClr val="7E0000"/>
                </a:solidFill>
              </a:rPr>
              <a:t>A</a:t>
            </a:r>
            <a:r>
              <a:rPr lang="lv-LV" sz="2400" dirty="0"/>
              <a:t>: </a:t>
            </a:r>
            <a:r>
              <a:rPr lang="lv-LV" sz="2400" dirty="0" smtClean="0"/>
              <a:t> REM efektivitāte </a:t>
            </a:r>
            <a:r>
              <a:rPr lang="lv-LV" sz="2400" b="1" kern="1200" dirty="0">
                <a:solidFill>
                  <a:srgbClr val="7E0000"/>
                </a:solidFill>
              </a:rPr>
              <a:t>1.9</a:t>
            </a:r>
            <a:r>
              <a:rPr lang="lv-LV" sz="2400" dirty="0" smtClean="0"/>
              <a:t> reizes lielāka par </a:t>
            </a:r>
            <a:r>
              <a:rPr lang="lv-LV" sz="2400" dirty="0" err="1" smtClean="0"/>
              <a:t>teor</a:t>
            </a:r>
            <a:r>
              <a:rPr lang="lv-LV" sz="2400" dirty="0" smtClean="0"/>
              <a:t>.</a:t>
            </a:r>
            <a:endParaRPr lang="en-GB" sz="2400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965959" y="1307592"/>
            <a:ext cx="4965192" cy="3584448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2515" r="1604" b="3746"/>
          <a:stretch/>
        </p:blipFill>
        <p:spPr bwMode="auto">
          <a:xfrm>
            <a:off x="1982446" y="1335670"/>
            <a:ext cx="4932218" cy="352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Diskusija un SECINĀJUMI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2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Diskusija un secinājumi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 smtClean="0"/>
              <a:t>Pieejas ierobežošana</a:t>
            </a:r>
            <a:r>
              <a:rPr lang="en-GB" b="1" dirty="0" smtClean="0"/>
              <a:t>  </a:t>
            </a:r>
            <a:r>
              <a:rPr lang="lv-LV" dirty="0" smtClean="0"/>
              <a:t>augstākajai izglītībai  </a:t>
            </a:r>
            <a:r>
              <a:rPr lang="lv-LV" b="1" dirty="0" smtClean="0"/>
              <a:t>veiksmīgi</a:t>
            </a:r>
            <a:r>
              <a:rPr lang="en-GB" dirty="0" smtClean="0"/>
              <a:t> </a:t>
            </a:r>
            <a:r>
              <a:rPr lang="lv-LV" dirty="0" smtClean="0"/>
              <a:t> samazina pārizglītošanu</a:t>
            </a:r>
            <a:endParaRPr lang="en-GB" dirty="0" smtClean="0"/>
          </a:p>
          <a:p>
            <a:r>
              <a:rPr lang="lv-LV" dirty="0" smtClean="0"/>
              <a:t>Sociālo tīklu dēļ ierobežošana </a:t>
            </a:r>
            <a:r>
              <a:rPr lang="lv-LV" b="1" dirty="0" smtClean="0"/>
              <a:t>samazināja </a:t>
            </a:r>
            <a:r>
              <a:rPr lang="lv-LV" dirty="0" smtClean="0"/>
              <a:t>aģentu </a:t>
            </a:r>
            <a:r>
              <a:rPr lang="lv-LV" b="1" dirty="0" smtClean="0"/>
              <a:t>vēlēšanos studēt universitātē</a:t>
            </a:r>
            <a:endParaRPr lang="en-GB" b="1" dirty="0" smtClean="0"/>
          </a:p>
          <a:p>
            <a:pPr lvl="1"/>
            <a:r>
              <a:rPr lang="lv-LV" dirty="0" smtClean="0"/>
              <a:t>Reālā </a:t>
            </a:r>
            <a:r>
              <a:rPr lang="lv-LV" b="1" dirty="0" smtClean="0"/>
              <a:t>efektivitāte pārsniedz teorētisko</a:t>
            </a:r>
          </a:p>
          <a:p>
            <a:r>
              <a:rPr lang="lv-LV" dirty="0" smtClean="0"/>
              <a:t>Būs </a:t>
            </a:r>
            <a:r>
              <a:rPr lang="lv-LV" b="1" dirty="0" smtClean="0"/>
              <a:t>grūti motivēt </a:t>
            </a:r>
            <a:r>
              <a:rPr lang="lv-LV" dirty="0" smtClean="0"/>
              <a:t>aģentus </a:t>
            </a:r>
            <a:r>
              <a:rPr lang="lv-LV" b="1" dirty="0" smtClean="0"/>
              <a:t>atkal izvēlēties </a:t>
            </a:r>
            <a:r>
              <a:rPr lang="lv-LV" dirty="0" smtClean="0"/>
              <a:t>augstāko izglītību pēc šādas reformas</a:t>
            </a:r>
          </a:p>
        </p:txBody>
      </p:sp>
    </p:spTree>
    <p:extLst>
      <p:ext uri="{BB962C8B-B14F-4D97-AF65-F5344CB8AC3E}">
        <p14:creationId xmlns:p14="http://schemas.microsoft.com/office/powerpoint/2010/main" val="15719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Diskusija un secinājumi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Vairākums </a:t>
            </a:r>
            <a:r>
              <a:rPr lang="lv-LV" dirty="0"/>
              <a:t>no </a:t>
            </a:r>
            <a:r>
              <a:rPr lang="lv-LV" dirty="0" smtClean="0"/>
              <a:t>pārizglītotajiem ir </a:t>
            </a:r>
            <a:r>
              <a:rPr lang="lv-LV" b="1" dirty="0" smtClean="0"/>
              <a:t>īsti pārizglītotie</a:t>
            </a:r>
            <a:endParaRPr lang="en-GB" dirty="0"/>
          </a:p>
          <a:p>
            <a:r>
              <a:rPr lang="lv-LV" b="1" dirty="0" smtClean="0"/>
              <a:t>Iestāšanās testi palīdzēs  </a:t>
            </a:r>
            <a:r>
              <a:rPr lang="lv-LV" dirty="0" smtClean="0"/>
              <a:t>atlasīt universitātes studijām tikai H-tipa aģentus</a:t>
            </a:r>
          </a:p>
          <a:p>
            <a:pPr lvl="1"/>
            <a:r>
              <a:rPr lang="lv-LV" dirty="0" smtClean="0"/>
              <a:t>Kas ir «pareizais» iestāšanās tests?</a:t>
            </a:r>
          </a:p>
          <a:p>
            <a:pPr lvl="1"/>
            <a:r>
              <a:rPr lang="lv-LV" dirty="0" smtClean="0"/>
              <a:t>Kā tas iet kopā ar ES stratēģiju </a:t>
            </a:r>
            <a:r>
              <a:rPr lang="lv-LV" b="1" kern="1200" dirty="0" err="1">
                <a:solidFill>
                  <a:srgbClr val="7E0000"/>
                </a:solidFill>
                <a:ea typeface="+mn-ea"/>
              </a:rPr>
              <a:t>Europe</a:t>
            </a:r>
            <a:r>
              <a:rPr lang="lv-LV" b="1" kern="1200" dirty="0">
                <a:solidFill>
                  <a:srgbClr val="7E0000"/>
                </a:solidFill>
                <a:ea typeface="+mn-ea"/>
              </a:rPr>
              <a:t> </a:t>
            </a:r>
            <a:r>
              <a:rPr lang="lv-LV" b="1" kern="1200" dirty="0" smtClean="0">
                <a:solidFill>
                  <a:srgbClr val="7E0000"/>
                </a:solidFill>
                <a:ea typeface="+mn-ea"/>
              </a:rPr>
              <a:t>2020</a:t>
            </a:r>
            <a:r>
              <a:rPr lang="lv-LV" sz="2400" b="1" kern="1200" dirty="0" smtClean="0">
                <a:solidFill>
                  <a:srgbClr val="7E0000"/>
                </a:solidFill>
                <a:ea typeface="+mn-ea"/>
              </a:rPr>
              <a:t> </a:t>
            </a:r>
            <a:r>
              <a:rPr lang="lv-LV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0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Mērķis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Cik efektīva ir šī politika pārizglītošanas samazināšanā</a:t>
            </a:r>
            <a:r>
              <a:rPr lang="en-GB" dirty="0" smtClean="0"/>
              <a:t>?</a:t>
            </a:r>
          </a:p>
          <a:p>
            <a:r>
              <a:rPr lang="lv-LV" dirty="0" err="1" smtClean="0"/>
              <a:t>Pamatpieņēmums</a:t>
            </a:r>
            <a:endParaRPr lang="en-GB" dirty="0" smtClean="0"/>
          </a:p>
          <a:p>
            <a:pPr lvl="1"/>
            <a:r>
              <a:rPr lang="lv-LV" dirty="0" smtClean="0"/>
              <a:t>Izvēle studēt universitātē ir atkarīga no sociālā tīkla kompozīcijas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2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3176588"/>
            <a:ext cx="8347075" cy="2074862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10000"/>
              </a:lnSpc>
            </a:pPr>
            <a:r>
              <a:rPr lang="lv-LV" sz="38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PALDIES  PAR  UZMANĪBU</a:t>
            </a:r>
            <a:r>
              <a:rPr lang="en-GB" sz="38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!</a:t>
            </a:r>
            <a:endParaRPr lang="en-GB" sz="38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5489575"/>
            <a:ext cx="8077200" cy="9112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endParaRPr lang="en-GB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lv-LV" sz="3200" b="1" spc="300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JAUTĀJUMI ?</a:t>
            </a:r>
            <a:endParaRPr lang="en-GB" sz="3200" b="1" spc="300" dirty="0">
              <a:solidFill>
                <a:schemeClr val="bg1">
                  <a:lumMod val="6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8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MODEĻA UZBŪVE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915400" cy="1008063"/>
          </a:xfrm>
        </p:spPr>
        <p:txBody>
          <a:bodyPr/>
          <a:lstStyle/>
          <a:p>
            <a:r>
              <a:rPr lang="lv-LV" sz="4100" dirty="0" smtClean="0"/>
              <a:t>Aģenti, darbs un pārizglītošana</a:t>
            </a:r>
            <a:endParaRPr lang="en-GB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 smtClean="0"/>
              <a:t>Aģenti pārstāv vidusskolas absolventus</a:t>
            </a:r>
            <a:endParaRPr lang="en-GB" sz="2800" dirty="0" smtClean="0"/>
          </a:p>
          <a:p>
            <a:r>
              <a:rPr lang="lv-LV" sz="2800" dirty="0" smtClean="0"/>
              <a:t>Divi darba tipi</a:t>
            </a:r>
            <a:endParaRPr lang="en-GB" sz="2800" dirty="0" smtClean="0"/>
          </a:p>
          <a:p>
            <a:pPr lvl="1"/>
            <a:r>
              <a:rPr lang="lv-LV" sz="2400" b="1" dirty="0" smtClean="0"/>
              <a:t>Augsti kvalificēts</a:t>
            </a:r>
            <a:r>
              <a:rPr lang="en-GB" sz="2400" b="1" dirty="0" smtClean="0"/>
              <a:t> (HQ):</a:t>
            </a:r>
            <a:r>
              <a:rPr lang="en-GB" sz="2400" dirty="0" smtClean="0"/>
              <a:t> </a:t>
            </a:r>
            <a:r>
              <a:rPr lang="lv-LV" sz="2400" dirty="0" smtClean="0"/>
              <a:t>prasa augstāko izglītību</a:t>
            </a:r>
            <a:endParaRPr lang="en-GB" sz="2400" dirty="0" smtClean="0"/>
          </a:p>
          <a:p>
            <a:pPr lvl="1"/>
            <a:r>
              <a:rPr lang="lv-LV" sz="2400" b="1" dirty="0" smtClean="0"/>
              <a:t>Nekvalificēts</a:t>
            </a:r>
            <a:r>
              <a:rPr lang="en-GB" sz="2400" b="1" dirty="0" smtClean="0"/>
              <a:t> (LQ):</a:t>
            </a:r>
            <a:r>
              <a:rPr lang="en-GB" sz="2400" dirty="0" smtClean="0"/>
              <a:t>  </a:t>
            </a:r>
            <a:r>
              <a:rPr lang="lv-LV" sz="2400" dirty="0" smtClean="0"/>
              <a:t>ar vidējo izglītību arī būs labi</a:t>
            </a:r>
            <a:endParaRPr lang="en-GB" sz="2400" dirty="0" smtClean="0"/>
          </a:p>
          <a:p>
            <a:r>
              <a:rPr lang="lv-LV" sz="2800" dirty="0" smtClean="0"/>
              <a:t>Divi aģentu tipi</a:t>
            </a:r>
            <a:endParaRPr lang="en-GB" sz="2800" dirty="0" smtClean="0"/>
          </a:p>
          <a:p>
            <a:pPr lvl="1"/>
            <a:r>
              <a:rPr lang="en-GB" sz="2400" b="1" dirty="0" smtClean="0"/>
              <a:t>H-</a:t>
            </a:r>
            <a:r>
              <a:rPr lang="lv-LV" sz="2400" b="1" dirty="0" smtClean="0"/>
              <a:t>tipa</a:t>
            </a:r>
            <a:r>
              <a:rPr lang="en-GB" sz="2400" b="1" dirty="0" smtClean="0"/>
              <a:t>: </a:t>
            </a:r>
            <a:r>
              <a:rPr lang="lv-LV" sz="2400" dirty="0" smtClean="0"/>
              <a:t>ir iekšējie raksturojumi, kas ir svarīgi sekmēm HQ darbos</a:t>
            </a:r>
            <a:endParaRPr lang="en-GB" sz="2400" dirty="0" smtClean="0"/>
          </a:p>
          <a:p>
            <a:pPr lvl="1"/>
            <a:r>
              <a:rPr lang="en-GB" sz="2400" b="1" dirty="0" smtClean="0"/>
              <a:t>L-</a:t>
            </a:r>
            <a:r>
              <a:rPr lang="lv-LV" sz="2400" b="1" dirty="0" smtClean="0"/>
              <a:t>tipa</a:t>
            </a:r>
            <a:r>
              <a:rPr lang="en-GB" sz="2400" b="1" dirty="0" smtClean="0"/>
              <a:t>:</a:t>
            </a:r>
            <a:r>
              <a:rPr lang="en-GB" sz="2400" dirty="0" smtClean="0"/>
              <a:t> </a:t>
            </a:r>
            <a:r>
              <a:rPr lang="lv-LV" sz="2400" dirty="0" smtClean="0"/>
              <a:t>šādu raksturojumu nav</a:t>
            </a:r>
            <a:r>
              <a:rPr lang="en-GB" sz="2400" dirty="0" smtClean="0"/>
              <a:t>  </a:t>
            </a:r>
            <a:r>
              <a:rPr lang="en-GB" sz="2400" b="1" dirty="0" smtClean="0">
                <a:solidFill>
                  <a:srgbClr val="7E0000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ym typeface="Wingdings" panose="05000000000000000000" pitchFamily="2" charset="2"/>
              </a:rPr>
              <a:t>  </a:t>
            </a:r>
            <a:r>
              <a:rPr lang="lv-LV" sz="2400" dirty="0" smtClean="0">
                <a:sym typeface="Wingdings" panose="05000000000000000000" pitchFamily="2" charset="2"/>
              </a:rPr>
              <a:t>pat ja pretendents pabeidza universitāti, viņš būs izfiltrēts darbinieku izvēles procesā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055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371600"/>
            <a:ext cx="9144000" cy="366674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19851"/>
              </p:ext>
            </p:extLst>
          </p:nvPr>
        </p:nvGraphicFramePr>
        <p:xfrm>
          <a:off x="2" y="1397000"/>
          <a:ext cx="9143998" cy="36169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28998"/>
                <a:gridCol w="3124200"/>
                <a:gridCol w="2590800"/>
              </a:tblGrid>
              <a:tr h="66040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anchor="ctr">
                    <a:solidFill>
                      <a:srgbClr val="2357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FFE5"/>
                          </a:solidFill>
                        </a:rPr>
                        <a:t>LQ </a:t>
                      </a:r>
                      <a:r>
                        <a:rPr lang="lv-LV" sz="2800" dirty="0" smtClean="0">
                          <a:solidFill>
                            <a:srgbClr val="FFFFE5"/>
                          </a:solidFill>
                        </a:rPr>
                        <a:t>darbs</a:t>
                      </a:r>
                      <a:endParaRPr lang="en-GB" sz="2800" dirty="0">
                        <a:solidFill>
                          <a:srgbClr val="FFFFE5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FFE5"/>
                          </a:solidFill>
                        </a:rPr>
                        <a:t>HQ </a:t>
                      </a:r>
                      <a:r>
                        <a:rPr lang="lv-LV" sz="2800" dirty="0" smtClean="0">
                          <a:solidFill>
                            <a:srgbClr val="FFFFE5"/>
                          </a:solidFill>
                        </a:rPr>
                        <a:t>darbs</a:t>
                      </a:r>
                      <a:endParaRPr lang="en-GB" sz="2800" dirty="0">
                        <a:solidFill>
                          <a:srgbClr val="FFFFE5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FFFFE5"/>
                          </a:solidFill>
                        </a:rPr>
                        <a:t> L-t</a:t>
                      </a:r>
                      <a:r>
                        <a:rPr lang="lv-LV" sz="2800" b="1" dirty="0" err="1" smtClean="0">
                          <a:solidFill>
                            <a:srgbClr val="FFFFE5"/>
                          </a:solidFill>
                        </a:rPr>
                        <a:t>ips</a:t>
                      </a:r>
                      <a:r>
                        <a:rPr lang="en-GB" sz="2800" b="1" baseline="0" dirty="0" smtClean="0">
                          <a:solidFill>
                            <a:srgbClr val="FFFFE5"/>
                          </a:solidFill>
                        </a:rPr>
                        <a:t>, </a:t>
                      </a:r>
                      <a:r>
                        <a:rPr lang="lv-LV" sz="2800" b="1" baseline="0" dirty="0" err="1" smtClean="0">
                          <a:solidFill>
                            <a:srgbClr val="FFFFE5"/>
                          </a:solidFill>
                        </a:rPr>
                        <a:t>vid.izgl</a:t>
                      </a:r>
                      <a:r>
                        <a:rPr lang="lv-LV" sz="2800" b="1" baseline="0" dirty="0" smtClean="0">
                          <a:solidFill>
                            <a:srgbClr val="FFFFE5"/>
                          </a:solidFill>
                        </a:rPr>
                        <a:t>.</a:t>
                      </a:r>
                      <a:endParaRPr lang="en-GB" sz="2800" b="1" dirty="0">
                        <a:solidFill>
                          <a:srgbClr val="FFFFE5"/>
                        </a:solidFill>
                      </a:endParaRPr>
                    </a:p>
                  </a:txBody>
                  <a:tcPr anchor="ctr"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LQ </a:t>
                      </a:r>
                      <a:r>
                        <a:rPr lang="lv-LV" sz="2600" b="1" kern="12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atbilstošs</a:t>
                      </a:r>
                      <a:endParaRPr lang="en-GB" sz="2600" b="1" kern="120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rgbClr val="FFFFE5"/>
                          </a:solidFill>
                        </a:rPr>
                        <a:t> L-</a:t>
                      </a:r>
                      <a:r>
                        <a:rPr lang="lv-LV" sz="2800" b="1" dirty="0" smtClean="0">
                          <a:solidFill>
                            <a:srgbClr val="FFFFE5"/>
                          </a:solidFill>
                        </a:rPr>
                        <a:t>tips</a:t>
                      </a:r>
                      <a:r>
                        <a:rPr lang="en-GB" sz="2800" b="1" baseline="0" dirty="0" smtClean="0">
                          <a:solidFill>
                            <a:srgbClr val="FFFFE5"/>
                          </a:solidFill>
                        </a:rPr>
                        <a:t>, </a:t>
                      </a:r>
                      <a:r>
                        <a:rPr lang="lv-LV" sz="2800" b="1" baseline="0" dirty="0" err="1" smtClean="0">
                          <a:solidFill>
                            <a:srgbClr val="FFFFE5"/>
                          </a:solidFill>
                        </a:rPr>
                        <a:t>aug.izgl</a:t>
                      </a:r>
                      <a:r>
                        <a:rPr lang="lv-LV" sz="2800" b="1" baseline="0" dirty="0" smtClean="0">
                          <a:solidFill>
                            <a:srgbClr val="FFFFE5"/>
                          </a:solidFill>
                        </a:rPr>
                        <a:t>.</a:t>
                      </a:r>
                      <a:endParaRPr lang="en-GB" sz="2800" b="1" dirty="0">
                        <a:solidFill>
                          <a:srgbClr val="FFFFE5"/>
                        </a:solidFill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2600" b="1" dirty="0" smtClean="0">
                          <a:solidFill>
                            <a:srgbClr val="C00000"/>
                          </a:solidFill>
                        </a:rPr>
                        <a:t>īsti </a:t>
                      </a:r>
                    </a:p>
                    <a:p>
                      <a:pPr marL="0" algn="ctr" defTabSz="914400" rtl="0" eaLnBrk="1" latinLnBrk="0" hangingPunct="1"/>
                      <a:r>
                        <a:rPr lang="lv-LV" sz="2600" b="1" dirty="0" smtClean="0">
                          <a:solidFill>
                            <a:srgbClr val="C00000"/>
                          </a:solidFill>
                        </a:rPr>
                        <a:t>pārizglītots</a:t>
                      </a:r>
                      <a:endParaRPr lang="en-GB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rgbClr val="FFFFE5"/>
                          </a:solidFill>
                        </a:rPr>
                        <a:t> H-</a:t>
                      </a:r>
                      <a:r>
                        <a:rPr lang="lv-LV" sz="2800" b="1" dirty="0" smtClean="0">
                          <a:solidFill>
                            <a:srgbClr val="FFFFE5"/>
                          </a:solidFill>
                        </a:rPr>
                        <a:t>tips</a:t>
                      </a:r>
                      <a:r>
                        <a:rPr lang="en-GB" sz="2800" b="1" dirty="0" smtClean="0">
                          <a:solidFill>
                            <a:srgbClr val="FFFFE5"/>
                          </a:solidFill>
                        </a:rPr>
                        <a:t>,</a:t>
                      </a:r>
                      <a:r>
                        <a:rPr lang="en-GB" sz="2800" b="1" baseline="0" dirty="0" smtClean="0">
                          <a:solidFill>
                            <a:srgbClr val="FFFFE5"/>
                          </a:solidFill>
                        </a:rPr>
                        <a:t> </a:t>
                      </a:r>
                      <a:r>
                        <a:rPr lang="lv-LV" sz="2800" b="1" baseline="0" dirty="0" err="1" smtClean="0">
                          <a:solidFill>
                            <a:srgbClr val="FFFFE5"/>
                          </a:solidFill>
                        </a:rPr>
                        <a:t>vid.izgl</a:t>
                      </a:r>
                      <a:r>
                        <a:rPr lang="lv-LV" sz="2800" b="1" baseline="0" dirty="0" smtClean="0">
                          <a:solidFill>
                            <a:srgbClr val="FFFFE5"/>
                          </a:solidFill>
                        </a:rPr>
                        <a:t>.</a:t>
                      </a:r>
                      <a:endParaRPr lang="en-GB" sz="2800" b="1" dirty="0" smtClean="0">
                        <a:solidFill>
                          <a:srgbClr val="FFFFE5"/>
                        </a:solidFill>
                      </a:endParaRPr>
                    </a:p>
                  </a:txBody>
                  <a:tcPr anchor="ctr"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LQ </a:t>
                      </a:r>
                      <a:r>
                        <a:rPr lang="lv-LV" sz="2600" b="1" kern="12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atbilstošs</a:t>
                      </a:r>
                      <a:endParaRPr lang="en-GB" sz="2600" b="1" kern="120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rgbClr val="FFFFE5"/>
                          </a:solidFill>
                        </a:rPr>
                        <a:t> H-</a:t>
                      </a:r>
                      <a:r>
                        <a:rPr lang="lv-LV" sz="2800" b="1" dirty="0" smtClean="0">
                          <a:solidFill>
                            <a:srgbClr val="FFFFE5"/>
                          </a:solidFill>
                        </a:rPr>
                        <a:t>tips</a:t>
                      </a:r>
                      <a:r>
                        <a:rPr lang="en-GB" sz="2800" b="1" dirty="0" smtClean="0">
                          <a:solidFill>
                            <a:srgbClr val="FFFFE5"/>
                          </a:solidFill>
                        </a:rPr>
                        <a:t>, </a:t>
                      </a:r>
                      <a:r>
                        <a:rPr lang="lv-LV" sz="2800" b="1" dirty="0" err="1" smtClean="0">
                          <a:solidFill>
                            <a:srgbClr val="FFFFE5"/>
                          </a:solidFill>
                        </a:rPr>
                        <a:t>aug.izgl</a:t>
                      </a:r>
                      <a:r>
                        <a:rPr lang="lv-LV" sz="2800" b="1" dirty="0" smtClean="0">
                          <a:solidFill>
                            <a:srgbClr val="FFFFE5"/>
                          </a:solidFill>
                        </a:rPr>
                        <a:t>.</a:t>
                      </a:r>
                      <a:endParaRPr lang="en-GB" sz="2800" b="1" dirty="0" smtClean="0">
                        <a:solidFill>
                          <a:srgbClr val="FFFFE5"/>
                        </a:solidFill>
                      </a:endParaRPr>
                    </a:p>
                  </a:txBody>
                  <a:tcPr>
                    <a:solidFill>
                      <a:srgbClr val="1432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600" b="1" dirty="0" smtClean="0">
                          <a:solidFill>
                            <a:srgbClr val="C00000"/>
                          </a:solidFill>
                        </a:rPr>
                        <a:t>šķietami</a:t>
                      </a:r>
                      <a:r>
                        <a:rPr lang="en-GB" sz="26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2600" b="1" baseline="0" dirty="0" smtClean="0">
                          <a:solidFill>
                            <a:srgbClr val="C00000"/>
                          </a:solidFill>
                        </a:rPr>
                        <a:t>pārizglītots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HQ </a:t>
                      </a:r>
                      <a:r>
                        <a:rPr lang="lv-LV" sz="26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atbilstošs</a:t>
                      </a:r>
                      <a:endParaRPr lang="en-GB" sz="26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100" dirty="0" smtClean="0"/>
              <a:t>Aģenti, darbs un pārizglītošana</a:t>
            </a:r>
            <a:endParaRPr lang="en-GB" sz="4100" dirty="0"/>
          </a:p>
        </p:txBody>
      </p:sp>
    </p:spTree>
    <p:extLst>
      <p:ext uri="{BB962C8B-B14F-4D97-AF65-F5344CB8AC3E}">
        <p14:creationId xmlns:p14="http://schemas.microsoft.com/office/powerpoint/2010/main" val="33659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Darba tirgus dinamika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 smtClean="0"/>
              <a:t>Atbilstošs darbs ir labāks par neatbilstošu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lv-LV" sz="2800" dirty="0" smtClean="0"/>
              <a:t>Darbu atrod un zaudē varbūtiski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581400"/>
            <a:ext cx="158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neatrod pārāk ilgi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364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atrod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3821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atrod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953000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neatrod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111922" y="2057400"/>
            <a:ext cx="2362200" cy="1044714"/>
          </a:xfrm>
          <a:prstGeom prst="rect">
            <a:avLst/>
          </a:prstGeom>
          <a:solidFill>
            <a:srgbClr val="6C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Strādā atbilstošā darbā</a:t>
            </a:r>
            <a:endParaRPr lang="en-GB" sz="2000" b="1" dirty="0"/>
          </a:p>
        </p:txBody>
      </p:sp>
      <p:cxnSp>
        <p:nvCxnSpPr>
          <p:cNvPr id="21" name="Elbow Connector 20"/>
          <p:cNvCxnSpPr>
            <a:stCxn id="33" idx="0"/>
            <a:endCxn id="20" idx="2"/>
          </p:cNvCxnSpPr>
          <p:nvPr/>
        </p:nvCxnSpPr>
        <p:spPr>
          <a:xfrm rot="5400000" flipH="1" flipV="1">
            <a:off x="963855" y="3431281"/>
            <a:ext cx="658333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3" idx="2"/>
            <a:endCxn id="33" idx="1"/>
          </p:cNvCxnSpPr>
          <p:nvPr/>
        </p:nvCxnSpPr>
        <p:spPr>
          <a:xfrm rot="5400000" flipH="1">
            <a:off x="575783" y="3930962"/>
            <a:ext cx="443876" cy="990600"/>
          </a:xfrm>
          <a:prstGeom prst="bentConnector4">
            <a:avLst>
              <a:gd name="adj1" fmla="val -67595"/>
              <a:gd name="adj2" fmla="val 123077"/>
            </a:avLst>
          </a:prstGeom>
          <a:ln w="381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2"/>
          <p:cNvCxnSpPr>
            <a:stCxn id="33" idx="3"/>
            <a:endCxn id="42" idx="1"/>
          </p:cNvCxnSpPr>
          <p:nvPr/>
        </p:nvCxnSpPr>
        <p:spPr>
          <a:xfrm flipV="1">
            <a:off x="2283621" y="4204323"/>
            <a:ext cx="1558527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2421" y="3760447"/>
            <a:ext cx="1981200" cy="887753"/>
          </a:xfrm>
          <a:prstGeom prst="rect">
            <a:avLst/>
          </a:prstGeom>
          <a:solidFill>
            <a:srgbClr val="FFFFE5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002060"/>
                </a:solidFill>
              </a:rPr>
              <a:t>Meklē atbilstošu darbu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42148" y="3760446"/>
            <a:ext cx="1923254" cy="887754"/>
          </a:xfrm>
          <a:prstGeom prst="rect">
            <a:avLst/>
          </a:prstGeom>
          <a:solidFill>
            <a:srgbClr val="FFFFE5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>
                <a:solidFill>
                  <a:srgbClr val="002060"/>
                </a:solidFill>
              </a:rPr>
              <a:t>Meklē LQ darbu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05600" y="3594723"/>
            <a:ext cx="2438400" cy="1219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Strādā kamēr neatrod atbilstošu darbu</a:t>
            </a:r>
            <a:endParaRPr lang="en-GB" sz="2000" b="1" dirty="0"/>
          </a:p>
        </p:txBody>
      </p:sp>
      <p:cxnSp>
        <p:nvCxnSpPr>
          <p:cNvPr id="45" name="Elbow Connector 44"/>
          <p:cNvCxnSpPr>
            <a:stCxn id="42" idx="2"/>
            <a:endCxn id="42" idx="1"/>
          </p:cNvCxnSpPr>
          <p:nvPr/>
        </p:nvCxnSpPr>
        <p:spPr>
          <a:xfrm rot="5400000" flipH="1">
            <a:off x="4101023" y="3945449"/>
            <a:ext cx="443877" cy="961627"/>
          </a:xfrm>
          <a:prstGeom prst="bentConnector4">
            <a:avLst>
              <a:gd name="adj1" fmla="val -68668"/>
              <a:gd name="adj2" fmla="val 172448"/>
            </a:avLst>
          </a:prstGeom>
          <a:ln w="38100">
            <a:solidFill>
              <a:srgbClr val="FF0000"/>
            </a:solidFill>
            <a:tailEnd type="non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139"/>
          <p:cNvCxnSpPr>
            <a:stCxn id="42" idx="3"/>
            <a:endCxn id="44" idx="1"/>
          </p:cNvCxnSpPr>
          <p:nvPr/>
        </p:nvCxnSpPr>
        <p:spPr>
          <a:xfrm>
            <a:off x="5765402" y="4204323"/>
            <a:ext cx="94019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76600" y="4953000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neatrod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32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8" grpId="0"/>
      <p:bldP spid="20" grpId="0" animBg="1"/>
      <p:bldP spid="33" grpId="0" animBg="1"/>
      <p:bldP spid="42" grpId="0" animBg="1"/>
      <p:bldP spid="44" grpId="0" animBg="1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915400" cy="1008063"/>
          </a:xfrm>
        </p:spPr>
        <p:txBody>
          <a:bodyPr/>
          <a:lstStyle/>
          <a:p>
            <a:r>
              <a:rPr lang="lv-LV" sz="3600" dirty="0" smtClean="0"/>
              <a:t>Sociālie tīkli un augstākā izglītība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9388"/>
            <a:ext cx="8915400" cy="5256212"/>
          </a:xfrm>
        </p:spPr>
        <p:txBody>
          <a:bodyPr/>
          <a:lstStyle/>
          <a:p>
            <a:r>
              <a:rPr lang="en-GB" dirty="0" smtClean="0"/>
              <a:t>L-</a:t>
            </a:r>
            <a:r>
              <a:rPr lang="lv-LV" dirty="0" smtClean="0"/>
              <a:t>tipa aģenti neiet uz universitāti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7E0000"/>
                </a:solidFill>
                <a:sym typeface="Wingdings" panose="05000000000000000000" pitchFamily="2" charset="2"/>
              </a:rPr>
              <a:t>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lv-LV" dirty="0" smtClean="0">
                <a:sym typeface="Wingdings" panose="05000000000000000000" pitchFamily="2" charset="2"/>
              </a:rPr>
              <a:t>stipri mazāka </a:t>
            </a:r>
            <a:r>
              <a:rPr lang="lv-LV" dirty="0" err="1" smtClean="0">
                <a:sym typeface="Wingdings" panose="05000000000000000000" pitchFamily="2" charset="2"/>
              </a:rPr>
              <a:t>parizglītošana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lv-LV" dirty="0" smtClean="0">
                <a:sym typeface="Wingdings" panose="05000000000000000000" pitchFamily="2" charset="2"/>
              </a:rPr>
              <a:t>Aģenti nezina savu tipu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lv-LV" dirty="0" smtClean="0">
                <a:sym typeface="Wingdings" panose="05000000000000000000" pitchFamily="2" charset="2"/>
              </a:rPr>
              <a:t>Palīdzībai </a:t>
            </a:r>
            <a:r>
              <a:rPr lang="lv-LV" dirty="0">
                <a:sym typeface="Wingdings" panose="05000000000000000000" pitchFamily="2" charset="2"/>
              </a:rPr>
              <a:t>v</a:t>
            </a:r>
            <a:r>
              <a:rPr lang="lv-LV" dirty="0" smtClean="0">
                <a:sym typeface="Wingdings" panose="05000000000000000000" pitchFamily="2" charset="2"/>
              </a:rPr>
              <a:t>iņi izmanto </a:t>
            </a:r>
            <a:r>
              <a:rPr lang="lv-LV" dirty="0" smtClean="0">
                <a:sym typeface="Wingdings" panose="05000000000000000000" pitchFamily="2" charset="2"/>
              </a:rPr>
              <a:t>sociālos tīklus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lv-LV" dirty="0" smtClean="0">
                <a:sym typeface="Wingdings" panose="05000000000000000000" pitchFamily="2" charset="2"/>
              </a:rPr>
              <a:t>Trīs sociālie tīkli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lv-LV" dirty="0" smtClean="0">
                <a:sym typeface="Wingdings" panose="05000000000000000000" pitchFamily="2" charset="2"/>
              </a:rPr>
              <a:t>Tā paša perioda tīkls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lv-LV" dirty="0" smtClean="0">
                <a:sym typeface="Wingdings" panose="05000000000000000000" pitchFamily="2" charset="2"/>
              </a:rPr>
              <a:t>Pieaugušo tīkls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lv-LV" dirty="0" smtClean="0"/>
              <a:t>Esošie studenti / Darba tirgus dalībnieki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3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839200" cy="1008063"/>
          </a:xfrm>
        </p:spPr>
        <p:txBody>
          <a:bodyPr/>
          <a:lstStyle/>
          <a:p>
            <a:r>
              <a:rPr lang="lv-LV" sz="3600" dirty="0"/>
              <a:t>Sociālie tīkli un augstākā izglītība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9388"/>
            <a:ext cx="8915400" cy="5256212"/>
          </a:xfrm>
        </p:spPr>
        <p:txBody>
          <a:bodyPr/>
          <a:lstStyle/>
          <a:p>
            <a:r>
              <a:rPr lang="lv-LV" b="1" dirty="0" err="1" smtClean="0"/>
              <a:t>Homofīlijas</a:t>
            </a:r>
            <a:r>
              <a:rPr lang="lv-LV" b="1" dirty="0" smtClean="0"/>
              <a:t> princips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lv-LV" dirty="0" smtClean="0"/>
              <a:t>cilvēki veido draudzību ar tiem, kuri ir viņiem līdzīgi pēc dažādiem indikatoriem</a:t>
            </a:r>
            <a:endParaRPr lang="en-GB" dirty="0" smtClean="0"/>
          </a:p>
          <a:p>
            <a:r>
              <a:rPr lang="lv-LV" dirty="0" smtClean="0"/>
              <a:t>Aģenti varbūtiski izvēlas iet uz universitāti, balstoties uz augstākās izglītības popularitāti savā pieaugušo tīklā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4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graphy AT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Biography AT</Template>
  <TotalTime>4199</TotalTime>
  <Words>1204</Words>
  <Application>Microsoft Office PowerPoint</Application>
  <PresentationFormat>On-screen Show (4:3)</PresentationFormat>
  <Paragraphs>238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Century Gothic</vt:lpstr>
      <vt:lpstr>Cambria Math</vt:lpstr>
      <vt:lpstr>Biography AT</vt:lpstr>
      <vt:lpstr>Risinot pārizglītošanas problēmu: vai pieejas izglītībai ierobežošana strādās sociālo tīklu klātbūtnē?</vt:lpstr>
      <vt:lpstr>Teaser</vt:lpstr>
      <vt:lpstr>Mērķis</vt:lpstr>
      <vt:lpstr>MODEĻA UZBŪVE</vt:lpstr>
      <vt:lpstr>Aģenti, darbs un pārizglītošana</vt:lpstr>
      <vt:lpstr>Aģenti, darbs un pārizglītošana</vt:lpstr>
      <vt:lpstr>Darba tirgus dinamika</vt:lpstr>
      <vt:lpstr>Sociālie tīkli un augstākā izglītība</vt:lpstr>
      <vt:lpstr>Sociālie tīkli un augstākā izglītība</vt:lpstr>
      <vt:lpstr>Sociālo tīklu ģenerācija</vt:lpstr>
      <vt:lpstr>Valdības politika:  OEM un REM</vt:lpstr>
      <vt:lpstr>Pieejas izglītības ierobežošana</vt:lpstr>
      <vt:lpstr>Parametru  izvēle</vt:lpstr>
      <vt:lpstr>Vispārējie parametri</vt:lpstr>
      <vt:lpstr>Darba tirgus dinamika</vt:lpstr>
      <vt:lpstr>Darba tirgus dinamika</vt:lpstr>
      <vt:lpstr>Sociālo tīklu parametri</vt:lpstr>
      <vt:lpstr>Izglītības izvēles parametri</vt:lpstr>
      <vt:lpstr>rezultāti</vt:lpstr>
      <vt:lpstr>Realizācijas detaļas</vt:lpstr>
      <vt:lpstr>Pārizglītošana samazinās pie REM</vt:lpstr>
      <vt:lpstr>Aģentu vēlēšanās pēc universitātes izglītības samazinās</vt:lpstr>
      <vt:lpstr>Augstākās izglītības popularitāte sociālajos tīklos samazinājās</vt:lpstr>
      <vt:lpstr>Jūtīguma analīze</vt:lpstr>
      <vt:lpstr>Scenāriju specifikācija</vt:lpstr>
      <vt:lpstr>Modelis ir jūtīgs pret sociālā tīkla parametriem</vt:lpstr>
      <vt:lpstr>Diskusija un SECINĀJUMI</vt:lpstr>
      <vt:lpstr>Diskusija un secinājumi</vt:lpstr>
      <vt:lpstr>Diskusija un secinājumi</vt:lpstr>
      <vt:lpstr>PALDIES  PAR  UZMANĪBU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Tarvid</dc:creator>
  <cp:lastModifiedBy>Alexander Tarvid</cp:lastModifiedBy>
  <cp:revision>696</cp:revision>
  <dcterms:created xsi:type="dcterms:W3CDTF">2012-08-22T08:24:53Z</dcterms:created>
  <dcterms:modified xsi:type="dcterms:W3CDTF">2014-04-09T08:07:37Z</dcterms:modified>
</cp:coreProperties>
</file>