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C2440-4D46-4968-8CFE-2341059807B7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E5C9B-E4D3-4453-90BD-03893AEE87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293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constructs of deterministic and nondeterministic finite automata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E5C9B-E4D3-4453-90BD-03893AEE874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784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ABED5E-1E0D-44BC-AD99-D80CEF5AD409}" type="datetimeFigureOut">
              <a:rPr lang="lv-LV" smtClean="0"/>
              <a:t>2016-01-12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15867F-609C-483A-838B-E2C90FECEC84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420888"/>
            <a:ext cx="6172200" cy="2597674"/>
          </a:xfrm>
        </p:spPr>
        <p:txBody>
          <a:bodyPr>
            <a:noAutofit/>
          </a:bodyPr>
          <a:lstStyle/>
          <a:p>
            <a:r>
              <a:rPr lang="lv-LV" sz="3200" dirty="0" smtClean="0"/>
              <a:t>Deterministisku un nedeterministisku galīgu automātu paralēlas konstrukcijas</a:t>
            </a:r>
            <a:endParaRPr lang="lv-LV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Kārlis Jēriņš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582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Citi automātu veidi</a:t>
            </a:r>
            <a:endParaRPr lang="lv-LV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Varbūtiski automāti</a:t>
            </a:r>
          </a:p>
          <a:p>
            <a:pPr lvl="1"/>
            <a:r>
              <a:rPr lang="lv-LV" dirty="0" smtClean="0"/>
              <a:t>Līdzīgi nedeterministiskiem, bet pārejas izvēlas, "metot monētu"</a:t>
            </a:r>
          </a:p>
          <a:p>
            <a:pPr lvl="1"/>
            <a:r>
              <a:rPr lang="lv-LV" dirty="0" smtClean="0"/>
              <a:t>Vārdu akceptē tikai tad, ja akceptējošu stāvokli sasniedz ar noteiktu varbūtību</a:t>
            </a:r>
          </a:p>
          <a:p>
            <a:r>
              <a:rPr lang="lv-LV" dirty="0" smtClean="0"/>
              <a:t>Magazīnas automāti</a:t>
            </a:r>
          </a:p>
          <a:p>
            <a:pPr lvl="1"/>
            <a:r>
              <a:rPr lang="lv-LV" dirty="0" smtClean="0"/>
              <a:t>Darbojas ar papildus atmiņas apgabalu</a:t>
            </a:r>
          </a:p>
          <a:p>
            <a:r>
              <a:rPr lang="lv-LV" dirty="0" smtClean="0"/>
              <a:t>Divvirzienu automāti</a:t>
            </a:r>
          </a:p>
          <a:p>
            <a:pPr lvl="1"/>
            <a:r>
              <a:rPr lang="lv-LV" dirty="0" smtClean="0"/>
              <a:t>Spēj pa ieejas vārdu iet ne tikai uz priekšu, bet arī atpakaļ</a:t>
            </a:r>
          </a:p>
          <a:p>
            <a:r>
              <a:rPr lang="lv-LV" dirty="0" smtClean="0"/>
              <a:t>Un daudz, daudz citu variantu...</a:t>
            </a:r>
          </a:p>
        </p:txBody>
      </p:sp>
    </p:spTree>
    <p:extLst>
      <p:ext uri="{BB962C8B-B14F-4D97-AF65-F5344CB8AC3E}">
        <p14:creationId xmlns:p14="http://schemas.microsoft.com/office/powerpoint/2010/main" val="20696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Čomska hierarhija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lv-LV" dirty="0" smtClean="0"/>
                  <a:t>Eksistē valodas, ko nevar atpazīt ar viena veida automātiem, bet var – ar cita</a:t>
                </a:r>
              </a:p>
              <a:p>
                <a:pPr lvl="1"/>
                <a:r>
                  <a:rPr lang="lv-LV" dirty="0" smtClean="0"/>
                  <a:t>Piemēram, </a:t>
                </a:r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𝐿</m:t>
                    </m:r>
                    <m:r>
                      <a:rPr lang="lv-LV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lv-LV" dirty="0" smtClean="0"/>
                  <a:t> nevar atpazīt ar 1-DFA</a:t>
                </a:r>
              </a:p>
              <a:p>
                <a:r>
                  <a:rPr lang="lv-LV" dirty="0" smtClean="0"/>
                  <a:t>Valodas iedala klasēs pēc atpazīšanai vajadzīgā automāta veida(Čomska hierarhija)</a:t>
                </a:r>
                <a:endParaRPr lang="lv-LV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73016"/>
            <a:ext cx="4404871" cy="317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Paralēlisms automātos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Ir vairāki automātu modeļi, kas konkrētos veidos realizē paralēlu skaitļošanu</a:t>
            </a:r>
          </a:p>
          <a:p>
            <a:r>
              <a:rPr lang="lv-LV" dirty="0" smtClean="0"/>
              <a:t>Daudzgalviņu automāti (M.Rabin, D. Scott, 1964)</a:t>
            </a:r>
          </a:p>
          <a:p>
            <a:pPr lvl="1"/>
            <a:r>
              <a:rPr lang="lv-LV" dirty="0" smtClean="0"/>
              <a:t>Automāts spēj vienlaikus aplūkot vairākas vietas ieejas vārdā</a:t>
            </a:r>
          </a:p>
          <a:p>
            <a:r>
              <a:rPr lang="lv-LV" dirty="0" smtClean="0"/>
              <a:t>Daudzprocesoru automāti (A. Buda, 1987)</a:t>
            </a:r>
          </a:p>
          <a:p>
            <a:pPr lvl="1"/>
            <a:r>
              <a:rPr lang="lv-LV" dirty="0" smtClean="0"/>
              <a:t>Sastāv no vairākiem automātiem, kas lasa vienu vārdu, un centrālās komponentes, kas pārējos automātus patvaļīgi ieslēdz/izslēdz</a:t>
            </a:r>
          </a:p>
          <a:p>
            <a:r>
              <a:rPr lang="lv-LV" dirty="0" smtClean="0"/>
              <a:t>Un citi...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007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Šūnu automāti I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lv-LV" dirty="0" smtClean="0"/>
                  <a:t>Šūnu automāts (</a:t>
                </a:r>
                <a:r>
                  <a:rPr lang="lv-LV" i="1" dirty="0" smtClean="0"/>
                  <a:t>cellular automaton</a:t>
                </a:r>
                <a:r>
                  <a:rPr lang="lv-LV" dirty="0" smtClean="0"/>
                  <a:t>, CA) sastāv no bezgalīga skaita šūnu, kas ir izvietotas noteiktā veidā un katra ir vienā stāvoklī no galīgas stāvokļu kopas</a:t>
                </a:r>
              </a:p>
              <a:p>
                <a:pPr lvl="1"/>
                <a:r>
                  <a:rPr lang="lv-LV" dirty="0" smtClean="0"/>
                  <a:t>Biežākie izvietojumi – viena rinda vai kvadrātisks režģis (bet, protams, iespējami arī citi)</a:t>
                </a:r>
              </a:p>
              <a:p>
                <a:pPr lvl="1"/>
                <a:r>
                  <a:rPr lang="lv-LV" dirty="0" smtClean="0"/>
                  <a:t>Biežākā stāvokļu kopa -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v-LV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lv-LV" b="0" i="1" smtClean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lv-LV" dirty="0" smtClean="0"/>
                  <a:t> (0 – "mirusi" šūna, 1 – "dzīva" šūna)</a:t>
                </a:r>
              </a:p>
              <a:p>
                <a:r>
                  <a:rPr lang="lv-LV" dirty="0" smtClean="0"/>
                  <a:t>Katrā solī šūnas maina savu stāvokli atkarībā no tā, kādā stāvoklī ir šūna un kādos – tās kaimiņi</a:t>
                </a:r>
              </a:p>
              <a:p>
                <a:r>
                  <a:rPr lang="lv-LV" dirty="0" smtClean="0"/>
                  <a:t>Slavenākais piemērs – </a:t>
                </a:r>
                <a:r>
                  <a:rPr lang="lv-LV" i="1" dirty="0" smtClean="0"/>
                  <a:t>Conway's Game of Life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1469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6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Šūnu automāti II - piemērs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3451259" cy="3035027"/>
          </a:xfrm>
        </p:spPr>
      </p:pic>
    </p:spTree>
    <p:extLst>
      <p:ext uri="{BB962C8B-B14F-4D97-AF65-F5344CB8AC3E}">
        <p14:creationId xmlns:p14="http://schemas.microsoft.com/office/powerpoint/2010/main" val="27955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Šūnu automāti III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Noteikta veida CA (tai skaitā </a:t>
            </a:r>
            <a:r>
              <a:rPr lang="lv-LV" i="1" dirty="0" smtClean="0"/>
              <a:t>Game of Life</a:t>
            </a:r>
            <a:r>
              <a:rPr lang="lv-LV" dirty="0" smtClean="0"/>
              <a:t>) ir Tjūringa-pilni (</a:t>
            </a:r>
            <a:r>
              <a:rPr lang="lv-LV" i="1" dirty="0" smtClean="0"/>
              <a:t>Turing-complete</a:t>
            </a:r>
            <a:r>
              <a:rPr lang="lv-LV" dirty="0" smtClean="0"/>
              <a:t>) – spējīgi simulēt Tjūringa mašīnas</a:t>
            </a:r>
          </a:p>
          <a:p>
            <a:r>
              <a:rPr lang="lv-LV" dirty="0" smtClean="0"/>
              <a:t>Šāda īpašība piemīt pat noteiktiem elementārajiem CA</a:t>
            </a:r>
          </a:p>
          <a:p>
            <a:pPr lvl="1"/>
            <a:r>
              <a:rPr lang="lv-LV" dirty="0" smtClean="0"/>
              <a:t>Elementārie CA – šūnas izvietotas vienā rindā, divi stāvokļi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06402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Galīgu automātu režģi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Šūnu automāti nav ērti lietojami skaitļošanas rīki:</a:t>
            </a:r>
          </a:p>
          <a:p>
            <a:pPr lvl="1"/>
            <a:r>
              <a:rPr lang="lv-LV" dirty="0" smtClean="0"/>
              <a:t>Bezgalīgs šūnu skaits radītu grūtības implementācijā</a:t>
            </a:r>
          </a:p>
          <a:p>
            <a:pPr lvl="1"/>
            <a:r>
              <a:rPr lang="lv-LV" dirty="0" smtClean="0"/>
              <a:t>Iespējamas grūtības ieejas datu pārvēršanā par automāta sākuma konfigurāciju</a:t>
            </a:r>
          </a:p>
          <a:p>
            <a:pPr lvl="1"/>
            <a:r>
              <a:rPr lang="lv-LV" dirty="0" smtClean="0"/>
              <a:t>Nav īsti skaidrs, kā noteikt, kad automāts ir beidzis darbu</a:t>
            </a:r>
            <a:r>
              <a:rPr lang="lv-LV" dirty="0"/>
              <a:t> </a:t>
            </a:r>
            <a:r>
              <a:rPr lang="lv-LV" dirty="0" smtClean="0"/>
              <a:t>un kā nolasīt tā atbildi</a:t>
            </a:r>
          </a:p>
          <a:p>
            <a:r>
              <a:rPr lang="lv-LV" dirty="0" smtClean="0"/>
              <a:t>Šo problēmu risināšanai autors piedāvā savu skaitļošanas modeli – galīgu automātu režģus (</a:t>
            </a:r>
            <a:r>
              <a:rPr lang="lv-LV" i="1" dirty="0" smtClean="0"/>
              <a:t>grid of finite automata </a:t>
            </a:r>
            <a:r>
              <a:rPr lang="lv-LV" dirty="0" smtClean="0"/>
              <a:t>– GFA)</a:t>
            </a:r>
          </a:p>
        </p:txBody>
      </p:sp>
    </p:spTree>
    <p:extLst>
      <p:ext uri="{BB962C8B-B14F-4D97-AF65-F5344CB8AC3E}">
        <p14:creationId xmlns:p14="http://schemas.microsoft.com/office/powerpoint/2010/main" val="314304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Galīgu automātu režģi II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lv-LV" dirty="0" smtClean="0"/>
                  <a:t>GFA sastāv no komponentēm, kas līdzinās deterministiskiem automātiem</a:t>
                </a:r>
              </a:p>
              <a:p>
                <a:pPr lvl="1"/>
                <a:r>
                  <a:rPr lang="lv-LV" dirty="0" smtClean="0"/>
                  <a:t>Visas komponentes vienādas</a:t>
                </a:r>
              </a:p>
              <a:p>
                <a:r>
                  <a:rPr lang="lv-LV" dirty="0" smtClean="0"/>
                  <a:t>Komponenšu skaits sakrīt ar vārda garumu</a:t>
                </a:r>
              </a:p>
              <a:p>
                <a:pPr lvl="1"/>
                <a:r>
                  <a:rPr lang="lv-LV" dirty="0" smtClean="0"/>
                  <a:t>Var arī to reizināt ar konstanti; skaitļošanas jauda no tā nemainās</a:t>
                </a:r>
              </a:p>
              <a:p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lv-LV" dirty="0" smtClean="0"/>
                  <a:t>-to komponenti inicializē stāvoklī, kas atkarīgs no vārda </a:t>
                </a:r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lv-LV" dirty="0" smtClean="0"/>
                  <a:t>-tā simbola</a:t>
                </a:r>
              </a:p>
              <a:p>
                <a:r>
                  <a:rPr lang="lv-LV" dirty="0" smtClean="0"/>
                  <a:t>Katrai komponentei ir noteikts skaits kaimiņu</a:t>
                </a:r>
              </a:p>
              <a:p>
                <a:r>
                  <a:rPr lang="lv-LV" dirty="0" smtClean="0"/>
                  <a:t>Stāvokļu pārejas ir atkarīgas nevis no ieejas simbola uz lentas (jo lentas nav), bet no kaimiņu stāvokļiem</a:t>
                </a:r>
              </a:p>
              <a:p>
                <a:r>
                  <a:rPr lang="lv-LV" dirty="0" smtClean="0"/>
                  <a:t>Kad pāreja nav definēta, komponente beidz darbu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45" t="-751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779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Galīgu automātu režģi III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/>
              <a:t>Viena komponente (izvēlēta atkarībā no vārda garuma) ir galvenā</a:t>
            </a:r>
          </a:p>
          <a:p>
            <a:pPr lvl="1"/>
            <a:r>
              <a:rPr lang="lv-LV" dirty="0"/>
              <a:t>GFA beidz darbu, kad galvenā komponente apstājas</a:t>
            </a:r>
          </a:p>
          <a:p>
            <a:pPr lvl="1"/>
            <a:r>
              <a:rPr lang="lv-LV" dirty="0"/>
              <a:t>Atbildi uz risināto uzdevumu nosaka pēc galvenās komponentes beigu stāvokļa</a:t>
            </a:r>
          </a:p>
          <a:p>
            <a:r>
              <a:rPr lang="lv-LV" dirty="0" smtClean="0"/>
              <a:t>GFA ir iespējams lietot valodu atpazīšanai, bet ir viens ierobežojums – lai atpazītu garākus vārdus, vajag vairāk komponentes</a:t>
            </a:r>
          </a:p>
          <a:p>
            <a:pPr lvl="1"/>
            <a:r>
              <a:rPr lang="lv-LV" dirty="0" smtClean="0"/>
              <a:t>Tā kā visas komponentes ir vienādas un nemainās atkarībā no vārda garuma, tā nav liela problēma</a:t>
            </a:r>
          </a:p>
        </p:txBody>
      </p:sp>
    </p:spTree>
    <p:extLst>
      <p:ext uri="{BB962C8B-B14F-4D97-AF65-F5344CB8AC3E}">
        <p14:creationId xmlns:p14="http://schemas.microsoft.com/office/powerpoint/2010/main" val="1122819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Galīgu automātu režģi IV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lv-LV" dirty="0" smtClean="0"/>
                  <a:t>Katrai regulārai valodai iespējams uzkonstruēt GFA, kas to atpazītu</a:t>
                </a:r>
              </a:p>
              <a:p>
                <a:pPr lvl="1"/>
                <a:r>
                  <a:rPr lang="lv-LV" dirty="0" smtClean="0"/>
                  <a:t>Komponentes saliek vienā rindā un simulē valodu atpazīstošā 1-DFA darbību</a:t>
                </a:r>
              </a:p>
              <a:p>
                <a:r>
                  <a:rPr lang="lv-LV" dirty="0" smtClean="0"/>
                  <a:t>Iespējams atpazīt konkrētas </a:t>
                </a:r>
                <a:r>
                  <a:rPr lang="lv-LV" i="1" dirty="0" smtClean="0"/>
                  <a:t>context-free</a:t>
                </a:r>
                <a:r>
                  <a:rPr lang="lv-LV" dirty="0" smtClean="0"/>
                  <a:t> valodas, kā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v-LV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lv-LV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lv-LV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lv-LV" dirty="0" smtClean="0"/>
                  <a:t> un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v-LV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lv-LV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lv-LV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lv-LV" b="0" i="1" smtClean="0">
                            <a:latin typeface="Cambria Math"/>
                          </a:rPr>
                          <m:t>𝑤</m:t>
                        </m:r>
                        <m:r>
                          <a:rPr lang="lv-LV" b="0" i="1" smtClean="0">
                            <a:latin typeface="Cambria Math"/>
                          </a:rPr>
                          <m:t>#</m:t>
                        </m:r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𝑟𝑒𝑣</m:t>
                            </m:r>
                          </m:sup>
                        </m:sSup>
                      </m:e>
                    </m:d>
                  </m:oMath>
                </a14:m>
                <a:endParaRPr lang="lv-LV" dirty="0" smtClean="0"/>
              </a:p>
              <a:p>
                <a:pPr lvl="1"/>
                <a:r>
                  <a:rPr lang="lv-LV" dirty="0" smtClean="0"/>
                  <a:t>Galveno komponenti novieto vidū un no abiem galiem vienlaikus sāk sūtīt tai simbolus</a:t>
                </a:r>
              </a:p>
              <a:p>
                <a:r>
                  <a:rPr lang="lv-LV" dirty="0" smtClean="0"/>
                  <a:t>Iespējams atpazīt konkrētas (context-sensitive) valodas, tādas kā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v-LV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lv-LV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lv-LV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lv-LV" b="0" i="1" smtClean="0">
                            <a:latin typeface="Cambria Math"/>
                          </a:rPr>
                          <m:t>𝑤𝑤</m:t>
                        </m:r>
                      </m:e>
                    </m:d>
                  </m:oMath>
                </a14:m>
                <a:r>
                  <a:rPr lang="lv-LV" dirty="0" smtClean="0"/>
                  <a:t> un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v-LV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lv-LV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lv-LV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lv-LV" dirty="0" smtClean="0"/>
              </a:p>
              <a:p>
                <a:pPr lvl="1"/>
                <a:r>
                  <a:rPr lang="lv-LV" dirty="0" smtClean="0"/>
                  <a:t>Komponentes izvieto vairākās rindās un ļauj komunicēt arī uz augšu/leju</a:t>
                </a:r>
                <a:endParaRPr lang="lv-LV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1878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10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Darba mērķis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Iepazīties ar dažādiem paralēlas skaitļošanas modeļiem automātu teorijā</a:t>
            </a:r>
          </a:p>
          <a:p>
            <a:r>
              <a:rPr lang="lv-LV" dirty="0" smtClean="0"/>
              <a:t>Padziļināti izpētīt galīgu automātu režģus un salīdzināt to iespējas ar citiem automātu veidiem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Tālākais darbs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Ir uzstādīts apakšējais slieksnis GFA spējām</a:t>
            </a:r>
          </a:p>
          <a:p>
            <a:pPr lvl="1"/>
            <a:r>
              <a:rPr lang="lv-LV" dirty="0" smtClean="0"/>
              <a:t>Atpazīstamas visas regulārās valodas, dažas </a:t>
            </a:r>
            <a:r>
              <a:rPr lang="lv-LV" i="1" dirty="0" smtClean="0"/>
              <a:t>context-free</a:t>
            </a:r>
            <a:r>
              <a:rPr lang="lv-LV" dirty="0" smtClean="0"/>
              <a:t>, dažas </a:t>
            </a:r>
            <a:r>
              <a:rPr lang="lv-LV" i="1" dirty="0" smtClean="0"/>
              <a:t>context-sensitive</a:t>
            </a:r>
          </a:p>
          <a:p>
            <a:r>
              <a:rPr lang="lv-LV" dirty="0" smtClean="0"/>
              <a:t>Jāatrod augšējais slieksnis un/vai augstāks apakšējais</a:t>
            </a:r>
          </a:p>
          <a:p>
            <a:pPr lvl="1"/>
            <a:r>
              <a:rPr lang="lv-LV" dirty="0" smtClean="0"/>
              <a:t>Ja nu izrādās, ka nevar atpazīt visas </a:t>
            </a:r>
            <a:r>
              <a:rPr lang="lv-LV" i="1" dirty="0" smtClean="0"/>
              <a:t>context-free</a:t>
            </a:r>
            <a:r>
              <a:rPr lang="lv-LV" dirty="0" smtClean="0"/>
              <a:t> vai visas </a:t>
            </a:r>
            <a:r>
              <a:rPr lang="lv-LV" i="1" dirty="0" smtClean="0"/>
              <a:t>context-sensitive</a:t>
            </a:r>
            <a:r>
              <a:rPr lang="lv-LV" dirty="0" smtClean="0"/>
              <a:t>, tad kāpēc var atpazīt šīs?</a:t>
            </a:r>
          </a:p>
          <a:p>
            <a:r>
              <a:rPr lang="lv-LV" dirty="0" smtClean="0"/>
              <a:t>Jāizpēta, kādu nozīmi GFA jaudā spēlē komponenšu izkārtojums/kaimiņu skaits</a:t>
            </a:r>
          </a:p>
          <a:p>
            <a:r>
              <a:rPr lang="lv-LV" dirty="0" smtClean="0"/>
              <a:t>Kas notiek, ja komponentes nav deterministiskas?</a:t>
            </a:r>
          </a:p>
        </p:txBody>
      </p:sp>
    </p:spTree>
    <p:extLst>
      <p:ext uri="{BB962C8B-B14F-4D97-AF65-F5344CB8AC3E}">
        <p14:creationId xmlns:p14="http://schemas.microsoft.com/office/powerpoint/2010/main" val="1258248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Jautājumi?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3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Formālas valodas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lv-LV" dirty="0" smtClean="0"/>
                  <a:t>Par </a:t>
                </a:r>
                <a:r>
                  <a:rPr lang="lv-LV" b="1" dirty="0" smtClean="0"/>
                  <a:t>formālu valodu </a:t>
                </a:r>
                <a:r>
                  <a:rPr lang="lv-LV" dirty="0" smtClean="0"/>
                  <a:t>sauc tādu simbolu virkņu kopu, kurai piederošajām simbolu virknēm ir kāda kopīga īpašība</a:t>
                </a:r>
              </a:p>
              <a:p>
                <a:pPr lvl="1"/>
                <a:r>
                  <a:rPr lang="lv-LV" dirty="0" smtClean="0"/>
                  <a:t>Piemēram, kopa ar visām burtu 'a' un 'b' virknēm, kurās uzreiz pēc katra 'a' seko vismaz divi 'b' burti.</a:t>
                </a:r>
              </a:p>
              <a:p>
                <a:pPr lvl="1"/>
                <a:r>
                  <a:rPr lang="lv-LV" dirty="0" smtClean="0"/>
                  <a:t>Šīs simbolu virknes sauc par </a:t>
                </a:r>
                <a:r>
                  <a:rPr lang="lv-LV" b="1" dirty="0" smtClean="0"/>
                  <a:t>vārdiem</a:t>
                </a:r>
              </a:p>
              <a:p>
                <a:r>
                  <a:rPr lang="lv-LV" dirty="0" smtClean="0"/>
                  <a:t>Par formālās valodas </a:t>
                </a:r>
                <a:r>
                  <a:rPr lang="lv-LV" b="1" dirty="0" smtClean="0"/>
                  <a:t>alfabētu</a:t>
                </a:r>
                <a:r>
                  <a:rPr lang="lv-LV" dirty="0" smtClean="0"/>
                  <a:t> sauc visu to simbolu kopu, no kuriem var sastāvēt valodas vārdi</a:t>
                </a:r>
              </a:p>
              <a:p>
                <a:r>
                  <a:rPr lang="lv-LV" dirty="0" smtClean="0"/>
                  <a:t>Valodu parasti apzīmē ar </a:t>
                </a:r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𝐿</m:t>
                    </m:r>
                  </m:oMath>
                </a14:m>
                <a:endParaRPr lang="lv-LV" dirty="0" smtClean="0"/>
              </a:p>
              <a:p>
                <a:r>
                  <a:rPr lang="lv-LV" dirty="0" smtClean="0"/>
                  <a:t>Alfabētu parasti apzīmē ar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Σ</m:t>
                    </m:r>
                  </m:oMath>
                </a14:m>
                <a:endParaRPr lang="lv-LV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1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Formālu valodu atpazīšana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Viena no galvenajām problēmām, kuras risināšanai lieto galīgus automātus, ir valodu atpazīšana</a:t>
            </a:r>
          </a:p>
          <a:p>
            <a:r>
              <a:rPr lang="lv-LV" dirty="0" smtClean="0"/>
              <a:t>Mērķis – dotam vārdam noteikt, vai tas pieder konkrētajai valodai vai nē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261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Galīgi automāti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Galīgs automāts – skaitļošanas modelis, kas vienkāršoti apraksta datoru darbību</a:t>
            </a:r>
          </a:p>
          <a:p>
            <a:r>
              <a:rPr lang="lv-LV" dirty="0" smtClean="0"/>
              <a:t>Automāts rēķina kādu problēmu – visbiežāk atpazīst kādu formālu valodu</a:t>
            </a:r>
          </a:p>
          <a:p>
            <a:r>
              <a:rPr lang="lv-LV" dirty="0" smtClean="0"/>
              <a:t>Automāts pa vienam simbolam lasa ieejas vārdu un katrā laika momentā ir kādā konkrētā stāvoklī (no galīgas stāvokļu kopas)</a:t>
            </a:r>
          </a:p>
          <a:p>
            <a:pPr lvl="1"/>
            <a:r>
              <a:rPr lang="lv-LV" dirty="0" smtClean="0"/>
              <a:t>Nolasot jaunu simbolu, tas pāriet citā stāvoklī atkarībā no tā, kāds simbols nolasīts un kādā stāvoklī bija pirms tam</a:t>
            </a:r>
            <a:endParaRPr lang="lv-LV" dirty="0"/>
          </a:p>
          <a:p>
            <a:pPr lvl="1"/>
            <a:r>
              <a:rPr lang="lv-LV" dirty="0" smtClean="0"/>
              <a:t>Kad viss vārds nolasīts, automāts </a:t>
            </a:r>
            <a:r>
              <a:rPr lang="lv-LV" b="1" dirty="0" smtClean="0"/>
              <a:t>akceptē</a:t>
            </a:r>
            <a:r>
              <a:rPr lang="lv-LV" dirty="0" smtClean="0"/>
              <a:t> vai </a:t>
            </a:r>
            <a:r>
              <a:rPr lang="lv-LV" b="1" dirty="0" smtClean="0"/>
              <a:t>noraida</a:t>
            </a:r>
            <a:r>
              <a:rPr lang="lv-LV" dirty="0" smtClean="0"/>
              <a:t> vārdu atkarībā no tā, kādā stāvoklī automāts beidzis darbu</a:t>
            </a:r>
          </a:p>
        </p:txBody>
      </p:sp>
    </p:spTree>
    <p:extLst>
      <p:ext uri="{BB962C8B-B14F-4D97-AF65-F5344CB8AC3E}">
        <p14:creationId xmlns:p14="http://schemas.microsoft.com/office/powerpoint/2010/main" val="18943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Deterministiski automāti I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lv-LV" dirty="0" smtClean="0"/>
                  <a:t>Vienkāršākais automātu veids – galīgi vienvirziena deterministiski automāti (1-DFA)</a:t>
                </a:r>
              </a:p>
              <a:p>
                <a:pPr lvl="1"/>
                <a:r>
                  <a:rPr lang="lv-LV" dirty="0" smtClean="0"/>
                  <a:t>Viens sākuma stāvoklis</a:t>
                </a:r>
              </a:p>
              <a:p>
                <a:pPr lvl="1"/>
                <a:r>
                  <a:rPr lang="lv-LV" dirty="0" smtClean="0"/>
                  <a:t>Katram pārim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lv-LV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lv-LV" b="0" i="1" smtClean="0">
                            <a:latin typeface="Cambria Math"/>
                          </a:rPr>
                          <m:t>𝑠</m:t>
                        </m:r>
                        <m:r>
                          <a:rPr lang="lv-LV" b="0" i="1" smtClean="0">
                            <a:latin typeface="Cambria Math"/>
                          </a:rPr>
                          <m:t>,</m:t>
                        </m:r>
                        <m:r>
                          <a:rPr lang="lv-LV" b="0" i="1" smtClean="0"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lv-LV" dirty="0" smtClean="0"/>
                  <a:t>, kur </a:t>
                </a:r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lv-LV" dirty="0" smtClean="0"/>
                  <a:t> ir nupat nolasītais simbols un </a:t>
                </a:r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lv-LV" dirty="0" smtClean="0"/>
                  <a:t> – stāvoklis, kādā automāts atrodas, ir ne vairāk kā viena iespēja, kādā stāvoklī pāriet</a:t>
                </a:r>
                <a:endParaRPr lang="lv-LV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1388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6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Deterministiski automāti II</a:t>
            </a:r>
            <a:endParaRPr lang="lv-LV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715200" cy="48737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lv-LV" dirty="0" smtClean="0"/>
                  <a:t>Attēlotais automāts atpazīst valodu </a:t>
                </a:r>
                <a14:m>
                  <m:oMath xmlns:m="http://schemas.openxmlformats.org/officeDocument/2006/math">
                    <m:r>
                      <a:rPr lang="lv-LV" b="0" i="1" smtClean="0">
                        <a:latin typeface="Cambria Math"/>
                      </a:rPr>
                      <m:t>𝐿</m:t>
                    </m:r>
                    <m:r>
                      <a:rPr lang="lv-LV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lv-LV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lv-LV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lv-LV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lv-LV" b="0" i="1" smtClean="0">
                                    <a:latin typeface="Cambria Math"/>
                                  </a:rPr>
                                  <m:t>𝑎𝑏</m:t>
                                </m:r>
                                <m:sSup>
                                  <m:sSupPr>
                                    <m:ctrlPr>
                                      <a:rPr lang="lv-LV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lv-LV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lv-LV" b="0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lv-LV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lv-LV" b="0" dirty="0" smtClean="0"/>
              </a:p>
              <a:p>
                <a:pPr marL="0" indent="0">
                  <a:buNone/>
                </a:pPr>
                <a:r>
                  <a:rPr lang="lv-LV" sz="2000" i="1" dirty="0" smtClean="0"/>
                  <a:t>(vārdi sastāv no burtiem a un b, un pēc katra a burta seko vismaz divi b burti)</a:t>
                </a:r>
                <a:endParaRPr lang="lv-LV" sz="200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715200" cy="4873752"/>
              </a:xfrm>
              <a:blipFill rotWithShape="1">
                <a:blip r:embed="rId2"/>
                <a:stretch>
                  <a:fillRect l="-1185" t="-1001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763688" y="2802243"/>
            <a:ext cx="4464496" cy="3261488"/>
            <a:chOff x="1763688" y="2802243"/>
            <a:chExt cx="4464496" cy="32614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2802243"/>
              <a:ext cx="4464496" cy="3261488"/>
            </a:xfrm>
            <a:prstGeom prst="rect">
              <a:avLst/>
            </a:prstGeom>
          </p:spPr>
        </p:pic>
        <p:sp>
          <p:nvSpPr>
            <p:cNvPr id="6" name="Right Arrow 5"/>
            <p:cNvSpPr/>
            <p:nvPr/>
          </p:nvSpPr>
          <p:spPr>
            <a:xfrm rot="18520136">
              <a:off x="2044197" y="5292945"/>
              <a:ext cx="401895" cy="35830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15916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Nedeterministiski automāti I (1-NFA)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Nedaudz sarežģītāks automātu veids</a:t>
            </a:r>
          </a:p>
          <a:p>
            <a:r>
              <a:rPr lang="lv-LV" dirty="0" smtClean="0"/>
              <a:t>Katrā solī ir atļautas vairākas pārejas un automāts var brīvi izvēlēties jebkuru atļauto pāreju</a:t>
            </a:r>
          </a:p>
          <a:p>
            <a:r>
              <a:rPr lang="lv-LV" dirty="0" smtClean="0"/>
              <a:t>Vārds tiek akceptēts tad un tikai tad, ja automātam ir iespējams, to lasot, izvēlēties pārejas tā, lai pēc visa vārda nolasīšanas tas atrastos akceptējošā stāvoklī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041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Nedeterministiski automāti II</a:t>
            </a:r>
            <a:endParaRPr lang="lv-LV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49068"/>
            <a:ext cx="3657600" cy="1712464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5" y="3677086"/>
            <a:ext cx="3657600" cy="1256427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5"/>
              <p:cNvSpPr>
                <a:spLocks noGrp="1"/>
              </p:cNvSpPr>
              <p:nvPr>
                <p:ph type="body" sz="quarter" idx="1"/>
              </p:nvPr>
            </p:nvSpPr>
            <p:spPr/>
            <p:txBody>
              <a:bodyPr/>
              <a:lstStyle/>
              <a:p>
                <a:r>
                  <a:rPr lang="lv-LV" dirty="0" smtClean="0"/>
                  <a:t>1-DFA, kas atpazīst </a:t>
                </a:r>
                <a14:m>
                  <m:oMath xmlns:m="http://schemas.openxmlformats.org/officeDocument/2006/math">
                    <m:r>
                      <a:rPr lang="lv-LV" b="0" i="1">
                        <a:latin typeface="Cambria Math"/>
                      </a:rPr>
                      <m:t>𝐿</m:t>
                    </m:r>
                    <m:r>
                      <a:rPr lang="lv-LV" b="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lv-LV" b="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lv-LV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lv-LV" i="1">
                                    <a:latin typeface="Cambria Math"/>
                                  </a:rPr>
                                  <m:t>1∨2∨</m:t>
                                </m:r>
                                <m:r>
                                  <a:rPr lang="lv-LV" b="0" i="1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lv-LV" b="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lv-LV" b="0" i="1">
                            <a:latin typeface="Cambria Math"/>
                          </a:rPr>
                          <m:t>1</m:t>
                        </m:r>
                        <m:r>
                          <a:rPr lang="lv-LV" b="0" i="1" smtClean="0">
                            <a:latin typeface="Cambria Math"/>
                          </a:rPr>
                          <m:t>23</m:t>
                        </m:r>
                      </m:e>
                    </m:d>
                  </m:oMath>
                </a14:m>
                <a:endParaRPr lang="lv-LV" dirty="0"/>
              </a:p>
            </p:txBody>
          </p:sp>
        </mc:Choice>
        <mc:Fallback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"/>
              </p:nvPr>
            </p:nvSpPr>
            <p:spPr>
              <a:blipFill rotWithShape="1">
                <a:blip r:embed="rId4"/>
                <a:stretch>
                  <a:fillRect l="-833" t="-8333" b="-19444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6"/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/>
              <a:lstStyle/>
              <a:p>
                <a:r>
                  <a:rPr lang="lv-LV" dirty="0" smtClean="0"/>
                  <a:t>1-NFA, kas atpazīst </a:t>
                </a:r>
                <a14:m>
                  <m:oMath xmlns:m="http://schemas.openxmlformats.org/officeDocument/2006/math">
                    <m:r>
                      <a:rPr lang="lv-LV" b="0" i="1">
                        <a:latin typeface="Cambria Math"/>
                      </a:rPr>
                      <m:t>𝐿</m:t>
                    </m:r>
                    <m:r>
                      <a:rPr lang="lv-LV" b="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lv-LV" b="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lv-LV" b="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lv-LV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lv-LV" i="1">
                                    <a:latin typeface="Cambria Math"/>
                                  </a:rPr>
                                  <m:t>1∨2∨</m:t>
                                </m:r>
                                <m:r>
                                  <a:rPr lang="lv-LV" b="0" i="1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lv-LV" b="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lv-LV" b="0" i="1">
                            <a:latin typeface="Cambria Math"/>
                          </a:rPr>
                          <m:t>1</m:t>
                        </m:r>
                        <m:r>
                          <a:rPr lang="lv-LV" b="0" i="1" smtClean="0">
                            <a:latin typeface="Cambria Math"/>
                          </a:rPr>
                          <m:t>23</m:t>
                        </m:r>
                      </m:e>
                    </m:d>
                  </m:oMath>
                </a14:m>
                <a:endParaRPr lang="lv-LV" dirty="0"/>
              </a:p>
            </p:txBody>
          </p:sp>
        </mc:Choice>
        <mc:Fallback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 rotWithShape="1">
                <a:blip r:embed="rId5"/>
                <a:stretch>
                  <a:fillRect l="-1000" t="-8333" b="-19444"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 rot="18520136">
            <a:off x="532030" y="4436540"/>
            <a:ext cx="401895" cy="35830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Right Arrow 11"/>
          <p:cNvSpPr/>
          <p:nvPr/>
        </p:nvSpPr>
        <p:spPr>
          <a:xfrm rot="18520136">
            <a:off x="4492470" y="4705371"/>
            <a:ext cx="401895" cy="35830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41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628</TotalTime>
  <Words>1110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Deterministisku un nedeterministisku galīgu automātu paralēlas konstrukcijas</vt:lpstr>
      <vt:lpstr>Darba mērķis</vt:lpstr>
      <vt:lpstr>Formālas valodas</vt:lpstr>
      <vt:lpstr>Formālu valodu atpazīšana</vt:lpstr>
      <vt:lpstr>Galīgi automāti</vt:lpstr>
      <vt:lpstr>Deterministiski automāti I</vt:lpstr>
      <vt:lpstr>Deterministiski automāti II</vt:lpstr>
      <vt:lpstr>Nedeterministiski automāti I (1-NFA)</vt:lpstr>
      <vt:lpstr>Nedeterministiski automāti II</vt:lpstr>
      <vt:lpstr>Citi automātu veidi</vt:lpstr>
      <vt:lpstr>Čomska hierarhija</vt:lpstr>
      <vt:lpstr>Paralēlisms automātos</vt:lpstr>
      <vt:lpstr>Šūnu automāti I</vt:lpstr>
      <vt:lpstr>Šūnu automāti II - piemērs</vt:lpstr>
      <vt:lpstr>Šūnu automāti III</vt:lpstr>
      <vt:lpstr>Galīgu automātu režģi I</vt:lpstr>
      <vt:lpstr>Galīgu automātu režģi II</vt:lpstr>
      <vt:lpstr>Galīgu automātu režģi III</vt:lpstr>
      <vt:lpstr>Galīgu automātu režģi IV</vt:lpstr>
      <vt:lpstr>Tālākais darbs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Deterministisku un nedeterministisku galīgu automātu paralēlas konstrukcijas</dc:title>
  <dc:creator>Kārlis Jēriņš</dc:creator>
  <cp:lastModifiedBy>Kārlis Jēriņš</cp:lastModifiedBy>
  <cp:revision>21</cp:revision>
  <dcterms:created xsi:type="dcterms:W3CDTF">2016-01-12T20:48:10Z</dcterms:created>
  <dcterms:modified xsi:type="dcterms:W3CDTF">2016-01-13T07:16:42Z</dcterms:modified>
</cp:coreProperties>
</file>