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64" r:id="rId5"/>
    <p:sldId id="265" r:id="rId6"/>
    <p:sldId id="26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3" r:id="rId25"/>
    <p:sldId id="286" r:id="rId26"/>
    <p:sldId id="285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8" autoAdjust="0"/>
  </p:normalViewPr>
  <p:slideViewPr>
    <p:cSldViewPr>
      <p:cViewPr varScale="1">
        <p:scale>
          <a:sx n="72" d="100"/>
          <a:sy n="72" d="100"/>
        </p:scale>
        <p:origin x="13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618DB-C39A-4752-86DC-11DA180002E5}" type="datetime1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9A08-378C-4B2C-B04E-ACAF69882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629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F3947A8-44F5-4BA6-AC9D-93112B146D16}" type="datetime1">
              <a:rPr lang="ru-RU" smtClean="0"/>
              <a:t>13.12.2015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429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9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7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6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74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5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67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62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70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05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0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8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8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16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65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17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69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17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8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3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9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9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6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49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36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818F65-B57B-4FEB-AAC1-0D8DC254C41B}" type="datetime1">
              <a:rPr lang="ru-RU" smtClean="0"/>
              <a:t>13.12.2015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B84E-EBEF-4270-8291-CF069C80FD59}" type="datetime1">
              <a:rPr lang="ru-RU" smtClean="0"/>
              <a:t>13.12.2015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31706B-CAA8-44C6-BA61-8BD93FDADA7F}" type="datetime1">
              <a:rPr lang="ru-RU" smtClean="0"/>
              <a:t>13.12.2015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8F4B6-80D2-4C06-B8AC-44899E0AEBB9}" type="datetime1">
              <a:rPr lang="ru-RU" smtClean="0"/>
              <a:t>13.12.2015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97007-92A3-49DE-97B6-E263F23B68B3}" type="datetime1">
              <a:rPr lang="ru-RU" smtClean="0"/>
              <a:t>13.12.2015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7EF0C-0898-4E4D-8E37-3E969302A70D}" type="datetime1">
              <a:rPr lang="ru-RU" smtClean="0"/>
              <a:t>13.12.2015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3774C-9E74-4B30-983F-8C31114831AB}" type="datetime1">
              <a:rPr lang="ru-RU" smtClean="0"/>
              <a:t>13.12.2015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71F5B-7A04-4026-B75E-004FC2C6DF29}" type="datetime1">
              <a:rPr lang="ru-RU" smtClean="0"/>
              <a:t>13.12.2015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B2E32-13F1-4B84-B4C3-E6DD8783F9FA}" type="datetime1">
              <a:rPr lang="ru-RU" smtClean="0"/>
              <a:t>13.12.2015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23A5BF-97A2-4D61-A11C-4B35A4433ADB}" type="datetime1">
              <a:rPr lang="ru-RU" smtClean="0"/>
              <a:t>13.12.2015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ABFB7C-C336-4583-8576-6CC431F2769C}" type="datetime1">
              <a:rPr lang="ru-RU" smtClean="0"/>
              <a:t>13.12.2015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58A575D-1ACF-4DE3-AE64-1E2FE2422CBD}" type="datetime1">
              <a:rPr lang="ru-RU" smtClean="0"/>
              <a:t>13.12.2015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9.jp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0.png"/><Relationship Id="rId5" Type="http://schemas.openxmlformats.org/officeDocument/2006/relationships/image" Target="../media/image28.pn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g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924800" cy="162242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lv-LV" sz="4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ULTRAMETRISKU GALĪGU AUTOMĀTU  IESPĒJAS</a:t>
            </a:r>
            <a:endParaRPr lang="ru-RU" sz="4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8382000" cy="1176536"/>
          </a:xfrm>
        </p:spPr>
        <p:txBody>
          <a:bodyPr>
            <a:normAutofit/>
          </a:bodyPr>
          <a:lstStyle/>
          <a:p>
            <a:pPr algn="r"/>
            <a:r>
              <a:rPr lang="lv-LV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Doktorants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lv-LV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Maksims </a:t>
            </a:r>
            <a:r>
              <a:rPr lang="lv-LV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Dimitrijevs</a:t>
            </a:r>
            <a:endParaRPr lang="lv-LV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Darba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vadītājs</a:t>
            </a:r>
            <a:r>
              <a:rPr lang="en-GB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lv-LV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rof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Rūsiņš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Mārtiņš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Freivalds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automāti ar vienu stāvokli</a:t>
            </a:r>
            <a:endParaRPr lang="ru-RU" sz="4400" dirty="0"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1844824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Valodas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, ko var atpazīt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ultrametrisks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automāts ar vienu stāvokli, veido stingru apakškopu no valodu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kopas:</a:t>
            </a:r>
          </a:p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ko var atpazīt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determinēts magazīnas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automāts;</a:t>
            </a:r>
          </a:p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ko var atpazīt determinēts automāts ar skaitītāju.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458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integrāli automāti ar vienu stāvokli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81000" y="1844824"/>
                <a:ext cx="8382000" cy="2893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Galīgs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-ultrametrisks automāts tiek saukts par integrālo, ja visas sākotnējās stāvokļu amplitūdas ir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-adiski veseli skaitļi, kā arī visas automāta pārejas notiek ar amplitūdām, kas ir veseli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-adiski skaitļi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Ultrametriski integrāli automāti ar vienu stāvokli var atpazīt tikai regulāras valodas.</a:t>
                </a:r>
                <a:endParaRPr lang="ru-RU" sz="2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844824"/>
                <a:ext cx="8382000" cy="2893100"/>
              </a:xfrm>
              <a:prstGeom prst="rect">
                <a:avLst/>
              </a:prstGeom>
              <a:blipFill rotWithShape="0">
                <a:blip r:embed="rId3"/>
                <a:stretch>
                  <a:fillRect l="-1527" t="-2321" r="-1455" b="-4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516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automāti ar diviem stāvokļiem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853952" y="4211796"/>
                <a:ext cx="538234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0, 1, 2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52" y="4211796"/>
                <a:ext cx="5382344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31667" r="-7814" b="-19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846" y="2157214"/>
            <a:ext cx="5124450" cy="1847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16828" y="5008849"/>
                <a:ext cx="3315523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dirty="0" smtClean="0"/>
                  <a:t>-norma: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v-LV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lv-LV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lv-LV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lv-LV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lang="lv-LV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lv-LV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lv-LV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lv-LV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lv-LV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lv-LV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828" y="5008849"/>
                <a:ext cx="3315523" cy="386452"/>
              </a:xfrm>
              <a:prstGeom prst="rect">
                <a:avLst/>
              </a:prstGeom>
              <a:blipFill rotWithShape="0">
                <a:blip r:embed="rId5"/>
                <a:stretch>
                  <a:fillRect t="-3175" b="-269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dirty="0" smtClean="0">
                    <a:latin typeface="Arial" pitchFamily="34" charset="0"/>
                    <a:cs typeface="Arial" pitchFamily="34" charset="0"/>
                  </a:rPr>
                  <a:t>-norma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≤1</m:t>
                    </m:r>
                  </m:oMath>
                </a14:m>
                <a:r>
                  <a:rPr lang="lv-LV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=&gt; vārds tiek akceptēts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r="-31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256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152400"/>
            <a:ext cx="763284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</a:t>
            </a:r>
            <a:r>
              <a:rPr lang="lv-LV" sz="4400" dirty="0" smtClean="0">
                <a:latin typeface="Arial" charset="0"/>
              </a:rPr>
              <a:t>integrāli </a:t>
            </a:r>
            <a:r>
              <a:rPr lang="lv-LV" sz="4400" dirty="0" smtClean="0">
                <a:latin typeface="Arial" charset="0"/>
              </a:rPr>
              <a:t>automāti ar diviem stāvokļiem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16828" y="5008849"/>
                <a:ext cx="3812582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dirty="0" smtClean="0"/>
                  <a:t>amplitūda: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828" y="5008849"/>
                <a:ext cx="3812582" cy="386452"/>
              </a:xfrm>
              <a:prstGeom prst="rect">
                <a:avLst/>
              </a:prstGeom>
              <a:blipFill rotWithShape="0">
                <a:blip r:embed="rId3"/>
                <a:stretch>
                  <a:fillRect l="-1278" t="-3175" b="-269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dirty="0" smtClean="0">
                    <a:latin typeface="Arial" pitchFamily="34" charset="0"/>
                    <a:cs typeface="Arial" pitchFamily="34" charset="0"/>
                  </a:rPr>
                  <a:t>-norma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≤0</m:t>
                    </m:r>
                  </m:oMath>
                </a14:m>
                <a:r>
                  <a:rPr lang="lv-LV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=&gt; vārds tiek akceptēts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31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00808"/>
            <a:ext cx="5372100" cy="2362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95536" y="4283804"/>
                <a:ext cx="835292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v-LV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| 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lv-LV" b="0" i="0" smtClean="0">
                              <a:latin typeface="Cambria Math" panose="02040503050406030204" pitchFamily="18" charset="0"/>
                            </a:rPr>
                            <m:t>un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𝑝𝑖𝑟𝑚𝑠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𝑝𝑖𝑟𝑚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ā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𝑠𝑖𝑚𝑏𝑜𝑙𝑎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283804"/>
                <a:ext cx="8352928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226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automāti ar diviem stāvokļiem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dirty="0" smtClean="0">
                    <a:latin typeface="Arial" pitchFamily="34" charset="0"/>
                    <a:cs typeface="Arial" pitchFamily="34" charset="0"/>
                  </a:rPr>
                  <a:t>-norma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≤1</m:t>
                    </m:r>
                  </m:oMath>
                </a14:m>
                <a:r>
                  <a:rPr lang="lv-LV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=&gt; vārds tiek akceptēts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399" y="5716518"/>
                <a:ext cx="3912866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0000" r="-31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27" y="1988840"/>
            <a:ext cx="6000750" cy="2019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67544" y="4547649"/>
                <a:ext cx="83293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ru-RU" i="0">
                        <a:latin typeface="Cambria Math" panose="02040503050406030204" pitchFamily="18" charset="0"/>
                      </a:rPr>
                      <m:t>=...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ru-RU" i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lv-LV" dirty="0" smtClean="0"/>
                  <a:t> - binārs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dirty="0" smtClean="0"/>
                  <a:t>-adisks skaitlis, kas nav vesels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dirty="0"/>
                  <a:t>-adisks skaitlis</a:t>
                </a:r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47649"/>
                <a:ext cx="832933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0" t="-6557" b="-26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403648" y="4153567"/>
                <a:ext cx="6781536" cy="3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dirty="0" smtClean="0"/>
                  <a:t>Bināra virkne pieder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</m:sSub>
                  </m:oMath>
                </a14:m>
                <a:r>
                  <a:rPr lang="lv-LV" dirty="0" smtClean="0"/>
                  <a:t> </a:t>
                </a:r>
                <a:r>
                  <a:rPr lang="lv-LV" dirty="0" smtClean="0">
                    <a:sym typeface="Wingdings" panose="05000000000000000000" pitchFamily="2" charset="2"/>
                  </a:rPr>
                  <a:t> tā sakrīt ar pēdējiem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lv-LV" dirty="0" smtClean="0">
                    <a:sym typeface="Wingdings" panose="05000000000000000000" pitchFamily="2" charset="2"/>
                  </a:rPr>
                  <a:t> cipariem</a:t>
                </a:r>
                <a:r>
                  <a:rPr lang="lv-LV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153567"/>
                <a:ext cx="6781536" cy="394082"/>
              </a:xfrm>
              <a:prstGeom prst="rect">
                <a:avLst/>
              </a:prstGeom>
              <a:blipFill rotWithShape="0">
                <a:blip r:embed="rId6"/>
                <a:stretch>
                  <a:fillRect l="-719" t="-7692" b="-23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915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regulēti automāti</a:t>
            </a:r>
            <a:endParaRPr lang="ru-RU" sz="4400" dirty="0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2044586"/>
            <a:ext cx="835292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lv-LV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   Ultrametriskiem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regulētiem automātiem katram stāvoklim var būt galīgs dažādu amplitūdu vērtību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skaits.</a:t>
            </a:r>
          </a:p>
          <a:p>
            <a:pPr algn="just">
              <a:spcBef>
                <a:spcPct val="50000"/>
              </a:spcBef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Regulēti 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automāti var atpazīt tikai regulāras </a:t>
            </a:r>
            <a:r>
              <a:rPr lang="lv-LV" sz="2800" dirty="0" smtClean="0">
                <a:latin typeface="Arial" pitchFamily="34" charset="0"/>
                <a:cs typeface="Arial" pitchFamily="34" charset="0"/>
              </a:rPr>
              <a:t>valodas.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88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regulēti automāti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81000" y="1844824"/>
                <a:ext cx="8382000" cy="3310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Visiem pirmskaitļiem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 eksistē tāda konstante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sz="2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𝑐</m:t>
                        </m:r>
                      </m:e>
                      <m:sub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ka ja valoda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𝑀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ir atpazīstama ar regulētu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-ultrametrisku automātu ar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stāvokļiem, eksistē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determinēts automāts 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lv-LV" sz="2400" i="1" dirty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lv-LV" sz="2400" i="1" dirty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lv-LV" sz="2400" i="1" dirty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𝑝</m:t>
                            </m:r>
                          </m:sub>
                        </m:sSub>
                      </m:e>
                      <m:sup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</m:t>
                        </m:r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𝑙𝑜𝑔𝑘</m:t>
                        </m:r>
                      </m:sup>
                    </m:sSup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stāvokļiem, kurš atpazīst valodu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𝑀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Visiem pirmskaitļiem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eksistē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valoda, kura ir atpazīstama ar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-ultrametrisku regulētu automātu ar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+2</m:t>
                    </m:r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 stāvokļiem, un šāda </a:t>
                </a: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valoda prasa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vismaz </a:t>
                </a:r>
                <a14:m>
                  <m:oMath xmlns:m="http://schemas.openxmlformats.org/officeDocument/2006/math"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  <m:r>
                      <a:rPr lang="lv-LV" sz="24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!=</m:t>
                    </m:r>
                    <m:sSup>
                      <m:sSupPr>
                        <m:ctrlPr>
                          <a:rPr lang="lv-LV" sz="24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𝑐</m:t>
                        </m:r>
                      </m:e>
                      <m:sup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𝑝</m:t>
                        </m:r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∗</m:t>
                        </m:r>
                        <m:r>
                          <a:rPr lang="lv-LV" sz="24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𝑙𝑜𝑔𝑝</m:t>
                        </m:r>
                      </m:sup>
                    </m:sSup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stāvokļus,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lai to atpazītu ar determinētu automātu.</a:t>
                </a:r>
                <a:endParaRPr lang="lv-LV" sz="24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844824"/>
                <a:ext cx="8382000" cy="3310330"/>
              </a:xfrm>
              <a:prstGeom prst="rect">
                <a:avLst/>
              </a:prstGeom>
              <a:blipFill rotWithShape="0">
                <a:blip r:embed="rId3"/>
                <a:stretch>
                  <a:fillRect l="-1018" t="-1473" r="-1091" b="-33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44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Stāvokļu skaita sarežģītība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359393" y="2060848"/>
                <a:ext cx="41751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𝑎𝑤𝑏𝑤𝑎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393" y="2060848"/>
                <a:ext cx="4175181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29508" r="-12117" b="-185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2876689"/>
                <a:ext cx="835292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   Vienvirziena nedeterminēts automāts prasa vismaz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  <m:sup>
                        <m:r>
                          <a:rPr lang="lv-LV" sz="2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stāvokļus valodas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sz="2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lv-LV" sz="2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𝐿</m:t>
                        </m:r>
                      </m:e>
                      <m:sub>
                        <m:r>
                          <a:rPr lang="lv-LV" sz="2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atpazīšanai.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76689"/>
                <a:ext cx="8352928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533" t="-7051" r="-146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6464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Stāvokļu skaita sarežģītība</a:t>
            </a:r>
            <a:endParaRPr lang="ru-RU" sz="4400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76246"/>
            <a:ext cx="4191545" cy="5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51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Stāvokļu skaita sarežģītība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359393" y="2060848"/>
                <a:ext cx="41751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𝑎𝑤𝑏𝑤𝑎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0,1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393" y="2060848"/>
                <a:ext cx="4175181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29508" r="-12117" b="-185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2876689"/>
                <a:ext cx="8352928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   Ir iespējams paņemt līdzīgu valodu, kuras atpazīšanai vienvirziena nedeterminēts automāts prasīs vismaz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8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</m:e>
                      <m:sup>
                        <m:r>
                          <a:rPr lang="lv-LV" sz="2800" b="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stāvokļus, bet  ultrametrisks integrāls automāts prasīs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+9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stāvokļus, kur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nav atkarīgs no ieejas vārda garuma.</a:t>
                </a: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76689"/>
                <a:ext cx="8352928" cy="2246769"/>
              </a:xfrm>
              <a:prstGeom prst="rect">
                <a:avLst/>
              </a:prstGeom>
              <a:blipFill rotWithShape="0">
                <a:blip r:embed="rId4"/>
                <a:stretch>
                  <a:fillRect l="-1533" t="-2989" r="-1460" b="-6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74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Determinēti galīgi automāti</a:t>
            </a:r>
            <a:endParaRPr lang="ru-RU" sz="4400" dirty="0">
              <a:latin typeface="Arial" charset="0"/>
            </a:endParaRPr>
          </a:p>
        </p:txBody>
      </p:sp>
      <p:pic>
        <p:nvPicPr>
          <p:cNvPr id="1026" name="Picture 2" descr="https://upload.wikimedia.org/wikipedia/commons/thumb/9/9d/DFAexample.svg/500px-DFAexampl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748" y="3389336"/>
            <a:ext cx="4762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2400" y="16288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lv-LV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lv-LV" sz="2800" dirty="0">
                <a:latin typeface="Arial" pitchFamily="34" charset="0"/>
                <a:cs typeface="Arial" pitchFamily="34" charset="0"/>
              </a:rPr>
              <a:t>Mašīna ar galīgu stāvokļu skaitu, kura akceptē vai noraida galīgu simbolu virkni. Katram stāvoklim ir tieši viena pāreja katram ieejas simbolam.</a:t>
            </a:r>
            <a:endParaRPr lang="lv-LV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Stāvokļu skaita sarežģītība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84363" y="3717032"/>
                <a:ext cx="2525242" cy="4098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={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𝑑𝑎𝑙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𝑎𝑟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4363" y="3717032"/>
                <a:ext cx="2525242" cy="409856"/>
              </a:xfrm>
              <a:prstGeom prst="rect">
                <a:avLst/>
              </a:prstGeom>
              <a:blipFill rotWithShape="0">
                <a:blip r:embed="rId3"/>
                <a:stretch>
                  <a:fillRect t="-153731" r="-25542" b="-2283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460" y="1628800"/>
            <a:ext cx="4419048" cy="186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080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2 stāvokļi 3 stāvokļu vietā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51720" y="3707740"/>
                <a:ext cx="12339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707740"/>
                <a:ext cx="1233992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32040" y="3707740"/>
                <a:ext cx="19378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707740"/>
                <a:ext cx="1937838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409" y="1485900"/>
            <a:ext cx="539115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98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937592" y="152400"/>
                <a:ext cx="7162800" cy="850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lv-LV" sz="4400" dirty="0" smtClean="0">
                    <a:latin typeface="Arial" charset="0"/>
                  </a:rPr>
                  <a:t>Valoda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lv-LV" sz="4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lv-LV" sz="4400" b="0" i="1" smtClean="0">
                            <a:latin typeface="Cambria Math" panose="02040503050406030204" pitchFamily="18" charset="0"/>
                          </a:rPr>
                          <m:t>𝐸𝑉𝐸𝑁𝑂𝐷𝐷</m:t>
                        </m:r>
                      </m:e>
                      <m:sub>
                        <m:r>
                          <a:rPr lang="lv-LV" sz="4400" b="0" i="1" smtClean="0">
                            <a:latin typeface="Cambria Math" panose="02040503050406030204" pitchFamily="18" charset="0"/>
                          </a:rPr>
                          <m:t>𝑦𝑒𝑠</m:t>
                        </m:r>
                      </m:sub>
                      <m:sup>
                        <m:r>
                          <a:rPr lang="lv-LV" sz="4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ru-RU" sz="4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7592" y="152400"/>
                <a:ext cx="7162800" cy="850554"/>
              </a:xfrm>
              <a:prstGeom prst="rect">
                <a:avLst/>
              </a:prstGeom>
              <a:blipFill rotWithShape="0">
                <a:blip r:embed="rId3"/>
                <a:stretch>
                  <a:fillRect t="-12857" b="-25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611796" y="1196752"/>
                <a:ext cx="5670376" cy="504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𝐸𝑉𝐸𝑁𝑂𝐷𝐷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𝑦𝑒𝑠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b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sSup>
                                    <m:sSupPr>
                                      <m:ctrlP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ru-RU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𝑖𝑟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𝑛𝑒𝑛𝑒𝑔𝑎𝑡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ī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𝑣𝑠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ā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𝑟𝑎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𝑠𝑘𝑎𝑖𝑡𝑙𝑖𝑠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796" y="1196752"/>
                <a:ext cx="5670376" cy="504818"/>
              </a:xfrm>
              <a:prstGeom prst="rect">
                <a:avLst/>
              </a:prstGeom>
              <a:blipFill rotWithShape="0">
                <a:blip r:embed="rId4"/>
                <a:stretch>
                  <a:fillRect t="-172289" r="-14501" b="-251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95536" y="1701570"/>
                <a:ext cx="8382000" cy="41388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Divvirzienu nedeterminēts automāts prasa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  <m:sup>
                        <m:r>
                          <a:rPr lang="lv-LV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  <m:r>
                          <a:rPr lang="lv-LV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stāvokļus.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Vienvirziena varbūtisks </a:t>
                </a:r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automāts prasa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  <m:sup>
                        <m: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  <m: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lv-LV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stāvokļus, lai atpazītu valodu ar varbūtību vismaz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v-LV" sz="2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lv-LV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lv-LV" sz="2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den>
                    </m:f>
                    <m:r>
                      <a:rPr lang="lv-LV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ε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lv-LV" sz="24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Vienvirziena alternējošs automāts prasa vismaz </a:t>
                </a:r>
                <a14:m>
                  <m:oMath xmlns:m="http://schemas.openxmlformats.org/officeDocument/2006/math">
                    <m:r>
                      <a:rPr lang="lv-LV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  <m:r>
                      <a:rPr lang="lv-LV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+1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stāvokli.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400" smtClean="0">
                    <a:latin typeface="Arial" pitchFamily="34" charset="0"/>
                    <a:cs typeface="Arial" pitchFamily="34" charset="0"/>
                  </a:rPr>
                  <a:t>Ultrametriskam </a:t>
                </a:r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regulētam automātam pietiek 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e>
                      <m:sup>
                        <m:r>
                          <a:rPr lang="lv-LV" sz="24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𝑘</m:t>
                        </m:r>
                      </m:sup>
                    </m:sSup>
                    <m:r>
                      <a:rPr lang="lv-LV" sz="2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+1</m:t>
                    </m:r>
                  </m:oMath>
                </a14:m>
                <a:r>
                  <a:rPr lang="lv-LV" sz="2400" dirty="0" smtClean="0">
                    <a:latin typeface="Arial" pitchFamily="34" charset="0"/>
                    <a:cs typeface="Arial" pitchFamily="34" charset="0"/>
                  </a:rPr>
                  <a:t> stāvokli, bet 2-ultrametriskam integrālam automātam pietiek ar diviem stāvokļiem.</a:t>
                </a:r>
                <a:endParaRPr lang="ru-RU" sz="24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701570"/>
                <a:ext cx="8382000" cy="4138890"/>
              </a:xfrm>
              <a:prstGeom prst="rect">
                <a:avLst/>
              </a:prstGeom>
              <a:blipFill rotWithShape="0">
                <a:blip r:embed="rId5"/>
                <a:stretch>
                  <a:fillRect l="-1018" t="-884" r="-1091" b="-20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7479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Divvirzienu ultrametriski automāti</a:t>
            </a:r>
            <a:endParaRPr lang="ru-RU" sz="4400" dirty="0"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1844824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Arial" pitchFamily="34" charset="0"/>
                <a:cs typeface="Arial" pitchFamily="34" charset="0"/>
              </a:rPr>
              <a:t>Binārus palindromus ir iespējams atpazīt ar vienvirziena ultrametrisku integrālu automātu ar 4 stāvokļiem.</a:t>
            </a:r>
          </a:p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Arial" pitchFamily="34" charset="0"/>
                <a:cs typeface="Arial" pitchFamily="34" charset="0"/>
              </a:rPr>
              <a:t>Binārus palindromus ir iespējams atpazīt ar </a:t>
            </a:r>
            <a:r>
              <a:rPr lang="lv-LV" sz="2400" dirty="0" smtClean="0">
                <a:latin typeface="Arial" pitchFamily="34" charset="0"/>
                <a:cs typeface="Arial" pitchFamily="34" charset="0"/>
              </a:rPr>
              <a:t>divvirzienu </a:t>
            </a:r>
            <a:r>
              <a:rPr lang="lv-LV" sz="2400" dirty="0">
                <a:latin typeface="Arial" pitchFamily="34" charset="0"/>
                <a:cs typeface="Arial" pitchFamily="34" charset="0"/>
              </a:rPr>
              <a:t>ultrametrisku integrālu automātu ar </a:t>
            </a:r>
            <a:r>
              <a:rPr lang="lv-LV" sz="24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lv-LV" sz="2400" dirty="0">
                <a:latin typeface="Arial" pitchFamily="34" charset="0"/>
                <a:cs typeface="Arial" pitchFamily="34" charset="0"/>
              </a:rPr>
              <a:t>stāvokļiem</a:t>
            </a:r>
            <a:r>
              <a:rPr lang="lv-LV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Arial" pitchFamily="34" charset="0"/>
                <a:cs typeface="Arial" pitchFamily="34" charset="0"/>
              </a:rPr>
              <a:t>Vienvirziena ultrametrisks automāts prasa vismaz 4 stāvokļus, lai atpazītu binārus palindromus.</a:t>
            </a:r>
            <a:endParaRPr lang="lv-LV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38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Divvirzienu ultrametriski automāti</a:t>
            </a:r>
            <a:endParaRPr lang="ru-RU" sz="4400" dirty="0">
              <a:latin typeface="Arial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778" y="1598950"/>
            <a:ext cx="3970412" cy="39068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997116" y="5790978"/>
                <a:ext cx="3751348" cy="8783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2∗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e>
                      </m:nary>
                      <m:r>
                        <a:rPr lang="lv-LV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−1−2∗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16" y="5790978"/>
                <a:ext cx="3751348" cy="8783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296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37592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Divvirzienu ultrametriski automāti</a:t>
            </a:r>
            <a:endParaRPr lang="ru-RU" sz="4400" dirty="0"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873" y="1599676"/>
            <a:ext cx="4056221" cy="386534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64088" y="5726601"/>
                <a:ext cx="3004284" cy="8707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∗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−1−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726601"/>
                <a:ext cx="3004284" cy="8707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5122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43000" y="2895600"/>
            <a:ext cx="7086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lv-LV" sz="5400" dirty="0" smtClean="0">
                <a:latin typeface="Arial" pitchFamily="34" charset="0"/>
                <a:cs typeface="Arial" pitchFamily="34" charset="0"/>
              </a:rPr>
              <a:t>Paldies par uzmanību!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Varbūtiski galīgi automāti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81000" y="1484784"/>
                <a:ext cx="838200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lv-LV" sz="2800" dirty="0" smtClean="0">
                    <a:latin typeface="Arial" charset="0"/>
                    <a:cs typeface="Arial" charset="0"/>
                  </a:rPr>
                  <a:t>  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Iespējami vairāki sākumstāvokļi, katram ir noteikta varbūtība būt par sākumstāvokli.</a:t>
                </a:r>
              </a:p>
              <a:p>
                <a:pPr algn="just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 Pārejas starp stāvokļiem var notikt ar noteiktu varbūtību.</a:t>
                </a:r>
              </a:p>
              <a:p>
                <a:pPr algn="just">
                  <a:spcBef>
                    <a:spcPct val="50000"/>
                  </a:spcBef>
                  <a:buFont typeface="Arial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 Varbūtiskiem automātiem ir noteikts slieksnis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𝜆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. Ja pēc ieejas vārda nolasīšanas akceptējošo stāvokļu varbūtību summa pārsniedz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𝜆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, vārds tiek akceptēts. Citādi ieejas vārds tiek noraidīts.</a:t>
                </a:r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484784"/>
                <a:ext cx="8382000" cy="3970318"/>
              </a:xfrm>
              <a:prstGeom prst="rect">
                <a:avLst/>
              </a:prstGeom>
              <a:blipFill rotWithShape="0">
                <a:blip r:embed="rId3"/>
                <a:stretch>
                  <a:fillRect l="-1527" t="-1690" r="-1455" b="-33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85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Varbūtiski galīgi automāti</a:t>
            </a:r>
            <a:endParaRPr lang="ru-RU" sz="4400" dirty="0">
              <a:latin typeface="Arial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5296" y="1214239"/>
            <a:ext cx="5105176" cy="5167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1268760"/>
                <a:ext cx="29430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v-LV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={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| 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≡0(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 105)}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68760"/>
                <a:ext cx="294304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51865" y="1985011"/>
                <a:ext cx="175881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>
                          <a:latin typeface="Cambria Math" panose="02040503050406030204" pitchFamily="18" charset="0"/>
                        </a:rPr>
                        <m:t>105</m:t>
                      </m:r>
                      <m:r>
                        <a:rPr lang="ru-RU" i="0">
                          <a:latin typeface="Cambria Math" panose="02040503050406030204" pitchFamily="18" charset="0"/>
                        </a:rPr>
                        <m:t>=3∗5∗7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65" y="1985011"/>
                <a:ext cx="175881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31640" y="2727202"/>
                <a:ext cx="776175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lv-LV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i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27202"/>
                <a:ext cx="776175" cy="485774"/>
              </a:xfrm>
              <a:prstGeom prst="rect">
                <a:avLst/>
              </a:prstGeom>
              <a:blipFill rotWithShape="0">
                <a:blip r:embed="rId6"/>
                <a:stretch>
                  <a:fillRect l="-6250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557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1978496" y="144959"/>
                <a:ext cx="5257800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sz="44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sz="4400" dirty="0" smtClean="0">
                    <a:latin typeface="Arial" charset="0"/>
                  </a:rPr>
                  <a:t>-</a:t>
                </a:r>
                <a:r>
                  <a:rPr lang="lv-LV" sz="4400" dirty="0" err="1" smtClean="0">
                    <a:latin typeface="Arial" charset="0"/>
                  </a:rPr>
                  <a:t>adiski</a:t>
                </a:r>
                <a:r>
                  <a:rPr lang="lv-LV" sz="4400" dirty="0" smtClean="0">
                    <a:latin typeface="Arial" charset="0"/>
                  </a:rPr>
                  <a:t> skaitļi</a:t>
                </a:r>
                <a:endParaRPr lang="ru-RU" sz="4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8496" y="144959"/>
                <a:ext cx="5257800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7460" b="-365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609600" y="1893888"/>
                <a:ext cx="8305800" cy="1600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adisks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skaitlis –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adisku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ciparu virkne</a:t>
                </a:r>
                <a:r>
                  <a:rPr lang="en-US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lv-LV" sz="2800" dirty="0">
                  <a:latin typeface="Arial" pitchFamily="34" charset="0"/>
                  <a:cs typeface="Arial" pitchFamily="34" charset="0"/>
                </a:endParaRP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adisks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cipars – naturāls skaitlis robežās no 0 līdz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−1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, kur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ir pirmskaitlis.</a:t>
                </a:r>
                <a:endParaRPr lang="lv-LV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893888"/>
                <a:ext cx="8305800" cy="1600438"/>
              </a:xfrm>
              <a:prstGeom prst="rect">
                <a:avLst/>
              </a:prstGeom>
              <a:blipFill rotWithShape="0">
                <a:blip r:embed="rId4"/>
                <a:stretch>
                  <a:fillRect t="-4198" r="-1394" b="-99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7153" y="4267200"/>
            <a:ext cx="24669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31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1691680" y="152400"/>
                <a:ext cx="5943600" cy="7694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sz="44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sz="4400" dirty="0" smtClean="0">
                    <a:latin typeface="Arial" charset="0"/>
                  </a:rPr>
                  <a:t>-norma</a:t>
                </a:r>
                <a:endParaRPr lang="ru-RU" sz="4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680" y="152400"/>
                <a:ext cx="5943600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6667" b="-365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52400" y="1371600"/>
                <a:ext cx="8763000" cy="203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Par 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nenulles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vesela skaitļa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adisko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ordinalitāti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lv-LV" sz="2800" i="1" dirty="0" err="1" smtClean="0">
                    <a:latin typeface="Arial" pitchFamily="34" charset="0"/>
                    <a:cs typeface="Arial" pitchFamily="34" charset="0"/>
                  </a:rPr>
                  <a:t>ord</a:t>
                </a:r>
                <a:r>
                  <a:rPr lang="lv-LV" sz="2800" i="1" baseline="-25000" dirty="0" err="1" smtClean="0">
                    <a:latin typeface="Arial" pitchFamily="34" charset="0"/>
                    <a:cs typeface="Arial" pitchFamily="34" charset="0"/>
                  </a:rPr>
                  <a:t>p</a:t>
                </a:r>
                <a:r>
                  <a:rPr lang="lv-LV" sz="2800" i="1" dirty="0" err="1" smtClean="0"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sauc augstāko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pakāpi, ar kuru dalās   skaitlis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Par racionālā skaitļa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𝑎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-normu sauc skaitli:</a:t>
                </a:r>
                <a:endParaRPr lang="ru-RU" sz="28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371600"/>
                <a:ext cx="8763000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1252" t="-3003" r="-1321" b="-750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385194" y="558924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latin typeface="Arial" pitchFamily="34" charset="0"/>
                <a:cs typeface="Arial" pitchFamily="34" charset="0"/>
              </a:rPr>
              <a:t>Piemēri: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0713" y="3409950"/>
            <a:ext cx="4152900" cy="12382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6056" y="5010334"/>
            <a:ext cx="3190875" cy="7143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6056" y="5919787"/>
            <a:ext cx="3810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8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galīgi automāti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81000" y="1259463"/>
                <a:ext cx="8382000" cy="4185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Līdzīgi varbūtiskiem automātiem.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Kā papildus parametrs – pirmskaitlis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Amplitūdas ir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lv-LV" sz="2800" dirty="0" err="1" smtClean="0">
                    <a:latin typeface="Arial" pitchFamily="34" charset="0"/>
                    <a:cs typeface="Arial" pitchFamily="34" charset="0"/>
                  </a:rPr>
                  <a:t>adiski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skaitļi. Sākuma stāvokļu vektoram un pārejas matricām nav nosacījuma būt stohastiskiem.</a:t>
                </a:r>
              </a:p>
              <a:p>
                <a:pPr marL="457200" indent="-457200" algn="just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Vārds tiek akceptēts, ja pēc ieejas vārda nolasīšanas akceptējošo stāvokļu amplitūdu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-normu summa apmierina nosacījumu.</a:t>
                </a:r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259463"/>
                <a:ext cx="8382000" cy="4185761"/>
              </a:xfrm>
              <a:prstGeom prst="rect">
                <a:avLst/>
              </a:prstGeom>
              <a:blipFill rotWithShape="0">
                <a:blip r:embed="rId3"/>
                <a:stretch>
                  <a:fillRect l="-1309" t="-1603" r="-1455" b="-2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86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galīgi automāti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1556792"/>
                <a:ext cx="8352928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    Apzīmēsim </a:t>
                </a:r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akceptējošo stāvokļu amplitūdu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-normu summu ar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</m:oMath>
                </a14:m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28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ℝ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</a:t>
                </a:r>
                <a:endParaRPr lang="lv-LV" sz="2800" dirty="0"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lv-LV" sz="2800" dirty="0">
                    <a:latin typeface="Arial" pitchFamily="34" charset="0"/>
                    <a:cs typeface="Arial" pitchFamily="34" charset="0"/>
                  </a:rPr>
                  <a:t>Akceptēšanas </a:t>
                </a:r>
                <a:r>
                  <a:rPr lang="lv-LV" sz="2800" dirty="0" smtClean="0">
                    <a:latin typeface="Arial" pitchFamily="34" charset="0"/>
                    <a:cs typeface="Arial" pitchFamily="34" charset="0"/>
                  </a:rPr>
                  <a:t>nosacījums ir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𝑥</m:t>
                    </m:r>
                    <m:r>
                      <a:rPr lang="lv-LV" sz="2800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 ≥ </m:t>
                    </m:r>
                    <m:r>
                      <a:rPr lang="el-GR" sz="2800" i="1" dirty="0">
                        <a:latin typeface="Cambria Math" panose="02040503050406030204" pitchFamily="18" charset="0"/>
                        <a:cs typeface="Arial" pitchFamily="34" charset="0"/>
                      </a:rPr>
                      <m:t>𝜆</m:t>
                    </m:r>
                  </m:oMath>
                </a14:m>
                <a:r>
                  <a:rPr lang="lv-LV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vai </a:t>
                </a:r>
                <a14:m>
                  <m:oMath xmlns:m="http://schemas.openxmlformats.org/officeDocument/2006/math">
                    <m:r>
                      <a:rPr lang="lv-LV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lv-LV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≤ </m:t>
                    </m:r>
                    <m:r>
                      <a:rPr lang="el-GR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</m:oMath>
                </a14:m>
                <a:r>
                  <a:rPr lang="lv-LV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56792"/>
                <a:ext cx="8352928" cy="1600438"/>
              </a:xfrm>
              <a:prstGeom prst="rect">
                <a:avLst/>
              </a:prstGeom>
              <a:blipFill rotWithShape="0">
                <a:blip r:embed="rId3"/>
                <a:stretch>
                  <a:fillRect l="-1459" t="-3802" r="-1459" b="-9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3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65584" y="1524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lv-LV" sz="4400" dirty="0" smtClean="0">
                <a:latin typeface="Arial" charset="0"/>
              </a:rPr>
              <a:t>Ultrametriski automāti ar vienu stāvokli</a:t>
            </a:r>
            <a:endParaRPr lang="ru-RU" sz="4400" dirty="0"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733772" y="4211796"/>
                <a:ext cx="36764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lv-LV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|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0, 1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𝑢𝑛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≥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3772" y="4211796"/>
                <a:ext cx="3676456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31667" r="-12252" b="-19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00" y="2132856"/>
            <a:ext cx="2000000" cy="182857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578199" y="5085184"/>
                <a:ext cx="2311146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lv-LV" b="0" i="0" smtClean="0">
                          <a:latin typeface="Cambria Math" panose="02040503050406030204" pitchFamily="18" charset="0"/>
                        </a:rPr>
                        <m:t>Amplit</m:t>
                      </m:r>
                      <m:r>
                        <a:rPr lang="lv-LV" b="0" i="0" smtClean="0">
                          <a:latin typeface="Cambria Math" panose="02040503050406030204" pitchFamily="18" charset="0"/>
                        </a:rPr>
                        <m:t>ū</m:t>
                      </m:r>
                      <m:r>
                        <m:rPr>
                          <m:sty m:val="p"/>
                        </m:rPr>
                        <a:rPr lang="lv-LV" b="0" i="0" smtClean="0">
                          <a:latin typeface="Cambria Math" panose="02040503050406030204" pitchFamily="18" charset="0"/>
                        </a:rPr>
                        <m:t>da</m:t>
                      </m:r>
                      <m:r>
                        <a:rPr lang="lv-LV" b="0" i="0" smtClean="0">
                          <a:latin typeface="Cambria Math" panose="02040503050406030204" pitchFamily="18" charset="0"/>
                        </a:rPr>
                        <m:t>: </m:t>
                      </m:r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p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199" y="5085184"/>
                <a:ext cx="2311146" cy="386452"/>
              </a:xfrm>
              <a:prstGeom prst="rect">
                <a:avLst/>
              </a:prstGeom>
              <a:blipFill rotWithShape="0">
                <a:blip r:embed="rId5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364088" y="5008849"/>
                <a:ext cx="3430619" cy="464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lv-LV" dirty="0" smtClean="0"/>
                  <a:t>-norma: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u-RU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p>
                        </m:sSup>
                      </m:den>
                    </m:f>
                    <m:r>
                      <a:rPr lang="ru-RU" i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i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  <m:sub>
                            <m:r>
                              <a:rPr lang="ru-RU" i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008849"/>
                <a:ext cx="3430619" cy="464614"/>
              </a:xfrm>
              <a:prstGeom prst="rect">
                <a:avLst/>
              </a:prstGeom>
              <a:blipFill rotWithShape="0">
                <a:blip r:embed="rId6"/>
                <a:stretch>
                  <a:fillRect t="-114474" b="-182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26751" y="5716518"/>
                <a:ext cx="3964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𝑝</m:t>
                    </m:r>
                  </m:oMath>
                </a14:m>
                <a:r>
                  <a:rPr lang="lv-LV" dirty="0" smtClean="0">
                    <a:latin typeface="Arial" pitchFamily="34" charset="0"/>
                    <a:cs typeface="Arial" pitchFamily="34" charset="0"/>
                  </a:rPr>
                  <a:t>-norma </a:t>
                </a:r>
                <a14:m>
                  <m:oMath xmlns:m="http://schemas.openxmlformats.org/officeDocument/2006/math">
                    <m:r>
                      <a:rPr lang="lv-LV" i="1" dirty="0" smtClean="0">
                        <a:latin typeface="Cambria Math" panose="02040503050406030204" pitchFamily="18" charset="0"/>
                        <a:cs typeface="Arial" pitchFamily="34" charset="0"/>
                      </a:rPr>
                      <m:t>≥1</m:t>
                    </m:r>
                  </m:oMath>
                </a14:m>
                <a:r>
                  <a:rPr lang="lv-LV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=&gt; vārds tiek akceptēts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751" y="5716518"/>
                <a:ext cx="3964162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5324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8422FFE-216A-4455-8262-546F7A578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«Мозговой штурм»</Template>
  <TotalTime>0</TotalTime>
  <Words>576</Words>
  <Application>Microsoft Office PowerPoint</Application>
  <PresentationFormat>Экран (4:3)</PresentationFormat>
  <Paragraphs>111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Открытая</vt:lpstr>
      <vt:lpstr>ULTRAMETRISKU GALĪGU AUTOMĀTU  IESPĒJAS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2015-12-05T12:44:13Z</dcterms:created>
  <dcterms:modified xsi:type="dcterms:W3CDTF">2015-12-13T10:33:01Z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