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6699"/>
    <a:srgbClr val="336699"/>
    <a:srgbClr val="3366CC"/>
    <a:srgbClr val="8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257" name="Picture 177" descr="csk_biorep_page1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3176588"/>
            <a:ext cx="6459537" cy="2074862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296863"/>
            <a:ext cx="5629275" cy="1368425"/>
          </a:xfrm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254" name="Rectangle 17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46255" name="Rectangle 17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6" name="Rectangle 17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0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8975" y="225425"/>
            <a:ext cx="17097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225425"/>
            <a:ext cx="4978400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4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15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175" y="225425"/>
            <a:ext cx="6840538" cy="1008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8175" y="1449388"/>
            <a:ext cx="6840538" cy="2298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8175" y="3900488"/>
            <a:ext cx="6840538" cy="2300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76488" y="6308725"/>
            <a:ext cx="43148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5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5425"/>
            <a:ext cx="8686800" cy="1008063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>
              <a:defRPr sz="4400" b="1">
                <a:solidFill>
                  <a:schemeClr val="bg2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9388"/>
            <a:ext cx="8686799" cy="5256212"/>
          </a:xfrm>
        </p:spPr>
        <p:txBody>
          <a:bodyPr/>
          <a:lstStyle>
            <a:lvl1pPr>
              <a:buClr>
                <a:srgbClr val="C00000"/>
              </a:buClr>
              <a:defRPr sz="3200">
                <a:solidFill>
                  <a:schemeClr val="accent2">
                    <a:lumMod val="25000"/>
                  </a:schemeClr>
                </a:solidFill>
              </a:defRPr>
            </a:lvl1pPr>
            <a:lvl2pPr>
              <a:buClr>
                <a:srgbClr val="860000"/>
              </a:buClr>
              <a:defRPr sz="2800">
                <a:solidFill>
                  <a:srgbClr val="153537"/>
                </a:solidFill>
              </a:defRPr>
            </a:lvl2pPr>
            <a:lvl3pPr>
              <a:buClr>
                <a:srgbClr val="640000"/>
              </a:buClr>
              <a:defRPr sz="2400">
                <a:solidFill>
                  <a:schemeClr val="accent2">
                    <a:lumMod val="10000"/>
                  </a:schemeClr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2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algn="l">
              <a:defRPr sz="4000" b="1" cap="all" spc="3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8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449388"/>
            <a:ext cx="3343275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3850" y="1449388"/>
            <a:ext cx="3344863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0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6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13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9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2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94" name="Picture 166" descr="csk_biorep_page2IMAG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25425"/>
            <a:ext cx="6840538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449388"/>
            <a:ext cx="6840538" cy="475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900">
                <a:latin typeface="+mn-lt"/>
              </a:defRPr>
            </a:lvl1pPr>
          </a:lstStyle>
          <a:p>
            <a:fld id="{9D8D1FEE-D0D4-4B00-A36C-5728848D5DEA}" type="datetimeFigureOut">
              <a:rPr lang="en-US" smtClean="0"/>
              <a:t>5/29/2011</a:t>
            </a:fld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6488" y="6308725"/>
            <a:ext cx="43148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fld id="{72526E09-2F43-4324-9628-D39AA1DA02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entury Gothic" pitchFamily="34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2000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176588"/>
            <a:ext cx="8347075" cy="2074862"/>
          </a:xfrm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ct val="110000"/>
              </a:lnSpc>
            </a:pPr>
            <a:r>
              <a:rPr lang="lv-LV" sz="3800" b="1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Varbūtiskie galīgie automāti hiperboliskajā plaknē</a:t>
            </a:r>
            <a:endParaRPr lang="en-US" sz="3800" b="1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1800" y="2133600"/>
            <a:ext cx="8178800" cy="82708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lv-LV" sz="3200" b="1" spc="300" dirty="0" smtClean="0">
                <a:solidFill>
                  <a:schemeClr val="bg1">
                    <a:lumMod val="6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ALEKSANDRS  TARVIDS</a:t>
            </a:r>
            <a:endParaRPr lang="en-GB" sz="3200" b="1" spc="300" dirty="0">
              <a:solidFill>
                <a:schemeClr val="bg1">
                  <a:lumMod val="6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37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Varbūtiskie automāti un neregulāras valodas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v-LV" b="1" dirty="0" err="1" smtClean="0">
                <a:solidFill>
                  <a:srgbClr val="C00000"/>
                </a:solidFill>
              </a:rPr>
              <a:t>Freivalds</a:t>
            </a:r>
            <a:r>
              <a:rPr lang="lv-LV" dirty="0" smtClean="0"/>
              <a:t>:</a:t>
            </a:r>
          </a:p>
          <a:p>
            <a:pPr lvl="1"/>
            <a:r>
              <a:rPr lang="lv-LV" dirty="0" smtClean="0"/>
              <a:t>Neregulāru valodu </a:t>
            </a:r>
            <a:r>
              <a:rPr lang="en-US" dirty="0" smtClean="0"/>
              <a:t> </a:t>
            </a:r>
            <a:r>
              <a:rPr lang="lv-LV" b="1" dirty="0" smtClean="0"/>
              <a:t>0</a:t>
            </a:r>
            <a:r>
              <a:rPr lang="lv-LV" b="1" baseline="30000" dirty="0" smtClean="0"/>
              <a:t>n</a:t>
            </a:r>
            <a:r>
              <a:rPr lang="lv-LV" b="1" dirty="0" smtClean="0"/>
              <a:t>1</a:t>
            </a:r>
            <a:r>
              <a:rPr lang="lv-LV" b="1" baseline="30000" dirty="0" smtClean="0"/>
              <a:t>n</a:t>
            </a:r>
            <a:r>
              <a:rPr lang="lv-LV" dirty="0" smtClean="0"/>
              <a:t> </a:t>
            </a:r>
            <a:r>
              <a:rPr lang="en-US" dirty="0" smtClean="0"/>
              <a:t> </a:t>
            </a:r>
            <a:r>
              <a:rPr lang="lv-LV" dirty="0" smtClean="0"/>
              <a:t>var pazīt ar galīgu </a:t>
            </a:r>
            <a:r>
              <a:rPr lang="lv-LV" i="1" dirty="0" smtClean="0"/>
              <a:t>2-way</a:t>
            </a:r>
            <a:r>
              <a:rPr lang="lv-LV" dirty="0" smtClean="0"/>
              <a:t> varbūtisku automātu eksponenciālā laikā</a:t>
            </a:r>
          </a:p>
          <a:p>
            <a:r>
              <a:rPr lang="lv-LV" b="1" dirty="0" err="1" smtClean="0">
                <a:solidFill>
                  <a:srgbClr val="C00000"/>
                </a:solidFill>
              </a:rPr>
              <a:t>Dwork</a:t>
            </a:r>
            <a:r>
              <a:rPr lang="lv-LV" dirty="0" smtClean="0">
                <a:solidFill>
                  <a:srgbClr val="C00000"/>
                </a:solidFill>
              </a:rPr>
              <a:t> </a:t>
            </a:r>
            <a:r>
              <a:rPr lang="lv-LV" dirty="0" smtClean="0"/>
              <a:t>un </a:t>
            </a:r>
            <a:r>
              <a:rPr lang="lv-LV" b="1" dirty="0" err="1" smtClean="0">
                <a:solidFill>
                  <a:srgbClr val="C00000"/>
                </a:solidFill>
              </a:rPr>
              <a:t>Stockmeyer</a:t>
            </a:r>
            <a:r>
              <a:rPr lang="lv-LV" dirty="0" smtClean="0"/>
              <a:t>:</a:t>
            </a:r>
          </a:p>
          <a:p>
            <a:pPr lvl="1"/>
            <a:r>
              <a:rPr lang="lv-LV" dirty="0" smtClean="0"/>
              <a:t>Nav varbūtiska automāta, kurš pazītu šo valodu </a:t>
            </a:r>
            <a:r>
              <a:rPr lang="lv-LV" dirty="0" err="1" smtClean="0"/>
              <a:t>polinomiālā</a:t>
            </a:r>
            <a:r>
              <a:rPr lang="lv-LV" dirty="0" smtClean="0"/>
              <a:t> laikā</a:t>
            </a:r>
          </a:p>
          <a:p>
            <a:r>
              <a:rPr lang="lv-LV" dirty="0" smtClean="0">
                <a:solidFill>
                  <a:srgbClr val="8E0000"/>
                </a:solidFill>
              </a:rPr>
              <a:t>Vai eksistē neregulāra valoda, kuru galīgs varbūtisks automāts var pazīt </a:t>
            </a:r>
            <a:r>
              <a:rPr lang="lv-LV" dirty="0" err="1" smtClean="0">
                <a:solidFill>
                  <a:srgbClr val="8E0000"/>
                </a:solidFill>
              </a:rPr>
              <a:t>polinomiālā</a:t>
            </a:r>
            <a:r>
              <a:rPr lang="lv-LV" dirty="0" smtClean="0">
                <a:solidFill>
                  <a:srgbClr val="8E0000"/>
                </a:solidFill>
              </a:rPr>
              <a:t> laikā?</a:t>
            </a:r>
          </a:p>
        </p:txBody>
      </p:sp>
    </p:spTree>
    <p:extLst>
      <p:ext uri="{BB962C8B-B14F-4D97-AF65-F5344CB8AC3E}">
        <p14:creationId xmlns:p14="http://schemas.microsoft.com/office/powerpoint/2010/main" val="7575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4000"/>
    </mc:Choice>
    <mc:Fallback xmlns="">
      <p:transition spd="slow" advClick="0" advTm="3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Diskrēta hiperboliskā plakne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800" dirty="0" smtClean="0"/>
              <a:t>Līdzīga 2D plaknei</a:t>
            </a:r>
          </a:p>
          <a:p>
            <a:r>
              <a:rPr lang="lv-LV" sz="2800" dirty="0" smtClean="0"/>
              <a:t>Katrai virsotnei var būt</a:t>
            </a:r>
          </a:p>
          <a:p>
            <a:pPr lvl="1"/>
            <a:r>
              <a:rPr lang="lv-LV" sz="2400" dirty="0" smtClean="0"/>
              <a:t>Viens bērns nākamajā līmeni vai</a:t>
            </a:r>
          </a:p>
          <a:p>
            <a:pPr lvl="1"/>
            <a:r>
              <a:rPr lang="lv-LV" sz="2400" dirty="0" smtClean="0"/>
              <a:t>Divi bērni nākamajā līmenī</a:t>
            </a:r>
          </a:p>
          <a:p>
            <a:r>
              <a:rPr lang="lv-LV" sz="2800" dirty="0" smtClean="0"/>
              <a:t>Ja dotajā līmenī zarošanās notiek vienā no virsotnēm, tad tā notiek visās šī līmeņa virsotnēs</a:t>
            </a:r>
          </a:p>
          <a:p>
            <a:r>
              <a:rPr lang="lv-LV" sz="2800" dirty="0" smtClean="0"/>
              <a:t>Virsotņu skaits līmenī aug eksponenciāli no attāluma no saknes</a:t>
            </a:r>
          </a:p>
          <a:p>
            <a:r>
              <a:rPr lang="lv-LV" sz="2800" dirty="0" smtClean="0"/>
              <a:t>Katra virsotne ir savienota ar kreiso un labo kaimiņu savā līmenī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961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9000"/>
    </mc:Choice>
    <mc:Fallback xmlns="">
      <p:transition spd="slow" advClick="0" advTm="2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9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smtClean="0"/>
              <a:t>Diskrēta hiperboliskā plakne</a:t>
            </a:r>
            <a:endParaRPr lang="en-US" dirty="0"/>
          </a:p>
        </p:txBody>
      </p:sp>
      <p:cxnSp>
        <p:nvCxnSpPr>
          <p:cNvPr id="19" name="Straight Connector 18"/>
          <p:cNvCxnSpPr>
            <a:stCxn id="4" idx="0"/>
            <a:endCxn id="5" idx="4"/>
          </p:cNvCxnSpPr>
          <p:nvPr/>
        </p:nvCxnSpPr>
        <p:spPr>
          <a:xfrm flipV="1">
            <a:off x="4260272" y="5715000"/>
            <a:ext cx="0" cy="4572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6"/>
            <a:endCxn id="7" idx="4"/>
          </p:cNvCxnSpPr>
          <p:nvPr/>
        </p:nvCxnSpPr>
        <p:spPr>
          <a:xfrm flipV="1">
            <a:off x="4565072" y="4641272"/>
            <a:ext cx="1226128" cy="76892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7"/>
            <a:endCxn id="11" idx="4"/>
          </p:cNvCxnSpPr>
          <p:nvPr/>
        </p:nvCxnSpPr>
        <p:spPr>
          <a:xfrm flipV="1">
            <a:off x="6006726" y="3415145"/>
            <a:ext cx="394074" cy="70580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4"/>
            <a:endCxn id="5" idx="2"/>
          </p:cNvCxnSpPr>
          <p:nvPr/>
        </p:nvCxnSpPr>
        <p:spPr>
          <a:xfrm>
            <a:off x="2729345" y="4648200"/>
            <a:ext cx="1226127" cy="7620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7" idx="1"/>
            <a:endCxn id="10" idx="4"/>
          </p:cNvCxnSpPr>
          <p:nvPr/>
        </p:nvCxnSpPr>
        <p:spPr>
          <a:xfrm flipH="1" flipV="1">
            <a:off x="5181600" y="3415145"/>
            <a:ext cx="394074" cy="70580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7"/>
            <a:endCxn id="9" idx="4"/>
          </p:cNvCxnSpPr>
          <p:nvPr/>
        </p:nvCxnSpPr>
        <p:spPr>
          <a:xfrm flipV="1">
            <a:off x="2944871" y="3429000"/>
            <a:ext cx="394074" cy="698874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1"/>
            <a:endCxn id="8" idx="4"/>
          </p:cNvCxnSpPr>
          <p:nvPr/>
        </p:nvCxnSpPr>
        <p:spPr>
          <a:xfrm flipH="1" flipV="1">
            <a:off x="2119745" y="3429000"/>
            <a:ext cx="394074" cy="698874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6" idx="6"/>
            <a:endCxn id="7" idx="2"/>
          </p:cNvCxnSpPr>
          <p:nvPr/>
        </p:nvCxnSpPr>
        <p:spPr>
          <a:xfrm flipV="1">
            <a:off x="3034145" y="4336472"/>
            <a:ext cx="2452255" cy="692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9" idx="0"/>
            <a:endCxn id="13" idx="4"/>
          </p:cNvCxnSpPr>
          <p:nvPr/>
        </p:nvCxnSpPr>
        <p:spPr>
          <a:xfrm flipV="1">
            <a:off x="3338945" y="220980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" idx="0"/>
            <a:endCxn id="12" idx="4"/>
          </p:cNvCxnSpPr>
          <p:nvPr/>
        </p:nvCxnSpPr>
        <p:spPr>
          <a:xfrm flipV="1">
            <a:off x="2119745" y="2209800"/>
            <a:ext cx="0" cy="6096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0" idx="0"/>
            <a:endCxn id="14" idx="4"/>
          </p:cNvCxnSpPr>
          <p:nvPr/>
        </p:nvCxnSpPr>
        <p:spPr>
          <a:xfrm flipV="1">
            <a:off x="5181600" y="2209800"/>
            <a:ext cx="0" cy="595745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1" idx="0"/>
            <a:endCxn id="15" idx="4"/>
          </p:cNvCxnSpPr>
          <p:nvPr/>
        </p:nvCxnSpPr>
        <p:spPr>
          <a:xfrm flipV="1">
            <a:off x="6400800" y="2209800"/>
            <a:ext cx="0" cy="595745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" idx="6"/>
            <a:endCxn id="9" idx="2"/>
          </p:cNvCxnSpPr>
          <p:nvPr/>
        </p:nvCxnSpPr>
        <p:spPr>
          <a:xfrm>
            <a:off x="2424545" y="31242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12" idx="6"/>
            <a:endCxn id="13" idx="2"/>
          </p:cNvCxnSpPr>
          <p:nvPr/>
        </p:nvCxnSpPr>
        <p:spPr>
          <a:xfrm>
            <a:off x="2424545" y="19050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9" idx="6"/>
            <a:endCxn id="10" idx="2"/>
          </p:cNvCxnSpPr>
          <p:nvPr/>
        </p:nvCxnSpPr>
        <p:spPr>
          <a:xfrm flipV="1">
            <a:off x="3643745" y="3110345"/>
            <a:ext cx="1233055" cy="13855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3" idx="6"/>
            <a:endCxn id="14" idx="2"/>
          </p:cNvCxnSpPr>
          <p:nvPr/>
        </p:nvCxnSpPr>
        <p:spPr>
          <a:xfrm>
            <a:off x="3643745" y="1905000"/>
            <a:ext cx="1233055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10" idx="6"/>
            <a:endCxn id="11" idx="2"/>
          </p:cNvCxnSpPr>
          <p:nvPr/>
        </p:nvCxnSpPr>
        <p:spPr>
          <a:xfrm>
            <a:off x="5486400" y="3110345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5" idx="2"/>
            <a:endCxn id="14" idx="6"/>
          </p:cNvCxnSpPr>
          <p:nvPr/>
        </p:nvCxnSpPr>
        <p:spPr>
          <a:xfrm flipH="1">
            <a:off x="5486400" y="1905000"/>
            <a:ext cx="609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3955472" y="61722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55472" y="5105400"/>
            <a:ext cx="609600" cy="6096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24545" y="4038600"/>
            <a:ext cx="609600" cy="6096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4031672"/>
            <a:ext cx="609600" cy="6096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14945" y="28194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34145" y="28194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6800" y="2805545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96000" y="2805545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14945" y="16002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34145" y="16002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16002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096000" y="16002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3000"/>
    </mc:Choice>
    <mc:Fallback xmlns="">
      <p:transition spd="slow" advClick="0" advTm="2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Diskrētas </a:t>
            </a:r>
            <a:r>
              <a:rPr lang="en-US" dirty="0" smtClean="0"/>
              <a:t>h</a:t>
            </a:r>
            <a:r>
              <a:rPr lang="lv-LV" dirty="0" err="1" smtClean="0"/>
              <a:t>iperboliskās</a:t>
            </a:r>
            <a:r>
              <a:rPr lang="lv-LV" dirty="0" smtClean="0"/>
              <a:t> plaknes elements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4401" y="3394364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053235" y="3394364"/>
            <a:ext cx="609600" cy="6096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34535" y="20574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18490" y="2057400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4" idx="0"/>
            <a:endCxn id="6" idx="4"/>
          </p:cNvCxnSpPr>
          <p:nvPr/>
        </p:nvCxnSpPr>
        <p:spPr>
          <a:xfrm flipV="1">
            <a:off x="4358035" y="4003964"/>
            <a:ext cx="0" cy="94441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  <a:endCxn id="8" idx="4"/>
          </p:cNvCxnSpPr>
          <p:nvPr/>
        </p:nvCxnSpPr>
        <p:spPr>
          <a:xfrm flipH="1" flipV="1">
            <a:off x="3523290" y="2667000"/>
            <a:ext cx="619219" cy="81663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7" idx="4"/>
          </p:cNvCxnSpPr>
          <p:nvPr/>
        </p:nvCxnSpPr>
        <p:spPr>
          <a:xfrm flipV="1">
            <a:off x="4573561" y="2667000"/>
            <a:ext cx="665774" cy="81663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6"/>
            <a:endCxn id="6" idx="2"/>
          </p:cNvCxnSpPr>
          <p:nvPr/>
        </p:nvCxnSpPr>
        <p:spPr>
          <a:xfrm>
            <a:off x="2814001" y="3699164"/>
            <a:ext cx="1239234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  <a:endCxn id="8" idx="6"/>
          </p:cNvCxnSpPr>
          <p:nvPr/>
        </p:nvCxnSpPr>
        <p:spPr>
          <a:xfrm flipH="1">
            <a:off x="3828090" y="2362200"/>
            <a:ext cx="1106445" cy="0"/>
          </a:xfrm>
          <a:prstGeom prst="line">
            <a:avLst/>
          </a:prstGeom>
          <a:ln w="57150">
            <a:solidFill>
              <a:srgbClr val="0066CC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096000" y="3394364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>
            <a:stCxn id="6" idx="6"/>
            <a:endCxn id="48" idx="2"/>
          </p:cNvCxnSpPr>
          <p:nvPr/>
        </p:nvCxnSpPr>
        <p:spPr>
          <a:xfrm>
            <a:off x="4662835" y="3699164"/>
            <a:ext cx="1433165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4053235" y="4948382"/>
            <a:ext cx="609600" cy="6096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7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8000"/>
    </mc:Choice>
    <mc:Fallback xmlns="">
      <p:transition spd="slow" advClick="0" advTm="2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8" grpId="0" animBg="1"/>
      <p:bldP spid="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SQUARE  valoda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b="1" dirty="0" smtClean="0"/>
              <a:t>N</a:t>
            </a:r>
            <a:r>
              <a:rPr lang="lv-LV" dirty="0" smtClean="0"/>
              <a:t> – patvaļīgs pozitīvs vesels skaitlis</a:t>
            </a:r>
          </a:p>
          <a:p>
            <a:r>
              <a:rPr lang="lv-LV" dirty="0" smtClean="0"/>
              <a:t>Attālumos </a:t>
            </a:r>
            <a:r>
              <a:rPr lang="en-US" dirty="0" smtClean="0"/>
              <a:t> </a:t>
            </a:r>
            <a:r>
              <a:rPr lang="lv-LV" b="1" dirty="0" smtClean="0"/>
              <a:t>N</a:t>
            </a:r>
            <a:r>
              <a:rPr lang="lv-LV" dirty="0" smtClean="0"/>
              <a:t>, </a:t>
            </a:r>
            <a:r>
              <a:rPr lang="lv-LV" b="1" dirty="0" smtClean="0"/>
              <a:t>2N</a:t>
            </a:r>
            <a:r>
              <a:rPr lang="lv-LV" dirty="0" smtClean="0"/>
              <a:t>, </a:t>
            </a:r>
            <a:r>
              <a:rPr lang="lv-LV" b="1" dirty="0" smtClean="0"/>
              <a:t>3N</a:t>
            </a:r>
            <a:r>
              <a:rPr lang="lv-LV" dirty="0" smtClean="0"/>
              <a:t>, …, </a:t>
            </a:r>
            <a:r>
              <a:rPr lang="lv-LV" b="1" dirty="0" smtClean="0"/>
              <a:t>N</a:t>
            </a:r>
            <a:r>
              <a:rPr lang="lv-LV" b="1" baseline="30000" dirty="0" smtClean="0"/>
              <a:t>2</a:t>
            </a:r>
            <a:r>
              <a:rPr lang="lv-LV" dirty="0" smtClean="0"/>
              <a:t> </a:t>
            </a:r>
            <a:r>
              <a:rPr lang="en-US" dirty="0" smtClean="0"/>
              <a:t> </a:t>
            </a:r>
            <a:r>
              <a:rPr lang="lv-LV" dirty="0" smtClean="0"/>
              <a:t>no saknes atrodas zarošanās punkti</a:t>
            </a:r>
          </a:p>
          <a:p>
            <a:r>
              <a:rPr lang="lv-LV" dirty="0" smtClean="0"/>
              <a:t>Pavisam zarošanās līmeņu ir</a:t>
            </a:r>
            <a:r>
              <a:rPr lang="en-US" dirty="0" smtClean="0"/>
              <a:t> </a:t>
            </a:r>
            <a:r>
              <a:rPr lang="lv-LV" dirty="0" smtClean="0"/>
              <a:t> </a:t>
            </a:r>
            <a:r>
              <a:rPr lang="lv-LV" b="1" dirty="0" smtClean="0"/>
              <a:t>N</a:t>
            </a:r>
          </a:p>
          <a:p>
            <a:pPr lvl="1"/>
            <a:r>
              <a:rPr lang="lv-LV" dirty="0" smtClean="0"/>
              <a:t>Tehniski, katrā plaknes punktā līdz attālumam </a:t>
            </a:r>
            <a:r>
              <a:rPr lang="lv-LV" b="1" dirty="0" smtClean="0"/>
              <a:t>&lt;N</a:t>
            </a:r>
            <a:r>
              <a:rPr lang="lv-LV" b="1" baseline="30000" dirty="0" smtClean="0"/>
              <a:t>2</a:t>
            </a:r>
            <a:r>
              <a:rPr lang="lv-LV" b="1" dirty="0" smtClean="0"/>
              <a:t>+1</a:t>
            </a:r>
            <a:r>
              <a:rPr lang="lv-LV" dirty="0" smtClean="0"/>
              <a:t> </a:t>
            </a:r>
            <a:r>
              <a:rPr lang="en-US" dirty="0" smtClean="0"/>
              <a:t> </a:t>
            </a:r>
            <a:r>
              <a:rPr lang="lv-LV" dirty="0" smtClean="0"/>
              <a:t>no saknes atrodas </a:t>
            </a:r>
            <a:r>
              <a:rPr lang="en-US" dirty="0" smtClean="0"/>
              <a:t> </a:t>
            </a:r>
            <a:r>
              <a:rPr lang="lv-LV" b="1" dirty="0" smtClean="0"/>
              <a:t>‘1’</a:t>
            </a:r>
          </a:p>
          <a:p>
            <a:pPr lvl="1"/>
            <a:r>
              <a:rPr lang="lv-LV" dirty="0" smtClean="0"/>
              <a:t>Katrā punktā attālumā</a:t>
            </a:r>
            <a:r>
              <a:rPr lang="en-US" dirty="0" smtClean="0"/>
              <a:t> </a:t>
            </a:r>
            <a:r>
              <a:rPr lang="lv-LV" dirty="0" smtClean="0"/>
              <a:t> </a:t>
            </a:r>
            <a:r>
              <a:rPr lang="lv-LV" b="1" dirty="0" smtClean="0"/>
              <a:t>N</a:t>
            </a:r>
            <a:r>
              <a:rPr lang="lv-LV" b="1" baseline="30000" dirty="0" smtClean="0"/>
              <a:t>2</a:t>
            </a:r>
            <a:r>
              <a:rPr lang="lv-LV" b="1" dirty="0" smtClean="0"/>
              <a:t>+1</a:t>
            </a:r>
            <a:r>
              <a:rPr lang="lv-LV" dirty="0" smtClean="0"/>
              <a:t> </a:t>
            </a:r>
            <a:r>
              <a:rPr lang="en-US" dirty="0" smtClean="0"/>
              <a:t> </a:t>
            </a:r>
            <a:r>
              <a:rPr lang="lv-LV" dirty="0" smtClean="0"/>
              <a:t>atrodas </a:t>
            </a:r>
            <a:r>
              <a:rPr lang="en-US" dirty="0" smtClean="0"/>
              <a:t> </a:t>
            </a:r>
            <a:r>
              <a:rPr lang="lv-LV" b="1" dirty="0" smtClean="0"/>
              <a:t>‘0’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417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6000"/>
    </mc:Choice>
    <mc:Fallback xmlns="">
      <p:transition spd="slow" advClick="0" advTm="3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lv-LV" dirty="0" smtClean="0"/>
              <a:t>Piemērs: SQUARE pie N=3</a:t>
            </a:r>
            <a:endParaRPr lang="en-US" dirty="0"/>
          </a:p>
        </p:txBody>
      </p:sp>
      <p:cxnSp>
        <p:nvCxnSpPr>
          <p:cNvPr id="64" name="Straight Connector 63"/>
          <p:cNvCxnSpPr>
            <a:stCxn id="4" idx="0"/>
            <a:endCxn id="36" idx="4"/>
          </p:cNvCxnSpPr>
          <p:nvPr/>
        </p:nvCxnSpPr>
        <p:spPr>
          <a:xfrm flipV="1">
            <a:off x="4354945" y="6172200"/>
            <a:ext cx="0" cy="1524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36" idx="0"/>
            <a:endCxn id="37" idx="4"/>
          </p:cNvCxnSpPr>
          <p:nvPr/>
        </p:nvCxnSpPr>
        <p:spPr>
          <a:xfrm flipV="1">
            <a:off x="4354945" y="5562600"/>
            <a:ext cx="0" cy="1524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7" idx="6"/>
            <a:endCxn id="54" idx="4"/>
          </p:cNvCxnSpPr>
          <p:nvPr/>
        </p:nvCxnSpPr>
        <p:spPr>
          <a:xfrm flipV="1">
            <a:off x="4583545" y="4876800"/>
            <a:ext cx="1131455" cy="4572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8" idx="4"/>
            <a:endCxn id="37" idx="2"/>
          </p:cNvCxnSpPr>
          <p:nvPr/>
        </p:nvCxnSpPr>
        <p:spPr>
          <a:xfrm>
            <a:off x="2743200" y="4876800"/>
            <a:ext cx="1383145" cy="4572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4" idx="0"/>
            <a:endCxn id="55" idx="4"/>
          </p:cNvCxnSpPr>
          <p:nvPr/>
        </p:nvCxnSpPr>
        <p:spPr>
          <a:xfrm flipV="1">
            <a:off x="5715000" y="4267200"/>
            <a:ext cx="0" cy="1524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8" idx="0"/>
            <a:endCxn id="40" idx="4"/>
          </p:cNvCxnSpPr>
          <p:nvPr/>
        </p:nvCxnSpPr>
        <p:spPr>
          <a:xfrm flipV="1">
            <a:off x="2743200" y="4267200"/>
            <a:ext cx="0" cy="15240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40" idx="0"/>
            <a:endCxn id="41" idx="4"/>
          </p:cNvCxnSpPr>
          <p:nvPr/>
        </p:nvCxnSpPr>
        <p:spPr>
          <a:xfrm flipV="1">
            <a:off x="2743200" y="3687618"/>
            <a:ext cx="0" cy="122382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38" idx="6"/>
            <a:endCxn id="54" idx="2"/>
          </p:cNvCxnSpPr>
          <p:nvPr/>
        </p:nvCxnSpPr>
        <p:spPr>
          <a:xfrm>
            <a:off x="2971800" y="4648200"/>
            <a:ext cx="2514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5" idx="0"/>
            <a:endCxn id="56" idx="4"/>
          </p:cNvCxnSpPr>
          <p:nvPr/>
        </p:nvCxnSpPr>
        <p:spPr>
          <a:xfrm flipV="1">
            <a:off x="5715000" y="3687618"/>
            <a:ext cx="0" cy="122382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40" idx="6"/>
            <a:endCxn id="55" idx="2"/>
          </p:cNvCxnSpPr>
          <p:nvPr/>
        </p:nvCxnSpPr>
        <p:spPr>
          <a:xfrm>
            <a:off x="2971800" y="4038600"/>
            <a:ext cx="2514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41" idx="6"/>
            <a:endCxn id="56" idx="2"/>
          </p:cNvCxnSpPr>
          <p:nvPr/>
        </p:nvCxnSpPr>
        <p:spPr>
          <a:xfrm>
            <a:off x="2971800" y="3459018"/>
            <a:ext cx="2514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41" idx="1"/>
            <a:endCxn id="42" idx="5"/>
          </p:cNvCxnSpPr>
          <p:nvPr/>
        </p:nvCxnSpPr>
        <p:spPr>
          <a:xfrm flipH="1" flipV="1">
            <a:off x="2219045" y="3001827"/>
            <a:ext cx="362510" cy="295546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41" idx="7"/>
            <a:endCxn id="51" idx="3"/>
          </p:cNvCxnSpPr>
          <p:nvPr/>
        </p:nvCxnSpPr>
        <p:spPr>
          <a:xfrm flipV="1">
            <a:off x="2904845" y="3001827"/>
            <a:ext cx="387910" cy="295546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56" idx="1"/>
            <a:endCxn id="57" idx="5"/>
          </p:cNvCxnSpPr>
          <p:nvPr/>
        </p:nvCxnSpPr>
        <p:spPr>
          <a:xfrm flipH="1" flipV="1">
            <a:off x="5190845" y="3001827"/>
            <a:ext cx="362510" cy="295546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56" idx="7"/>
            <a:endCxn id="60" idx="3"/>
          </p:cNvCxnSpPr>
          <p:nvPr/>
        </p:nvCxnSpPr>
        <p:spPr>
          <a:xfrm flipV="1">
            <a:off x="5876645" y="3001827"/>
            <a:ext cx="387910" cy="295546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42" idx="6"/>
            <a:endCxn id="51" idx="2"/>
          </p:cNvCxnSpPr>
          <p:nvPr/>
        </p:nvCxnSpPr>
        <p:spPr>
          <a:xfrm>
            <a:off x="2286000" y="2840182"/>
            <a:ext cx="9398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51" idx="6"/>
            <a:endCxn id="57" idx="2"/>
          </p:cNvCxnSpPr>
          <p:nvPr/>
        </p:nvCxnSpPr>
        <p:spPr>
          <a:xfrm>
            <a:off x="3683000" y="2840182"/>
            <a:ext cx="11176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57" idx="6"/>
            <a:endCxn id="60" idx="2"/>
          </p:cNvCxnSpPr>
          <p:nvPr/>
        </p:nvCxnSpPr>
        <p:spPr>
          <a:xfrm>
            <a:off x="5257800" y="2840182"/>
            <a:ext cx="9398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>
            <a:stCxn id="42" idx="0"/>
            <a:endCxn id="43" idx="4"/>
          </p:cNvCxnSpPr>
          <p:nvPr/>
        </p:nvCxnSpPr>
        <p:spPr>
          <a:xfrm flipV="1">
            <a:off x="2057400" y="2489201"/>
            <a:ext cx="0" cy="12238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0"/>
            <a:endCxn id="52" idx="4"/>
          </p:cNvCxnSpPr>
          <p:nvPr/>
        </p:nvCxnSpPr>
        <p:spPr>
          <a:xfrm flipV="1">
            <a:off x="3454400" y="2489201"/>
            <a:ext cx="0" cy="12238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57" idx="0"/>
            <a:endCxn id="58" idx="4"/>
          </p:cNvCxnSpPr>
          <p:nvPr/>
        </p:nvCxnSpPr>
        <p:spPr>
          <a:xfrm flipV="1">
            <a:off x="5029200" y="2489201"/>
            <a:ext cx="9" cy="12238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>
            <a:stCxn id="60" idx="0"/>
            <a:endCxn id="61" idx="4"/>
          </p:cNvCxnSpPr>
          <p:nvPr/>
        </p:nvCxnSpPr>
        <p:spPr>
          <a:xfrm flipV="1">
            <a:off x="6426200" y="2489201"/>
            <a:ext cx="0" cy="12238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43" idx="6"/>
            <a:endCxn id="52" idx="2"/>
          </p:cNvCxnSpPr>
          <p:nvPr/>
        </p:nvCxnSpPr>
        <p:spPr>
          <a:xfrm>
            <a:off x="2286000" y="2260601"/>
            <a:ext cx="939800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58" idx="0"/>
            <a:endCxn id="59" idx="4"/>
          </p:cNvCxnSpPr>
          <p:nvPr/>
        </p:nvCxnSpPr>
        <p:spPr>
          <a:xfrm flipH="1" flipV="1">
            <a:off x="5029200" y="1874983"/>
            <a:ext cx="9" cy="15701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61" idx="2"/>
            <a:endCxn id="58" idx="6"/>
          </p:cNvCxnSpPr>
          <p:nvPr/>
        </p:nvCxnSpPr>
        <p:spPr>
          <a:xfrm flipH="1">
            <a:off x="5257809" y="2260601"/>
            <a:ext cx="939791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52" idx="0"/>
            <a:endCxn id="53" idx="4"/>
          </p:cNvCxnSpPr>
          <p:nvPr/>
        </p:nvCxnSpPr>
        <p:spPr>
          <a:xfrm flipV="1">
            <a:off x="3454400" y="1879600"/>
            <a:ext cx="0" cy="15240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43" idx="0"/>
            <a:endCxn id="44" idx="4"/>
          </p:cNvCxnSpPr>
          <p:nvPr/>
        </p:nvCxnSpPr>
        <p:spPr>
          <a:xfrm flipV="1">
            <a:off x="2057400" y="1874983"/>
            <a:ext cx="0" cy="15701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61" idx="0"/>
            <a:endCxn id="62" idx="4"/>
          </p:cNvCxnSpPr>
          <p:nvPr/>
        </p:nvCxnSpPr>
        <p:spPr>
          <a:xfrm flipV="1">
            <a:off x="6426200" y="1879600"/>
            <a:ext cx="0" cy="152401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44" idx="6"/>
            <a:endCxn id="53" idx="2"/>
          </p:cNvCxnSpPr>
          <p:nvPr/>
        </p:nvCxnSpPr>
        <p:spPr>
          <a:xfrm>
            <a:off x="2286000" y="1646383"/>
            <a:ext cx="939800" cy="4617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>
            <a:stCxn id="53" idx="6"/>
            <a:endCxn id="59" idx="2"/>
          </p:cNvCxnSpPr>
          <p:nvPr/>
        </p:nvCxnSpPr>
        <p:spPr>
          <a:xfrm flipV="1">
            <a:off x="3683000" y="1646383"/>
            <a:ext cx="1117600" cy="4617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59" idx="6"/>
            <a:endCxn id="62" idx="2"/>
          </p:cNvCxnSpPr>
          <p:nvPr/>
        </p:nvCxnSpPr>
        <p:spPr>
          <a:xfrm>
            <a:off x="5257800" y="1646383"/>
            <a:ext cx="939800" cy="4617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44" idx="1"/>
          </p:cNvCxnSpPr>
          <p:nvPr/>
        </p:nvCxnSpPr>
        <p:spPr>
          <a:xfrm flipH="1" flipV="1">
            <a:off x="1752600" y="1295400"/>
            <a:ext cx="143155" cy="18933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44" idx="7"/>
          </p:cNvCxnSpPr>
          <p:nvPr/>
        </p:nvCxnSpPr>
        <p:spPr>
          <a:xfrm flipV="1">
            <a:off x="2219045" y="1295400"/>
            <a:ext cx="181255" cy="18933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53" idx="1"/>
          </p:cNvCxnSpPr>
          <p:nvPr/>
        </p:nvCxnSpPr>
        <p:spPr>
          <a:xfrm flipH="1" flipV="1">
            <a:off x="3098800" y="1295400"/>
            <a:ext cx="193955" cy="193955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53" idx="7"/>
          </p:cNvCxnSpPr>
          <p:nvPr/>
        </p:nvCxnSpPr>
        <p:spPr>
          <a:xfrm flipV="1">
            <a:off x="3616045" y="1295400"/>
            <a:ext cx="193955" cy="193955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>
            <a:stCxn id="59" idx="1"/>
          </p:cNvCxnSpPr>
          <p:nvPr/>
        </p:nvCxnSpPr>
        <p:spPr>
          <a:xfrm flipH="1" flipV="1">
            <a:off x="4724400" y="1295400"/>
            <a:ext cx="143155" cy="18933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>
            <a:stCxn id="59" idx="7"/>
          </p:cNvCxnSpPr>
          <p:nvPr/>
        </p:nvCxnSpPr>
        <p:spPr>
          <a:xfrm flipV="1">
            <a:off x="5190845" y="1295400"/>
            <a:ext cx="181255" cy="189338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>
            <a:stCxn id="62" idx="1"/>
          </p:cNvCxnSpPr>
          <p:nvPr/>
        </p:nvCxnSpPr>
        <p:spPr>
          <a:xfrm flipH="1" flipV="1">
            <a:off x="6070600" y="1295400"/>
            <a:ext cx="193955" cy="193955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62" idx="7"/>
          </p:cNvCxnSpPr>
          <p:nvPr/>
        </p:nvCxnSpPr>
        <p:spPr>
          <a:xfrm flipV="1">
            <a:off x="6587845" y="1295400"/>
            <a:ext cx="193955" cy="193955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2" idx="6"/>
            <a:endCxn id="58" idx="2"/>
          </p:cNvCxnSpPr>
          <p:nvPr/>
        </p:nvCxnSpPr>
        <p:spPr>
          <a:xfrm>
            <a:off x="3683000" y="2260601"/>
            <a:ext cx="1117609" cy="0"/>
          </a:xfrm>
          <a:prstGeom prst="line">
            <a:avLst/>
          </a:prstGeom>
          <a:ln w="571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4126345" y="6324600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126345" y="5715000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126345" y="5105400"/>
            <a:ext cx="457200" cy="4572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14600" y="3810000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514600" y="3230418"/>
            <a:ext cx="457200" cy="4572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828800" y="2611582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828800" y="2032001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828800" y="1417783"/>
            <a:ext cx="457200" cy="4572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25800" y="2611582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225800" y="2032001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225800" y="1422400"/>
            <a:ext cx="457200" cy="4572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486400" y="3810000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86400" y="3230418"/>
            <a:ext cx="457200" cy="4572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800600" y="2611582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800609" y="2032001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800600" y="1417783"/>
            <a:ext cx="457200" cy="4572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197600" y="2611582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197600" y="2032001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197600" y="1422400"/>
            <a:ext cx="457200" cy="457200"/>
          </a:xfrm>
          <a:prstGeom prst="ellipse">
            <a:avLst/>
          </a:prstGeom>
          <a:solidFill>
            <a:srgbClr val="0066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514600" y="4419600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486400" y="4419600"/>
            <a:ext cx="457200" cy="457200"/>
          </a:xfrm>
          <a:prstGeom prst="ellipse">
            <a:avLst/>
          </a:prstGeom>
          <a:solidFill>
            <a:schemeClr val="accent5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6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1" grpId="0" animBg="1"/>
      <p:bldP spid="52" grpId="0" animBg="1"/>
      <p:bldP spid="5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38" grpId="0" animBg="1"/>
      <p:bldP spid="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Teorēma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Valoda SQUARE</a:t>
            </a:r>
          </a:p>
          <a:p>
            <a:pPr lvl="1"/>
            <a:r>
              <a:rPr lang="lv-LV" dirty="0" smtClean="0"/>
              <a:t>Var būt atpazīta ar galīgu </a:t>
            </a:r>
            <a:r>
              <a:rPr lang="en-US" i="1" dirty="0" smtClean="0"/>
              <a:t>error-bounded </a:t>
            </a:r>
            <a:r>
              <a:rPr lang="lv-LV" dirty="0" smtClean="0"/>
              <a:t>varbūtisku </a:t>
            </a:r>
            <a:r>
              <a:rPr lang="lv-LV" i="1" dirty="0" smtClean="0"/>
              <a:t>5-way </a:t>
            </a:r>
            <a:r>
              <a:rPr lang="lv-LV" dirty="0" smtClean="0"/>
              <a:t>automātu </a:t>
            </a:r>
            <a:r>
              <a:rPr lang="lv-LV" dirty="0" err="1" smtClean="0"/>
              <a:t>polinomiālā</a:t>
            </a:r>
            <a:r>
              <a:rPr lang="lv-LV" dirty="0" smtClean="0"/>
              <a:t> laikā</a:t>
            </a:r>
          </a:p>
          <a:p>
            <a:pPr lvl="1"/>
            <a:r>
              <a:rPr lang="lv-LV" dirty="0" smtClean="0"/>
              <a:t>Nevar būt atpazīta ar galīgu determinētu </a:t>
            </a:r>
            <a:r>
              <a:rPr lang="lv-LV" i="1" dirty="0" smtClean="0"/>
              <a:t>5-way</a:t>
            </a:r>
            <a:r>
              <a:rPr lang="lv-LV" dirty="0" smtClean="0"/>
              <a:t> automātu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5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381000" y="3176588"/>
            <a:ext cx="8347075" cy="2074862"/>
          </a:xfrm>
        </p:spPr>
        <p:txBody>
          <a:bodyPr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lv-LV" sz="38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PALDIES </a:t>
            </a:r>
            <a:r>
              <a:rPr lang="en-US" sz="38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lv-LV" sz="38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PAR </a:t>
            </a:r>
            <a:r>
              <a:rPr lang="en-US" sz="38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lv-LV" sz="3800" b="1" dirty="0" smtClean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UZMANĪBU!</a:t>
            </a:r>
            <a:endParaRPr lang="en-US" sz="3800" b="1" dirty="0"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083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graphy AT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Gothic"/>
        <a:ea typeface=""/>
        <a:cs typeface="Times New Roman"/>
      </a:majorFont>
      <a:minorFont>
        <a:latin typeface="Century Gothic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Biography AT</Template>
  <TotalTime>418</TotalTime>
  <Words>198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Biography AT</vt:lpstr>
      <vt:lpstr>Varbūtiskie galīgie automāti hiperboliskajā plaknē</vt:lpstr>
      <vt:lpstr>Varbūtiskie automāti un neregulāras valodas</vt:lpstr>
      <vt:lpstr>Diskrēta hiperboliskā plakne</vt:lpstr>
      <vt:lpstr>Diskrēta hiperboliskā plakne</vt:lpstr>
      <vt:lpstr>Diskrētas hiperboliskās plaknes elements</vt:lpstr>
      <vt:lpstr>SQUARE  valoda</vt:lpstr>
      <vt:lpstr>Piemērs: SQUARE pie N=3</vt:lpstr>
      <vt:lpstr>Teorēma</vt:lpstr>
      <vt:lpstr>PALDIES  PAR  UZMANĪBU!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Varbūtiskie galīgie automāti hiperboliskajā plaknē</dc:title>
  <dc:creator>Alexander Tarvid</dc:creator>
  <cp:lastModifiedBy>Alexander Tarvid</cp:lastModifiedBy>
  <cp:revision>80</cp:revision>
  <dcterms:created xsi:type="dcterms:W3CDTF">2011-05-25T08:11:12Z</dcterms:created>
  <dcterms:modified xsi:type="dcterms:W3CDTF">2011-05-29T19:07:03Z</dcterms:modified>
</cp:coreProperties>
</file>