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73" r:id="rId3"/>
    <p:sldId id="401" r:id="rId4"/>
    <p:sldId id="350" r:id="rId5"/>
    <p:sldId id="386" r:id="rId6"/>
    <p:sldId id="400" r:id="rId7"/>
    <p:sldId id="399" r:id="rId8"/>
    <p:sldId id="351" r:id="rId9"/>
    <p:sldId id="352" r:id="rId10"/>
    <p:sldId id="374" r:id="rId11"/>
    <p:sldId id="384" r:id="rId12"/>
    <p:sldId id="360" r:id="rId13"/>
    <p:sldId id="376" r:id="rId14"/>
    <p:sldId id="385" r:id="rId15"/>
    <p:sldId id="377" r:id="rId16"/>
    <p:sldId id="397" r:id="rId17"/>
    <p:sldId id="398" r:id="rId18"/>
    <p:sldId id="396" r:id="rId19"/>
    <p:sldId id="375" r:id="rId20"/>
    <p:sldId id="402" r:id="rId21"/>
    <p:sldId id="387" r:id="rId22"/>
    <p:sldId id="389" r:id="rId23"/>
    <p:sldId id="380" r:id="rId24"/>
    <p:sldId id="381" r:id="rId25"/>
    <p:sldId id="390" r:id="rId26"/>
    <p:sldId id="383" r:id="rId27"/>
    <p:sldId id="391" r:id="rId28"/>
    <p:sldId id="392" r:id="rId29"/>
    <p:sldId id="394" r:id="rId30"/>
    <p:sldId id="393" r:id="rId31"/>
    <p:sldId id="395" r:id="rId32"/>
    <p:sldId id="361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7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10F9CCA-DBE7-405D-A3F1-03594AD34FAF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E4BEA2-9BA2-4BB3-A388-FC4173EE9390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Labdien! Mani sauc ... Darba</a:t>
            </a:r>
            <a:r>
              <a:rPr lang="lv-LV" baseline="0" dirty="0" smtClean="0"/>
              <a:t> vadītāja ... </a:t>
            </a:r>
          </a:p>
          <a:p>
            <a:r>
              <a:rPr lang="lv-LV" dirty="0" smtClean="0"/>
              <a:t>Mana pētījuma tēma</a:t>
            </a:r>
            <a:r>
              <a:rPr lang="lv-LV" baseline="0" dirty="0" smtClean="0"/>
              <a:t> ir...</a:t>
            </a:r>
          </a:p>
          <a:p>
            <a:endParaRPr lang="lv-LV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/>
              <a:pPr/>
              <a:t>1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70339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use Kaldi framework</a:t>
            </a:r>
            <a:r>
              <a:rPr lang="en-US" baseline="0"/>
              <a:t> for developing our acoustic model and speech recognizer.</a:t>
            </a:r>
            <a:endParaRPr lang="en-US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O</a:t>
            </a:r>
            <a:r>
              <a:rPr lang="en-US" baseline="0"/>
              <a:t>ur recipe is based on Switchboard recipe for online recognition. </a:t>
            </a:r>
            <a:r>
              <a:rPr lang="en-US"/>
              <a:t>It’s a HMM-DNN model</a:t>
            </a:r>
            <a:r>
              <a:rPr lang="en-US" baseline="0"/>
              <a:t> with </a:t>
            </a:r>
            <a:r>
              <a:rPr lang="en-US" baseline="0" err="1"/>
              <a:t>iVector</a:t>
            </a:r>
            <a:r>
              <a:rPr lang="en-US" baseline="0"/>
              <a:t> adaptation and it’s tuned for RT recognition.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We train our model on 100hr LSRC and we also use 8 hours from LDSC to adapt our model for dictated speech.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This corpus was specially created for development and evaluation of dictation systems for Latvian.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It contains recordings of different people dictating different kinds of texts: from formal emails to tweets. It contains spoken punctuation and other commands.</a:t>
            </a: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/>
              <a:pPr/>
              <a:t>10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389804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use Kaldi framework</a:t>
            </a:r>
            <a:r>
              <a:rPr lang="en-US" baseline="0"/>
              <a:t> for developing our acoustic model and speech recognizer.</a:t>
            </a:r>
            <a:endParaRPr lang="en-US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O</a:t>
            </a:r>
            <a:r>
              <a:rPr lang="en-US" baseline="0"/>
              <a:t>ur recipe is based on Switchboard recipe for online recognition. </a:t>
            </a:r>
            <a:r>
              <a:rPr lang="en-US"/>
              <a:t>It’s a HMM-DNN model</a:t>
            </a:r>
            <a:r>
              <a:rPr lang="en-US" baseline="0"/>
              <a:t> with </a:t>
            </a:r>
            <a:r>
              <a:rPr lang="en-US" baseline="0" err="1"/>
              <a:t>iVector</a:t>
            </a:r>
            <a:r>
              <a:rPr lang="en-US" baseline="0"/>
              <a:t> adaptation and it’s tuned for RT recognition.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We train our model on 100hr LSRC and we also use 8 hours from LDSC to adapt our model for dictated speech.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This corpus was specially created for development and evaluation of dictation systems for Latvian.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It contains recordings of different people dictating different kinds of texts: from formal emails to tweets. It contains spoken punctuation and other commands.</a:t>
            </a: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/>
              <a:pPr/>
              <a:t>11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47619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evaluate</a:t>
            </a:r>
            <a:r>
              <a:rPr lang="en-US" baseline="0"/>
              <a:t> our ASR on 1 hour held set from LDSC</a:t>
            </a:r>
          </a:p>
          <a:p>
            <a:r>
              <a:rPr lang="en-US" baseline="0"/>
              <a:t>With both AM and LM adapted we managed to lower word error rate from 40 to 24 %</a:t>
            </a: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 smtClean="0"/>
              <a:pPr/>
              <a:t>12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3609099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evaluate</a:t>
            </a:r>
            <a:r>
              <a:rPr lang="en-US" baseline="0"/>
              <a:t> our ASR on 1 hour held set from LDSC</a:t>
            </a:r>
          </a:p>
          <a:p>
            <a:r>
              <a:rPr lang="en-US" baseline="0"/>
              <a:t>With both AM and LM adapted we managed to lower word error rate from 40 to 24 %</a:t>
            </a: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 smtClean="0"/>
              <a:pPr/>
              <a:t>13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9392330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evaluate</a:t>
            </a:r>
            <a:r>
              <a:rPr lang="en-US" baseline="0"/>
              <a:t> our ASR on 1 hour held set from LDSC</a:t>
            </a:r>
          </a:p>
          <a:p>
            <a:r>
              <a:rPr lang="en-US" baseline="0"/>
              <a:t>With both AM and LM adapted we managed to lower word error rate from 40 to 24 %</a:t>
            </a: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 smtClean="0"/>
              <a:pPr/>
              <a:t>14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240211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evaluate</a:t>
            </a:r>
            <a:r>
              <a:rPr lang="en-US" baseline="0"/>
              <a:t> our ASR on 1 hour held set from LDSC</a:t>
            </a:r>
          </a:p>
          <a:p>
            <a:r>
              <a:rPr lang="en-US" baseline="0"/>
              <a:t>With both AM and LM adapted we managed to lower word error rate from 40 to 24 %</a:t>
            </a: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 smtClean="0"/>
              <a:pPr/>
              <a:t>15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744838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evaluate</a:t>
            </a:r>
            <a:r>
              <a:rPr lang="en-US" baseline="0"/>
              <a:t> our ASR on 1 hour held set from LDSC</a:t>
            </a:r>
          </a:p>
          <a:p>
            <a:r>
              <a:rPr lang="en-US" baseline="0"/>
              <a:t>With both AM and LM adapted we managed to lower word error rate from 40 to 24 %</a:t>
            </a: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 smtClean="0"/>
              <a:pPr/>
              <a:t>16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302203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Lai adaptētu valodas modeli </a:t>
            </a:r>
            <a:r>
              <a:rPr lang="lv-LV" dirty="0" err="1" smtClean="0"/>
              <a:t>diktesanas</a:t>
            </a:r>
            <a:r>
              <a:rPr lang="lv-LV" dirty="0" smtClean="0"/>
              <a:t> uzdevumam</a:t>
            </a:r>
            <a:r>
              <a:rPr lang="lv-LV" baseline="0" dirty="0" smtClean="0"/>
              <a:t>, tas tiek </a:t>
            </a:r>
            <a:r>
              <a:rPr lang="lv-LV" baseline="0" dirty="0" err="1" smtClean="0"/>
              <a:t>ipasi</a:t>
            </a:r>
            <a:r>
              <a:rPr lang="lv-LV" baseline="0" dirty="0" smtClean="0"/>
              <a:t> </a:t>
            </a:r>
            <a:r>
              <a:rPr lang="lv-LV" baseline="0" dirty="0" err="1" smtClean="0"/>
              <a:t>apstradats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/>
              <a:pPr/>
              <a:t>17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999858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evaluate</a:t>
            </a:r>
            <a:r>
              <a:rPr lang="en-US" baseline="0"/>
              <a:t> our ASR on 1 hour held set from LDSC</a:t>
            </a:r>
          </a:p>
          <a:p>
            <a:r>
              <a:rPr lang="en-US" baseline="0"/>
              <a:t>With both AM and LM adapted we managed to lower word error rate from 40 to 24 %</a:t>
            </a: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 smtClean="0"/>
              <a:pPr/>
              <a:t>18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0169585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use Kaldi framework</a:t>
            </a:r>
            <a:r>
              <a:rPr lang="en-US" baseline="0"/>
              <a:t> for developing our acoustic model and speech recognizer.</a:t>
            </a:r>
            <a:endParaRPr lang="en-US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O</a:t>
            </a:r>
            <a:r>
              <a:rPr lang="en-US" baseline="0"/>
              <a:t>ur recipe is based on Switchboard recipe for online recognition. </a:t>
            </a:r>
            <a:r>
              <a:rPr lang="en-US"/>
              <a:t>It’s a HMM-DNN model</a:t>
            </a:r>
            <a:r>
              <a:rPr lang="en-US" baseline="0"/>
              <a:t> with </a:t>
            </a:r>
            <a:r>
              <a:rPr lang="en-US" baseline="0" err="1"/>
              <a:t>iVector</a:t>
            </a:r>
            <a:r>
              <a:rPr lang="en-US" baseline="0"/>
              <a:t> adaptation and it’s tuned for RT recognition.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We train our model on 100hr LSRC and we also use 8 hours from LDSC to adapt our model for dictated speech.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This corpus was specially created for development and evaluation of dictation systems for Latvian.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It contains recordings of different people dictating different kinds of texts: from formal emails to tweets. It contains spoken punctuation and other commands.</a:t>
            </a: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/>
              <a:pPr/>
              <a:t>19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60129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Šodien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 plānoju </a:t>
            </a:r>
            <a:r>
              <a:rPr lang="lv-LV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pastastīt</a:t>
            </a:r>
            <a:endParaRPr lang="lv-LV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/>
              <a:pPr/>
              <a:t>2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7784610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evaluate</a:t>
            </a:r>
            <a:r>
              <a:rPr lang="en-US" baseline="0"/>
              <a:t> our ASR on 1 hour held set from LDSC</a:t>
            </a:r>
          </a:p>
          <a:p>
            <a:r>
              <a:rPr lang="en-US" baseline="0"/>
              <a:t>With both AM and LM adapted we managed to lower word error rate from 40 to 24 %</a:t>
            </a: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 smtClean="0"/>
              <a:pPr/>
              <a:t>20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882229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use Kaldi framework</a:t>
            </a:r>
            <a:r>
              <a:rPr lang="en-US" baseline="0"/>
              <a:t> for developing our acoustic model and speech recognizer.</a:t>
            </a:r>
            <a:endParaRPr lang="en-US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O</a:t>
            </a:r>
            <a:r>
              <a:rPr lang="en-US" baseline="0"/>
              <a:t>ur recipe is based on Switchboard recipe for online recognition. </a:t>
            </a:r>
            <a:r>
              <a:rPr lang="en-US"/>
              <a:t>It’s a HMM-DNN model</a:t>
            </a:r>
            <a:r>
              <a:rPr lang="en-US" baseline="0"/>
              <a:t> with </a:t>
            </a:r>
            <a:r>
              <a:rPr lang="en-US" baseline="0" err="1"/>
              <a:t>iVector</a:t>
            </a:r>
            <a:r>
              <a:rPr lang="en-US" baseline="0"/>
              <a:t> adaptation and it’s tuned for RT recognition.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We train our model on 100hr LSRC and we also use 8 hours from LDSC to adapt our model for dictated speech.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This corpus was specially created for development and evaluation of dictation systems for Latvian.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It contains recordings of different people dictating different kinds of texts: from formal emails to tweets. It contains spoken punctuation and other commands.</a:t>
            </a: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/>
              <a:pPr/>
              <a:t>21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4898602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First, a small</a:t>
            </a:r>
            <a:r>
              <a:rPr lang="en-US" baseline="0"/>
              <a:t> overview about how ASR works. </a:t>
            </a:r>
          </a:p>
          <a:p>
            <a:r>
              <a:rPr lang="en-US" baseline="0"/>
              <a:t>Our input is the raw speech signal. First, we do feature extraction and convert this raw signal into sequence of vectors, so that our statistical models can handle it.</a:t>
            </a:r>
          </a:p>
          <a:p>
            <a:r>
              <a:rPr lang="en-US" baseline="0"/>
              <a:t>Next, we use acoustic model to evaluate this vectors and output most probable hypotheses from acoustic point of view</a:t>
            </a:r>
          </a:p>
          <a:p>
            <a:r>
              <a:rPr lang="en-US" baseline="0"/>
              <a:t>These hypotheses are also evaluated by the language model, which gives better score to word sequences that makes sense from the language point of view</a:t>
            </a:r>
          </a:p>
          <a:p>
            <a:r>
              <a:rPr lang="en-US" baseline="0"/>
              <a:t>By combining these two models the best hypothesis is found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/>
              <a:pPr/>
              <a:t>22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17357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use Kaldi framework</a:t>
            </a:r>
            <a:r>
              <a:rPr lang="en-US" baseline="0"/>
              <a:t> for developing our acoustic model and speech recognizer.</a:t>
            </a:r>
            <a:endParaRPr lang="en-US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O</a:t>
            </a:r>
            <a:r>
              <a:rPr lang="en-US" baseline="0"/>
              <a:t>ur recipe is based on Switchboard recipe for online recognition. </a:t>
            </a:r>
            <a:r>
              <a:rPr lang="en-US"/>
              <a:t>It’s a HMM-DNN model</a:t>
            </a:r>
            <a:r>
              <a:rPr lang="en-US" baseline="0"/>
              <a:t> with </a:t>
            </a:r>
            <a:r>
              <a:rPr lang="en-US" baseline="0" err="1"/>
              <a:t>iVector</a:t>
            </a:r>
            <a:r>
              <a:rPr lang="en-US" baseline="0"/>
              <a:t> adaptation and it’s tuned for RT recognition.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We train our model on 100hr LSRC and we also use 8 hours from LDSC to adapt our model for dictated speech.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This corpus was specially created for development and evaluation of dictation systems for Latvian.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It contains recordings of different people dictating different kinds of texts: from formal emails to tweets. It contains spoken punctuation and other commands.</a:t>
            </a: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/>
              <a:pPr/>
              <a:t>23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9086211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evaluate</a:t>
            </a:r>
            <a:r>
              <a:rPr lang="en-US" baseline="0"/>
              <a:t> our ASR on 1 hour held set from LDSC</a:t>
            </a:r>
          </a:p>
          <a:p>
            <a:r>
              <a:rPr lang="en-US" baseline="0"/>
              <a:t>With both AM and LM adapted we managed to lower word error rate from 40 to 24 %</a:t>
            </a: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 smtClean="0"/>
              <a:pPr/>
              <a:t>24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446641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evaluate</a:t>
            </a:r>
            <a:r>
              <a:rPr lang="en-US" baseline="0"/>
              <a:t> our ASR on 1 hour held set from LDSC</a:t>
            </a:r>
          </a:p>
          <a:p>
            <a:r>
              <a:rPr lang="en-US" baseline="0"/>
              <a:t>With both AM and LM adapted we managed to lower word error rate from 40 to 24 %</a:t>
            </a: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 smtClean="0"/>
              <a:pPr/>
              <a:t>25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3993901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use Kaldi framework</a:t>
            </a:r>
            <a:r>
              <a:rPr lang="en-US" baseline="0"/>
              <a:t> for developing our acoustic model and speech recognizer.</a:t>
            </a:r>
            <a:endParaRPr lang="en-US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O</a:t>
            </a:r>
            <a:r>
              <a:rPr lang="en-US" baseline="0"/>
              <a:t>ur recipe is based on Switchboard recipe for online recognition. </a:t>
            </a:r>
            <a:r>
              <a:rPr lang="en-US"/>
              <a:t>It’s a HMM-DNN model</a:t>
            </a:r>
            <a:r>
              <a:rPr lang="en-US" baseline="0"/>
              <a:t> with </a:t>
            </a:r>
            <a:r>
              <a:rPr lang="en-US" baseline="0" err="1"/>
              <a:t>iVector</a:t>
            </a:r>
            <a:r>
              <a:rPr lang="en-US" baseline="0"/>
              <a:t> adaptation and it’s tuned for RT recognition.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We train our model on 100hr LSRC and we also use 8 hours from LDSC to adapt our model for dictated speech.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This corpus was specially created for development and evaluation of dictation systems for Latvian.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It contains recordings of different people dictating different kinds of texts: from formal emails to tweets. It contains spoken punctuation and other commands.</a:t>
            </a: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/>
              <a:pPr/>
              <a:t>26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9838817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First, a small</a:t>
            </a:r>
            <a:r>
              <a:rPr lang="en-US" baseline="0"/>
              <a:t> overview about how ASR works. </a:t>
            </a:r>
          </a:p>
          <a:p>
            <a:r>
              <a:rPr lang="en-US" baseline="0"/>
              <a:t>Our input is the raw speech signal. First, we do feature extraction and convert this raw signal into sequence of vectors, so that our statistical models can handle it.</a:t>
            </a:r>
          </a:p>
          <a:p>
            <a:r>
              <a:rPr lang="en-US" baseline="0"/>
              <a:t>Next, we use acoustic model to evaluate this vectors and output most probable hypotheses from acoustic point of view</a:t>
            </a:r>
          </a:p>
          <a:p>
            <a:r>
              <a:rPr lang="en-US" baseline="0"/>
              <a:t>These hypotheses are also evaluated by the language model, which gives better score to word sequences that makes sense from the language point of view</a:t>
            </a:r>
          </a:p>
          <a:p>
            <a:r>
              <a:rPr lang="en-US" baseline="0"/>
              <a:t>By combining these two models the best hypothesis is found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/>
              <a:pPr/>
              <a:t>27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488420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use Kaldi framework</a:t>
            </a:r>
            <a:r>
              <a:rPr lang="en-US" baseline="0"/>
              <a:t> for developing our acoustic model and speech recognizer.</a:t>
            </a:r>
            <a:endParaRPr lang="en-US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O</a:t>
            </a:r>
            <a:r>
              <a:rPr lang="en-US" baseline="0"/>
              <a:t>ur recipe is based on Switchboard recipe for online recognition. </a:t>
            </a:r>
            <a:r>
              <a:rPr lang="en-US"/>
              <a:t>It’s a HMM-DNN model</a:t>
            </a:r>
            <a:r>
              <a:rPr lang="en-US" baseline="0"/>
              <a:t> with </a:t>
            </a:r>
            <a:r>
              <a:rPr lang="en-US" baseline="0" err="1"/>
              <a:t>iVector</a:t>
            </a:r>
            <a:r>
              <a:rPr lang="en-US" baseline="0"/>
              <a:t> adaptation and it’s tuned for RT recognition.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We train our model on 100hr LSRC and we also use 8 hours from LDSC to adapt our model for dictated speech.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This corpus was specially created for development and evaluation of dictation systems for Latvian.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It contains recordings of different people dictating different kinds of texts: from formal emails to tweets. It contains spoken punctuation and other commands.</a:t>
            </a: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/>
              <a:pPr/>
              <a:t>28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9037880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First, a small</a:t>
            </a:r>
            <a:r>
              <a:rPr lang="en-US" baseline="0"/>
              <a:t> overview about how ASR works. </a:t>
            </a:r>
          </a:p>
          <a:p>
            <a:r>
              <a:rPr lang="en-US" baseline="0"/>
              <a:t>Our input is the raw speech signal. First, we do feature extraction and convert this raw signal into sequence of vectors, so that our statistical models can handle it.</a:t>
            </a:r>
          </a:p>
          <a:p>
            <a:r>
              <a:rPr lang="en-US" baseline="0"/>
              <a:t>Next, we use acoustic model to evaluate this vectors and output most probable hypotheses from acoustic point of view</a:t>
            </a:r>
          </a:p>
          <a:p>
            <a:r>
              <a:rPr lang="en-US" baseline="0"/>
              <a:t>These hypotheses are also evaluated by the language model, which gives better score to word sequences that makes sense from the language point of view</a:t>
            </a:r>
          </a:p>
          <a:p>
            <a:r>
              <a:rPr lang="en-US" baseline="0"/>
              <a:t>By combining these two models the best hypothesis is found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/>
              <a:pPr/>
              <a:t>29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27531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Runas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atpazīšana – balss audio ierakstu pārvērš par tekstu</a:t>
            </a:r>
          </a:p>
          <a:p>
            <a:pPr rtl="0"/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/>
              <a:pPr/>
              <a:t>3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6309028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use Kaldi framework</a:t>
            </a:r>
            <a:r>
              <a:rPr lang="en-US" baseline="0"/>
              <a:t> for developing our acoustic model and speech recognizer.</a:t>
            </a:r>
            <a:endParaRPr lang="en-US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O</a:t>
            </a:r>
            <a:r>
              <a:rPr lang="en-US" baseline="0"/>
              <a:t>ur recipe is based on Switchboard recipe for online recognition. </a:t>
            </a:r>
            <a:r>
              <a:rPr lang="en-US"/>
              <a:t>It’s a HMM-DNN model</a:t>
            </a:r>
            <a:r>
              <a:rPr lang="en-US" baseline="0"/>
              <a:t> with </a:t>
            </a:r>
            <a:r>
              <a:rPr lang="en-US" baseline="0" err="1"/>
              <a:t>iVector</a:t>
            </a:r>
            <a:r>
              <a:rPr lang="en-US" baseline="0"/>
              <a:t> adaptation and it’s tuned for RT recognition.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We train our model on 100hr LSRC and we also use 8 hours from LDSC to adapt our model for dictated speech.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This corpus was specially created for development and evaluation of dictation systems for Latvian.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It contains recordings of different people dictating different kinds of texts: from formal emails to tweets. It contains spoken punctuation and other commands.</a:t>
            </a: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/>
              <a:pPr/>
              <a:t>30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507645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First, a small</a:t>
            </a:r>
            <a:r>
              <a:rPr lang="en-US" baseline="0"/>
              <a:t> overview about how ASR works. </a:t>
            </a:r>
          </a:p>
          <a:p>
            <a:r>
              <a:rPr lang="en-US" baseline="0"/>
              <a:t>Our input is the raw speech signal. First, we do feature extraction and convert this raw signal into sequence of vectors, so that our statistical models can handle it.</a:t>
            </a:r>
          </a:p>
          <a:p>
            <a:r>
              <a:rPr lang="en-US" baseline="0"/>
              <a:t>Next, we use acoustic model to evaluate this vectors and output most probable hypotheses from acoustic point of view</a:t>
            </a:r>
          </a:p>
          <a:p>
            <a:r>
              <a:rPr lang="en-US" baseline="0"/>
              <a:t>These hypotheses are also evaluated by the language model, which gives better score to word sequences that makes sense from the language point of view</a:t>
            </a:r>
          </a:p>
          <a:p>
            <a:r>
              <a:rPr lang="en-US" baseline="0"/>
              <a:t>By combining these two models the best hypothesis is found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/>
              <a:pPr/>
              <a:t>31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6471298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slide sums up the</a:t>
            </a:r>
            <a:r>
              <a:rPr lang="en-US" baseline="0"/>
              <a:t> efforts that we have performed to develop LV dictation system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 smtClean="0"/>
              <a:pPr/>
              <a:t>32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63748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lv-LV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Beijesa</a:t>
            </a:r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likumu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/>
              <a:pPr/>
              <a:t>4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663042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lv-LV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 kāpēc vispār ir vajadzīgi tie modeļi? Vai</a:t>
            </a:r>
            <a:r>
              <a:rPr lang="lv-LV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nevar izmantot algoritmus, nodefinēt likumus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/>
              <a:pPr/>
              <a:t>5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8445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/>
              <a:pPr/>
              <a:t>6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05637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/>
              <a:pPr/>
              <a:t>7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769575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First, a small</a:t>
            </a:r>
            <a:r>
              <a:rPr lang="en-US" baseline="0"/>
              <a:t> overview about how ASR works. </a:t>
            </a:r>
          </a:p>
          <a:p>
            <a:r>
              <a:rPr lang="en-US" baseline="0"/>
              <a:t>Our input is the raw speech signal. First, we do feature extraction and convert this raw signal into sequence of vectors, so that our statistical models can handle it.</a:t>
            </a:r>
          </a:p>
          <a:p>
            <a:r>
              <a:rPr lang="en-US" baseline="0"/>
              <a:t>Next, we use acoustic model to evaluate this vectors and output most probable hypotheses from acoustic point of view</a:t>
            </a:r>
          </a:p>
          <a:p>
            <a:r>
              <a:rPr lang="en-US" baseline="0"/>
              <a:t>These hypotheses are also evaluated by the language model, which gives better score to word sequences that makes sense from the language point of view</a:t>
            </a:r>
          </a:p>
          <a:p>
            <a:r>
              <a:rPr lang="en-US" baseline="0"/>
              <a:t>By combining these two models the best hypothesis is found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/>
              <a:pPr/>
              <a:t>8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91741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use Kaldi framework</a:t>
            </a:r>
            <a:r>
              <a:rPr lang="en-US" baseline="0"/>
              <a:t> for developing our acoustic model and speech recognizer.</a:t>
            </a:r>
            <a:endParaRPr lang="en-US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O</a:t>
            </a:r>
            <a:r>
              <a:rPr lang="en-US" baseline="0"/>
              <a:t>ur recipe is based on Switchboard recipe for online recognition. </a:t>
            </a:r>
            <a:r>
              <a:rPr lang="en-US"/>
              <a:t>It’s a HMM-DNN model</a:t>
            </a:r>
            <a:r>
              <a:rPr lang="en-US" baseline="0"/>
              <a:t> with </a:t>
            </a:r>
            <a:r>
              <a:rPr lang="en-US" baseline="0" err="1"/>
              <a:t>iVector</a:t>
            </a:r>
            <a:r>
              <a:rPr lang="en-US" baseline="0"/>
              <a:t> adaptation and it’s tuned for RT recognition.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We train our model on 100hr LSRC and we also use 8 hours from LDSC to adapt our model for dictated speech.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This corpus was specially created for development and evaluation of dictation systems for Latvian.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It contains recordings of different people dictating different kinds of texts: from formal emails to tweets. It contains spoken punctuation and other commands.</a:t>
            </a: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BEA2-9BA2-4BB3-A388-FC4173EE9390}" type="slidenum">
              <a:rPr lang="en-US" altLang="lv-LV"/>
              <a:pPr/>
              <a:t>9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43076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5D5DF-FFAA-4DA5-9A25-BE2EA02BCE30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FF962-3308-4D8F-ABB5-5112F6557CEE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78398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56F1B-92C3-4C87-845F-C7945D7F8796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5B01D-5778-468C-B047-B434A88D6A8B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3356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69772-9BEE-4A51-8EAB-17BAFE32FF0B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1FBC9-D112-42E0-AD1E-BB64D36DB51E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39561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741BE-4A49-4C52-9534-4AFF1A1DBBB0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F14CC-8215-4C7D-940B-DF56E480EEFE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12748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0E3A9-5D97-4EFB-94FE-AD032A677BEE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86744-088A-4890-A35B-32C656B73460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64542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ADEE4-8E4E-41C1-A3E1-C0840C9BF568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50AD8-A84D-455F-9239-91438470EC2C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3644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3C1AB-5064-4BF5-94B2-7878CB75D25B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62850-0F98-4E4C-B2DB-38711E6530FE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0393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BB9C2-59B5-4CB3-9DD8-ED5AFC45CB3F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4BE87-BAEA-4B51-9CD8-CB2D6CFCDD3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0163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8A6E-CCD3-4A10-8A58-C218AAB7FEFE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9CC00-F274-46AD-A12E-32B98AFC0B9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8447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9D198-8786-4EF6-B5E3-7E63B76ED4C1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B2730-DC53-4004-AC09-A08891BFAF75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5116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84160-822B-4EEC-9DD5-DE243F522AE3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EBB43-D0E3-4314-9923-50EF46F1CFA5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7557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54DCA0-1614-4E5E-8F50-45D5F2A8D92C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245B118-FBD1-4FC2-B592-C77A3AE90A4C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609600" y="1066800"/>
            <a:ext cx="8104188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endParaRPr lang="en-US" altLang="lv-LV" dirty="0"/>
          </a:p>
          <a:p>
            <a:pPr>
              <a:lnSpc>
                <a:spcPct val="150000"/>
              </a:lnSpc>
            </a:pPr>
            <a:endParaRPr lang="lv-LV" altLang="lv-LV" dirty="0"/>
          </a:p>
          <a:p>
            <a:pPr>
              <a:lnSpc>
                <a:spcPct val="150000"/>
              </a:lnSpc>
            </a:pPr>
            <a:endParaRPr lang="en-US" altLang="lv-LV" dirty="0"/>
          </a:p>
          <a:p>
            <a:pPr>
              <a:lnSpc>
                <a:spcPct val="150000"/>
              </a:lnSpc>
            </a:pPr>
            <a:endParaRPr lang="en-US" altLang="lv-LV" dirty="0"/>
          </a:p>
          <a:p>
            <a:pPr algn="ctr">
              <a:lnSpc>
                <a:spcPct val="150000"/>
              </a:lnSpc>
            </a:pPr>
            <a:r>
              <a:rPr lang="lv-LV" altLang="lv-LV" sz="3600" dirty="0"/>
              <a:t>Latviešu valodas modelēšana </a:t>
            </a:r>
          </a:p>
          <a:p>
            <a:pPr algn="ctr">
              <a:lnSpc>
                <a:spcPct val="150000"/>
              </a:lnSpc>
            </a:pPr>
            <a:r>
              <a:rPr lang="lv-LV" altLang="lv-LV" sz="3600" dirty="0"/>
              <a:t>automātiskai runas atpazīšanai </a:t>
            </a:r>
          </a:p>
          <a:p>
            <a:pPr algn="ctr">
              <a:lnSpc>
                <a:spcPct val="150000"/>
              </a:lnSpc>
            </a:pPr>
            <a:endParaRPr lang="en-US" altLang="lv-LV" dirty="0"/>
          </a:p>
          <a:p>
            <a:pPr algn="r">
              <a:lnSpc>
                <a:spcPct val="150000"/>
              </a:lnSpc>
            </a:pPr>
            <a:r>
              <a:rPr lang="en-US" altLang="lv-LV" dirty="0"/>
              <a:t>Askars Salimbajevs</a:t>
            </a:r>
          </a:p>
          <a:p>
            <a:pPr algn="r">
              <a:lnSpc>
                <a:spcPct val="150000"/>
              </a:lnSpc>
            </a:pPr>
            <a:r>
              <a:rPr lang="lv-LV" dirty="0"/>
              <a:t>Darba vadītājs: </a:t>
            </a:r>
            <a:r>
              <a:rPr lang="lv-LV" dirty="0" smtClean="0"/>
              <a:t>prof. Inguna </a:t>
            </a:r>
            <a:r>
              <a:rPr lang="lv-LV" dirty="0"/>
              <a:t>Skadiņa</a:t>
            </a:r>
            <a:endParaRPr lang="lv-LV" altLang="lv-LV" b="1" dirty="0">
              <a:latin typeface="Arial"/>
            </a:endParaRPr>
          </a:p>
          <a:p>
            <a:pPr algn="r">
              <a:lnSpc>
                <a:spcPct val="150000"/>
              </a:lnSpc>
            </a:pPr>
            <a:endParaRPr lang="lv-LV" altLang="lv-LV" dirty="0"/>
          </a:p>
          <a:p>
            <a:pPr algn="r">
              <a:lnSpc>
                <a:spcPct val="150000"/>
              </a:lnSpc>
            </a:pPr>
            <a:endParaRPr lang="en-US" altLang="lv-LV" dirty="0"/>
          </a:p>
          <a:p>
            <a:pPr>
              <a:lnSpc>
                <a:spcPct val="150000"/>
              </a:lnSpc>
            </a:pPr>
            <a:r>
              <a:rPr lang="en-US" altLang="lv-LV" dirty="0"/>
              <a:t>	</a:t>
            </a:r>
          </a:p>
        </p:txBody>
      </p:sp>
      <p:sp>
        <p:nvSpPr>
          <p:cNvPr id="2052" name="TextBox 2"/>
          <p:cNvSpPr txBox="1">
            <a:spLocks noChangeArrowheads="1"/>
          </p:cNvSpPr>
          <p:nvPr/>
        </p:nvSpPr>
        <p:spPr bwMode="auto">
          <a:xfrm>
            <a:off x="2261394" y="6248400"/>
            <a:ext cx="480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lv-LV" altLang="lv-LV"/>
              <a:t> 09</a:t>
            </a:r>
            <a:r>
              <a:rPr lang="en-US" altLang="lv-LV"/>
              <a:t>.11.2016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321" y="0"/>
            <a:ext cx="3273685" cy="163568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75469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>
                <a:solidFill>
                  <a:schemeClr val="accent1">
                    <a:lumMod val="75000"/>
                  </a:schemeClr>
                </a:solidFill>
              </a:rPr>
              <a:t>Dati</a:t>
            </a:r>
            <a:endParaRPr lang="en-US" sz="32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278813" cy="62478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100</a:t>
            </a:r>
            <a:r>
              <a:rPr lang="lv-LV" sz="2800" dirty="0" err="1"/>
              <a:t>st</a:t>
            </a:r>
            <a:r>
              <a:rPr lang="en-US" sz="2800" dirty="0"/>
              <a:t> </a:t>
            </a:r>
            <a:r>
              <a:rPr lang="lv-LV" sz="2800" dirty="0"/>
              <a:t>latviešu runas atpazīšanas korpuss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/>
              <a:t>44M teikumi no </a:t>
            </a:r>
            <a:r>
              <a:rPr lang="lv-LV" sz="2800" dirty="0" err="1"/>
              <a:t>web</a:t>
            </a:r>
            <a:r>
              <a:rPr lang="lv-LV" sz="2800" dirty="0"/>
              <a:t> </a:t>
            </a:r>
            <a:r>
              <a:rPr lang="lv-LV" sz="2800" dirty="0" smtClean="0"/>
              <a:t>ziņām</a:t>
            </a:r>
            <a:endParaRPr lang="lv-LV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/>
              <a:t>Vārdnīca no 800K vārdformām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Darbs, darbu, darba ...</a:t>
            </a:r>
          </a:p>
          <a:p>
            <a:pPr lvl="1"/>
            <a:endParaRPr lang="lv-LV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Novērtēšanas </a:t>
            </a:r>
            <a:r>
              <a:rPr lang="lv-LV" sz="2800" dirty="0"/>
              <a:t>korpuss 1st – </a:t>
            </a:r>
            <a:r>
              <a:rPr lang="lv-LV" sz="2800" dirty="0" err="1"/>
              <a:t>web</a:t>
            </a:r>
            <a:r>
              <a:rPr lang="lv-LV" sz="2800" dirty="0"/>
              <a:t> ziņu teksti, neprofesionāli </a:t>
            </a:r>
            <a:r>
              <a:rPr lang="lv-LV" sz="2800" dirty="0" smtClean="0"/>
              <a:t>diktori, ierakstīts </a:t>
            </a:r>
            <a:r>
              <a:rPr lang="lv-LV" sz="2800" dirty="0"/>
              <a:t>ar </a:t>
            </a:r>
            <a:r>
              <a:rPr lang="lv-LV" sz="2800" dirty="0" err="1"/>
              <a:t>smartfonu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29014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754694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>
                <a:solidFill>
                  <a:schemeClr val="accent1">
                    <a:lumMod val="75000"/>
                  </a:schemeClr>
                </a:solidFill>
              </a:rPr>
              <a:t>Novērtēšana</a:t>
            </a:r>
            <a:endParaRPr lang="en-US" sz="32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278813" cy="66787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/>
              <a:t>Word </a:t>
            </a:r>
            <a:r>
              <a:rPr lang="lv-LV" sz="2800" dirty="0" err="1"/>
              <a:t>error</a:t>
            </a:r>
            <a:r>
              <a:rPr lang="lv-LV" sz="2800" dirty="0"/>
              <a:t> </a:t>
            </a:r>
            <a:r>
              <a:rPr lang="lv-LV" sz="2800" dirty="0" err="1"/>
              <a:t>rate</a:t>
            </a:r>
            <a:r>
              <a:rPr lang="lv-LV" sz="2800" dirty="0"/>
              <a:t> (WER)</a:t>
            </a:r>
          </a:p>
          <a:p>
            <a:pPr lvl="1"/>
            <a:r>
              <a:rPr lang="lv-LV" sz="2800" dirty="0"/>
              <a:t>                </a:t>
            </a:r>
            <a:r>
              <a:rPr lang="lv-LV" sz="2800" dirty="0" err="1"/>
              <a:t>insertions</a:t>
            </a:r>
            <a:r>
              <a:rPr lang="lv-LV" sz="2800" dirty="0"/>
              <a:t> + </a:t>
            </a:r>
            <a:r>
              <a:rPr lang="lv-LV" sz="2800" dirty="0" err="1"/>
              <a:t>substitutions</a:t>
            </a:r>
            <a:r>
              <a:rPr lang="lv-LV" sz="2800" dirty="0"/>
              <a:t> + </a:t>
            </a:r>
            <a:r>
              <a:rPr lang="lv-LV" sz="2800" dirty="0" err="1"/>
              <a:t>deletions</a:t>
            </a:r>
            <a:endParaRPr lang="lv-LV" sz="2800" dirty="0"/>
          </a:p>
          <a:p>
            <a:pPr lvl="1"/>
            <a:r>
              <a:rPr lang="lv-LV" sz="2800" dirty="0"/>
              <a:t>WER =     ------------------------------------------------</a:t>
            </a:r>
          </a:p>
          <a:p>
            <a:pPr lvl="1"/>
            <a:r>
              <a:rPr lang="lv-LV" sz="2800" dirty="0"/>
              <a:t>                                     </a:t>
            </a:r>
            <a:r>
              <a:rPr lang="lv-LV" sz="2800" dirty="0" err="1"/>
              <a:t>word</a:t>
            </a:r>
            <a:r>
              <a:rPr lang="lv-LV" sz="2800" dirty="0"/>
              <a:t> </a:t>
            </a:r>
            <a:r>
              <a:rPr lang="lv-LV" sz="2800" dirty="0" err="1"/>
              <a:t>count</a:t>
            </a:r>
            <a:endParaRPr lang="lv-LV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/>
              <a:t>Piemērs: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Vasara ir īsts festivālu laiks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Atpazīts kā «Asara īsts festivāla laiks»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WER = ( 0 + 2 + 1 ) / 5 = 60%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74038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149335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>
                <a:solidFill>
                  <a:schemeClr val="accent1">
                    <a:lumMod val="75000"/>
                  </a:schemeClr>
                </a:solidFill>
              </a:rPr>
              <a:t>Rezultāti</a:t>
            </a:r>
            <a:endParaRPr lang="en-US" sz="320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20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951316"/>
              </p:ext>
            </p:extLst>
          </p:nvPr>
        </p:nvGraphicFramePr>
        <p:xfrm>
          <a:off x="980371" y="2370908"/>
          <a:ext cx="729059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59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746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sz="2800" dirty="0"/>
                        <a:t>ASR sistēma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WER,</a:t>
                      </a:r>
                      <a:r>
                        <a:rPr lang="en-US" sz="2800" baseline="0" dirty="0"/>
                        <a:t> %</a:t>
                      </a:r>
                      <a:endParaRPr lang="lv-LV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/>
                        <a:t>Pētījuma</a:t>
                      </a:r>
                      <a:r>
                        <a:rPr lang="lv-LV" sz="2800" baseline="0" dirty="0"/>
                        <a:t> sākumā</a:t>
                      </a:r>
                      <a:endParaRPr lang="lv-LV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800" dirty="0"/>
                        <a:t>Ap 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/>
                        <a:t>Pirmie</a:t>
                      </a:r>
                      <a:r>
                        <a:rPr lang="lv-LV" sz="2800" baseline="0" dirty="0"/>
                        <a:t> publicēti eksperimenti</a:t>
                      </a:r>
                      <a:endParaRPr lang="lv-LV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800" dirty="0"/>
                        <a:t>Ap 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/>
                        <a:t>Pirmie rezultāti</a:t>
                      </a:r>
                      <a:r>
                        <a:rPr lang="lv-LV" sz="2800" baseline="0" dirty="0"/>
                        <a:t> ar neironu tīkliem</a:t>
                      </a:r>
                      <a:endParaRPr lang="lv-LV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800" dirty="0"/>
                        <a:t>28.43%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noProof="0" dirty="0"/>
                        <a:t>Pirmā publicēta sistēma</a:t>
                      </a:r>
                      <a:endParaRPr lang="en-US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800" b="1" dirty="0"/>
                        <a:t>19.63</a:t>
                      </a:r>
                      <a:r>
                        <a:rPr lang="en-US" sz="2800" b="1" dirty="0"/>
                        <a:t>%</a:t>
                      </a:r>
                      <a:endParaRPr lang="lv-LV" sz="2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511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754694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>
                <a:solidFill>
                  <a:schemeClr val="accent1">
                    <a:lumMod val="75000"/>
                  </a:schemeClr>
                </a:solidFill>
              </a:rPr>
              <a:t>Valodas modeļa pielāgošana</a:t>
            </a:r>
            <a:endParaRPr lang="en-US" sz="32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278813" cy="3539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800" dirty="0"/>
              <a:t>Ideja:</a:t>
            </a: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lv-LV" sz="2800" dirty="0"/>
              <a:t>Savākt jomas tekstu piemērus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2800" dirty="0"/>
              <a:t>Atkarība no tekstu daudzuma: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lv-LV" sz="2800" dirty="0"/>
              <a:t>Pielāgot vispārīgo modeli </a:t>
            </a:r>
            <a:r>
              <a:rPr lang="en-US" sz="2800" dirty="0"/>
              <a:t> </a:t>
            </a:r>
            <a:endParaRPr lang="lv-LV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lv-LV" sz="2800" dirty="0" smtClean="0"/>
              <a:t>Interpolēt</a:t>
            </a:r>
            <a:r>
              <a:rPr lang="en-US" sz="2800" dirty="0" smtClean="0"/>
              <a:t> </a:t>
            </a:r>
            <a:r>
              <a:rPr lang="lv-LV" sz="2800" dirty="0"/>
              <a:t>ar</a:t>
            </a:r>
            <a:r>
              <a:rPr lang="en-US" sz="2800" dirty="0"/>
              <a:t> </a:t>
            </a:r>
            <a:r>
              <a:rPr lang="lv-LV" sz="2800" dirty="0"/>
              <a:t>vispārīgas</a:t>
            </a:r>
            <a:r>
              <a:rPr lang="en-US" sz="2800" dirty="0"/>
              <a:t> </a:t>
            </a:r>
            <a:r>
              <a:rPr lang="lv-LV" sz="2800" dirty="0"/>
              <a:t>jomas</a:t>
            </a:r>
            <a:r>
              <a:rPr lang="en-US" sz="2800" dirty="0"/>
              <a:t> </a:t>
            </a:r>
            <a:r>
              <a:rPr lang="lv-LV" sz="2800" dirty="0"/>
              <a:t>modeļi</a:t>
            </a:r>
            <a:r>
              <a:rPr lang="en-US" sz="2800" dirty="0" smtClean="0"/>
              <a:t>.</a:t>
            </a:r>
            <a:endParaRPr lang="lv-LV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lv-LV" sz="2800" dirty="0"/>
              <a:t>Uzbūvēt valodas modeļi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007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 dirty="0">
                <a:solidFill>
                  <a:schemeClr val="accent1">
                    <a:lumMod val="75000"/>
                  </a:schemeClr>
                </a:solidFill>
              </a:rPr>
              <a:t>Valodas modeļa 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pielāgošanas piemērs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#1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2788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Joma – saeimas sēžu stenogrammas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Jomas teksti valodas modeļa pielāgošanai</a:t>
            </a:r>
            <a:endParaRPr lang="lv-LV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1.3M teikumu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21M vārdu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Vārdnīca – 200 K </a:t>
            </a:r>
            <a:r>
              <a:rPr lang="lv-LV" sz="2800" dirty="0" smtClean="0"/>
              <a:t>vārdformu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Novērtēšanai izveidots 1st korpuss</a:t>
            </a:r>
            <a:endParaRPr lang="lv-LV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2898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75469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 dirty="0">
                <a:solidFill>
                  <a:schemeClr val="accent1">
                    <a:lumMod val="75000"/>
                  </a:schemeClr>
                </a:solidFill>
              </a:rPr>
              <a:t>Valodas modeļa 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pielāgošanas piemērs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#1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072978"/>
              </p:ext>
            </p:extLst>
          </p:nvPr>
        </p:nvGraphicFramePr>
        <p:xfrm>
          <a:off x="1015206" y="2667000"/>
          <a:ext cx="7290594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9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sz="2800" dirty="0"/>
                        <a:t>ASR sistēma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WER,</a:t>
                      </a:r>
                      <a:r>
                        <a:rPr lang="en-US" sz="2800" baseline="0" dirty="0"/>
                        <a:t> %</a:t>
                      </a:r>
                      <a:endParaRPr lang="lv-LV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/>
                        <a:t>Vispārīgas jomas sistēma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800" dirty="0"/>
                        <a:t>13.9%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 smtClean="0"/>
                        <a:t>Pielāgotā </a:t>
                      </a:r>
                      <a:r>
                        <a:rPr lang="lv-LV" sz="2800" dirty="0"/>
                        <a:t>sistēma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800" b="1" dirty="0"/>
                        <a:t>8.6%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lv-LV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/>
                        <a:t>-5.3 (38%)</a:t>
                      </a:r>
                      <a:endParaRPr lang="lv-LV" sz="28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58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 dirty="0">
                <a:solidFill>
                  <a:schemeClr val="accent1">
                    <a:lumMod val="75000"/>
                  </a:schemeClr>
                </a:solidFill>
              </a:rPr>
              <a:t>Valodas modeļa 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pielāgošanas piemērs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#2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2788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Joma – tekstu diktēšana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/>
              <a:t>Diktēšanas komandas</a:t>
            </a:r>
            <a:r>
              <a:rPr lang="en-US" sz="28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Interpunkcija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Jauna rinda, jauns paragrāfs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Īpaši simboli (</a:t>
            </a:r>
            <a:r>
              <a:rPr lang="en-US" sz="2800" dirty="0"/>
              <a:t>&amp;, #,</a:t>
            </a:r>
            <a:r>
              <a:rPr lang="lv-LV" sz="2800" dirty="0"/>
              <a:t> emocijzīmes)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Formatēšanas komandas (dzēst, centrēt)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1068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75469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 dirty="0">
                <a:solidFill>
                  <a:schemeClr val="accent1">
                    <a:lumMod val="75000"/>
                  </a:schemeClr>
                </a:solidFill>
              </a:rPr>
              <a:t>Valodas modeļa pielāgošanas piemērs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#2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27881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400" dirty="0" smtClean="0"/>
              <a:t>Trenēšanas teksta korpusā punktuācija, iekavas, īpaši simboli (#, %, &amp;, ... ) utt. tiek aizstatās ar vārdiem.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400" dirty="0"/>
              <a:t>Diktēšanas komandas, emocijzīmes un citi īpaši simboli (&amp;, %, ... ) tiek pievienotas korpusā, ka atsevišķi teikumi.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400" dirty="0"/>
              <a:t>Komanda «jauna rinda» tiek pievienota katra otrā teikuma beigās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400" b="1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15375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75469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 dirty="0">
                <a:solidFill>
                  <a:schemeClr val="accent1">
                    <a:lumMod val="75000"/>
                  </a:schemeClr>
                </a:solidFill>
              </a:rPr>
              <a:t>Valodas modeļa pielāgošanas piemērs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#2</a:t>
            </a:r>
            <a:endParaRPr lang="lv-LV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095374"/>
              </p:ext>
            </p:extLst>
          </p:nvPr>
        </p:nvGraphicFramePr>
        <p:xfrm>
          <a:off x="1015206" y="2667000"/>
          <a:ext cx="7290594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9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sz="2800" dirty="0"/>
                        <a:t>ASR sistēma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WER,</a:t>
                      </a:r>
                      <a:r>
                        <a:rPr lang="en-US" sz="2800" baseline="0" dirty="0"/>
                        <a:t> %</a:t>
                      </a:r>
                      <a:endParaRPr lang="lv-LV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 smtClean="0"/>
                        <a:t>Vispārīgā</a:t>
                      </a:r>
                      <a:r>
                        <a:rPr lang="lv-LV" sz="2800" baseline="0" dirty="0" smtClean="0"/>
                        <a:t> sistēma</a:t>
                      </a:r>
                      <a:endParaRPr lang="lv-LV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800" b="0" dirty="0" smtClean="0"/>
                        <a:t>40.69%</a:t>
                      </a:r>
                      <a:endParaRPr lang="lv-LV" sz="28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 smtClean="0"/>
                        <a:t>Pielāgotā</a:t>
                      </a:r>
                      <a:r>
                        <a:rPr lang="lv-LV" sz="2800" baseline="0" dirty="0" smtClean="0"/>
                        <a:t> sistēma</a:t>
                      </a:r>
                      <a:endParaRPr lang="lv-LV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2</a:t>
                      </a:r>
                      <a:r>
                        <a:rPr lang="lv-LV" sz="2800" b="1" dirty="0" smtClean="0"/>
                        <a:t>7</a:t>
                      </a:r>
                      <a:r>
                        <a:rPr lang="ru-RU" sz="2800" b="1" dirty="0" smtClean="0"/>
                        <a:t>.</a:t>
                      </a:r>
                      <a:r>
                        <a:rPr lang="lv-LV" sz="2800" b="1" dirty="0" smtClean="0"/>
                        <a:t>29%</a:t>
                      </a:r>
                      <a:endParaRPr lang="lv-LV" sz="2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lv-LV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/>
                        <a:t>-</a:t>
                      </a:r>
                      <a:r>
                        <a:rPr lang="lv-LV" sz="2800" b="0" dirty="0" smtClean="0"/>
                        <a:t>1</a:t>
                      </a:r>
                      <a:r>
                        <a:rPr lang="en-US" sz="2800" b="0" dirty="0" smtClean="0"/>
                        <a:t>3.4 (</a:t>
                      </a:r>
                      <a:r>
                        <a:rPr lang="lv-LV" sz="2800" b="0" dirty="0" smtClean="0"/>
                        <a:t>33</a:t>
                      </a:r>
                      <a:r>
                        <a:rPr lang="en-US" sz="2800" b="0" dirty="0" smtClean="0"/>
                        <a:t>%)</a:t>
                      </a:r>
                      <a:endParaRPr lang="lv-LV" sz="28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179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754694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 dirty="0">
                <a:solidFill>
                  <a:schemeClr val="accent1">
                    <a:lumMod val="75000"/>
                  </a:schemeClr>
                </a:solidFill>
              </a:rPr>
              <a:t>Akustiska modeļa pielāgošana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278813" cy="53860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/>
              <a:t>Ideja: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Savākt audio datu piemērus ar </a:t>
            </a:r>
            <a:r>
              <a:rPr lang="lv-LV" sz="2800" dirty="0" err="1"/>
              <a:t>transkripcijām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rgbClr val="000000"/>
                </a:solidFill>
              </a:rPr>
              <a:t>Akustiskais modelis tiek pielāgots: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Vide, ierakstīšanas ierīce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Audio ierakstīšanas un pārraides formāts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Izruna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Konkrētie runātāji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7F7F7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3685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75469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Ievads</a:t>
            </a:r>
            <a:endParaRPr lang="en-US" sz="320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278813" cy="510909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Kā strādā runas atpazīšana?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Kādi rezultāti ir </a:t>
            </a:r>
            <a:r>
              <a:rPr lang="lv-LV" sz="2800" dirty="0" smtClean="0"/>
              <a:t>sasniegti</a:t>
            </a:r>
            <a:r>
              <a:rPr lang="ru-RU" sz="2800" dirty="0" smtClean="0"/>
              <a:t> </a:t>
            </a:r>
            <a:r>
              <a:rPr lang="lv-LV" sz="2800" dirty="0" smtClean="0"/>
              <a:t>latviešu valodai?</a:t>
            </a:r>
            <a:endParaRPr lang="lv-LV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Kā pielāgot runas atpazīšanu konkrētam lietojumam?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lv-LV" sz="2800" dirty="0"/>
              <a:t>Pielāgošana ar tekstiem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lv-LV" sz="2800" dirty="0"/>
              <a:t>Pielāgošana ar audio datiem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lv-LV" sz="2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lv-LV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37858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 dirty="0">
                <a:solidFill>
                  <a:schemeClr val="accent1">
                    <a:lumMod val="75000"/>
                  </a:schemeClr>
                </a:solidFill>
              </a:rPr>
              <a:t>Akustiska modeļa 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pielāgošanai diktēšanai</a:t>
            </a:r>
            <a:endParaRPr lang="lv-LV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720202"/>
              </p:ext>
            </p:extLst>
          </p:nvPr>
        </p:nvGraphicFramePr>
        <p:xfrm>
          <a:off x="1015206" y="2667000"/>
          <a:ext cx="7290594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9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sz="2800" dirty="0"/>
                        <a:t>ASR sistēma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WER,</a:t>
                      </a:r>
                      <a:r>
                        <a:rPr lang="en-US" sz="2800" baseline="0" dirty="0"/>
                        <a:t> %</a:t>
                      </a:r>
                      <a:endParaRPr lang="lv-LV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 smtClean="0"/>
                        <a:t>Parastais</a:t>
                      </a:r>
                      <a:r>
                        <a:rPr lang="lv-LV" sz="2800" baseline="0" dirty="0" smtClean="0"/>
                        <a:t> akustiskais modelis</a:t>
                      </a:r>
                      <a:endParaRPr lang="lv-LV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0" dirty="0" smtClean="0"/>
                        <a:t>2</a:t>
                      </a:r>
                      <a:r>
                        <a:rPr lang="lv-LV" sz="2800" b="0" dirty="0" smtClean="0"/>
                        <a:t>7</a:t>
                      </a:r>
                      <a:r>
                        <a:rPr lang="ru-RU" sz="2800" b="0" dirty="0" smtClean="0"/>
                        <a:t>.</a:t>
                      </a:r>
                      <a:r>
                        <a:rPr lang="lv-LV" sz="2800" b="0" dirty="0" smtClean="0"/>
                        <a:t>29%</a:t>
                      </a:r>
                      <a:endParaRPr lang="lv-LV" sz="28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 smtClean="0"/>
                        <a:t>Pielāgotais</a:t>
                      </a:r>
                      <a:r>
                        <a:rPr lang="lv-LV" sz="2800" baseline="0" dirty="0" smtClean="0"/>
                        <a:t> akustiskais modelis</a:t>
                      </a:r>
                      <a:endParaRPr lang="lv-LV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2</a:t>
                      </a:r>
                      <a:r>
                        <a:rPr lang="lv-LV" sz="2800" b="1" dirty="0" smtClean="0"/>
                        <a:t>3</a:t>
                      </a:r>
                      <a:r>
                        <a:rPr lang="ru-RU" sz="2800" b="1" dirty="0" smtClean="0"/>
                        <a:t>.</a:t>
                      </a:r>
                      <a:r>
                        <a:rPr lang="lv-LV" sz="2800" b="1" dirty="0" smtClean="0"/>
                        <a:t>86%</a:t>
                      </a:r>
                      <a:endParaRPr lang="lv-LV" sz="2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lv-LV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/>
                        <a:t>-3.4</a:t>
                      </a:r>
                      <a:r>
                        <a:rPr lang="lv-LV" sz="2800" b="0" dirty="0" smtClean="0"/>
                        <a:t>3</a:t>
                      </a:r>
                      <a:r>
                        <a:rPr lang="en-US" sz="2800" b="0" dirty="0" smtClean="0"/>
                        <a:t> (</a:t>
                      </a:r>
                      <a:r>
                        <a:rPr lang="lv-LV" sz="2800" b="0" dirty="0" smtClean="0"/>
                        <a:t>12.5</a:t>
                      </a:r>
                      <a:r>
                        <a:rPr lang="en-US" sz="2800" b="0" dirty="0" smtClean="0"/>
                        <a:t>%)</a:t>
                      </a:r>
                      <a:endParaRPr lang="lv-LV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1905000"/>
            <a:ext cx="8278813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8st diktēšanas audio ierakstu</a:t>
            </a: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17615316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754694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>
                <a:solidFill>
                  <a:schemeClr val="accent1">
                    <a:lumMod val="75000"/>
                  </a:schemeClr>
                </a:solidFill>
              </a:rPr>
              <a:t>Prasības audio datiem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278813" cy="79714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/>
              <a:t>Audio segmentu garums 5-10 sekundes</a:t>
            </a:r>
            <a:r>
              <a:rPr lang="en-US" sz="28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Katram segmentam atbilstoša precīza transkripcija</a:t>
            </a:r>
            <a:endParaRPr lang="lv-LV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Skaitļi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Datumi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 err="1"/>
              <a:t>Utml</a:t>
            </a:r>
            <a:r>
              <a:rPr lang="lv-LV" sz="28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Bet parasti:</a:t>
            </a:r>
            <a:endParaRPr lang="lv-LV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Gari nesegmentēti audio vai video </a:t>
            </a:r>
            <a:r>
              <a:rPr lang="lv-LV" sz="2800" dirty="0"/>
              <a:t>ieraksti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Neprecīzas transkripcijas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>
              <a:solidFill>
                <a:srgbClr val="00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7F7F7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58757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75469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 dirty="0">
                <a:solidFill>
                  <a:schemeClr val="accent1">
                    <a:lumMod val="75000"/>
                  </a:schemeClr>
                </a:solidFill>
              </a:rPr>
              <a:t>Audio datu vākšana ar ASR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408865" y="1720871"/>
            <a:ext cx="2526348" cy="517219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v-LV" altLang="lv-LV" sz="2800" dirty="0" smtClean="0">
                <a:solidFill>
                  <a:srgbClr val="000000"/>
                </a:solidFill>
              </a:rPr>
              <a:t>Audio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Bent Arrow 7"/>
          <p:cNvSpPr/>
          <p:nvPr/>
        </p:nvSpPr>
        <p:spPr>
          <a:xfrm rot="5400000">
            <a:off x="6380733" y="1893489"/>
            <a:ext cx="877901" cy="828564"/>
          </a:xfrm>
          <a:prstGeom prst="ben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dk1"/>
              </a:solidFill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6213812" y="2932696"/>
            <a:ext cx="2646860" cy="576064"/>
          </a:xfrm>
          <a:prstGeom prst="flowChartProcess">
            <a:avLst/>
          </a:prstGeom>
          <a:solidFill>
            <a:srgbClr val="C2AED7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Runas atpazinējs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428557" y="3614372"/>
            <a:ext cx="2311936" cy="1002520"/>
          </a:xfrm>
          <a:prstGeom prst="flowChartProcess">
            <a:avLst/>
          </a:prstGeom>
          <a:solidFill>
            <a:srgbClr val="C2AED7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Segmentu</a:t>
            </a:r>
            <a:r>
              <a:rPr kumimoji="0" lang="lv-LV" altLang="lv-LV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izvēle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031008" y="1722986"/>
            <a:ext cx="775073" cy="57606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3813941" y="3877204"/>
            <a:ext cx="2311936" cy="500447"/>
          </a:xfrm>
          <a:prstGeom prst="flowChartProcess">
            <a:avLst/>
          </a:prstGeom>
          <a:solidFill>
            <a:srgbClr val="C2AED7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Sastatīšana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Bent Arrow 12"/>
          <p:cNvSpPr/>
          <p:nvPr/>
        </p:nvSpPr>
        <p:spPr>
          <a:xfrm rot="10800000">
            <a:off x="6241098" y="3581453"/>
            <a:ext cx="1296144" cy="828564"/>
          </a:xfrm>
          <a:prstGeom prst="ben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dk1"/>
              </a:solidFill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640056" y="5587044"/>
            <a:ext cx="3632101" cy="535082"/>
          </a:xfrm>
          <a:prstGeom prst="flowChartProcess">
            <a:avLst/>
          </a:prstGeom>
          <a:solidFill>
            <a:srgbClr val="FFFFC2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Pielāgošanas dati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 rot="5400000">
            <a:off x="1399778" y="4818902"/>
            <a:ext cx="775073" cy="57606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3901876" y="1720871"/>
            <a:ext cx="2311936" cy="578179"/>
          </a:xfrm>
          <a:prstGeom prst="flowChartProcess">
            <a:avLst/>
          </a:prstGeom>
          <a:solidFill>
            <a:srgbClr val="C2AED7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Segmentācija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ight Arrow 16"/>
          <p:cNvSpPr/>
          <p:nvPr/>
        </p:nvSpPr>
        <p:spPr>
          <a:xfrm rot="10800000">
            <a:off x="2855713" y="3877204"/>
            <a:ext cx="775073" cy="57606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auto">
          <a:xfrm>
            <a:off x="5725447" y="5158124"/>
            <a:ext cx="2526348" cy="517219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v-LV" altLang="lv-LV" sz="2800" dirty="0" smtClean="0">
                <a:solidFill>
                  <a:srgbClr val="000000"/>
                </a:solidFill>
              </a:rPr>
              <a:t>Teksti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Bent Arrow 18"/>
          <p:cNvSpPr/>
          <p:nvPr/>
        </p:nvSpPr>
        <p:spPr>
          <a:xfrm rot="16200000">
            <a:off x="4656551" y="4582504"/>
            <a:ext cx="995370" cy="828564"/>
          </a:xfrm>
          <a:prstGeom prst="ben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06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75469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Sastatīšana 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513114"/>
            <a:ext cx="3955869" cy="52322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lv-LV" dirty="0"/>
              <a:t>Sēdes vadītāja. Labrīt, cienījamie kolēģi! </a:t>
            </a:r>
            <a:r>
              <a:rPr lang="lv-LV" dirty="0">
                <a:solidFill>
                  <a:srgbClr val="00B050"/>
                </a:solidFill>
              </a:rPr>
              <a:t>Lūdzu, ieņemiet </a:t>
            </a:r>
            <a:r>
              <a:rPr lang="lv-LV" dirty="0" smtClean="0">
                <a:solidFill>
                  <a:srgbClr val="00B050"/>
                </a:solidFill>
              </a:rPr>
              <a:t>vietas!</a:t>
            </a:r>
          </a:p>
          <a:p>
            <a:endParaRPr lang="lv-LV" dirty="0">
              <a:solidFill>
                <a:srgbClr val="00B050"/>
              </a:solidFill>
            </a:endParaRPr>
          </a:p>
          <a:p>
            <a:r>
              <a:rPr lang="lv-LV" dirty="0" smtClean="0">
                <a:solidFill>
                  <a:schemeClr val="tx1"/>
                </a:solidFill>
              </a:rPr>
              <a:t>Sākam </a:t>
            </a:r>
            <a:r>
              <a:rPr lang="lv-LV" dirty="0">
                <a:solidFill>
                  <a:schemeClr val="tx1"/>
                </a:solidFill>
              </a:rPr>
              <a:t>Saeimas 17.novembra sēdi.</a:t>
            </a:r>
          </a:p>
          <a:p>
            <a:endParaRPr lang="lv-LV" dirty="0" smtClean="0"/>
          </a:p>
          <a:p>
            <a:r>
              <a:rPr lang="lv-LV" dirty="0" smtClean="0"/>
              <a:t>Pirms </a:t>
            </a:r>
            <a:r>
              <a:rPr lang="lv-LV" dirty="0"/>
              <a:t>mēs sākam izskatīt apstiprināto sēdes darba kārtību, mums </a:t>
            </a:r>
            <a:r>
              <a:rPr lang="lv-LV" dirty="0">
                <a:solidFill>
                  <a:srgbClr val="00B050"/>
                </a:solidFill>
              </a:rPr>
              <a:t>ir jālemj par iespējamo darba kārtības </a:t>
            </a:r>
            <a:r>
              <a:rPr lang="lv-LV" dirty="0">
                <a:solidFill>
                  <a:schemeClr val="tx1"/>
                </a:solidFill>
              </a:rPr>
              <a:t>maiņu</a:t>
            </a:r>
            <a:r>
              <a:rPr lang="lv-LV" dirty="0" smtClean="0"/>
              <a:t>.</a:t>
            </a:r>
          </a:p>
          <a:p>
            <a:endParaRPr lang="lv-LV" dirty="0"/>
          </a:p>
          <a:p>
            <a:r>
              <a:rPr lang="lv-LV" dirty="0">
                <a:solidFill>
                  <a:srgbClr val="00B050"/>
                </a:solidFill>
              </a:rPr>
              <a:t>Saeimas Prezidijs ir saņēmis Juridiskās komisijas iesniegumu ar lūgumu grozīt</a:t>
            </a:r>
            <a:r>
              <a:rPr lang="lv-LV" dirty="0"/>
              <a:t> Saeimas 17.novembra </a:t>
            </a:r>
            <a:r>
              <a:rPr lang="lv-LV" dirty="0">
                <a:solidFill>
                  <a:srgbClr val="00B050"/>
                </a:solidFill>
              </a:rPr>
              <a:t>sēdes darba kārtību un iekļaut tajā lēmuma projektu „Par Solvitas </a:t>
            </a:r>
            <a:r>
              <a:rPr lang="lv-LV" dirty="0" err="1">
                <a:solidFill>
                  <a:srgbClr val="00B050"/>
                </a:solidFill>
              </a:rPr>
              <a:t>Pujātes</a:t>
            </a:r>
            <a:r>
              <a:rPr lang="lv-LV" dirty="0">
                <a:solidFill>
                  <a:srgbClr val="00B050"/>
                </a:solidFill>
              </a:rPr>
              <a:t> apstiprināšanu par rajona (pilsētas) tiesas tiesnesi”. Vai deputātiem </a:t>
            </a:r>
            <a:r>
              <a:rPr lang="lv-LV" dirty="0" smtClean="0">
                <a:solidFill>
                  <a:srgbClr val="00B050"/>
                </a:solidFill>
              </a:rPr>
              <a:t>ir iebildumi</a:t>
            </a:r>
            <a:r>
              <a:rPr lang="lv-LV" dirty="0">
                <a:solidFill>
                  <a:srgbClr val="00B050"/>
                </a:solidFill>
              </a:rPr>
              <a:t>? Deputātiem iebildumu </a:t>
            </a:r>
            <a:r>
              <a:rPr lang="lv-LV" dirty="0" smtClean="0">
                <a:solidFill>
                  <a:srgbClr val="00B050"/>
                </a:solidFill>
              </a:rPr>
              <a:t>nav. </a:t>
            </a:r>
            <a:r>
              <a:rPr lang="lv-LV" dirty="0">
                <a:solidFill>
                  <a:srgbClr val="00B050"/>
                </a:solidFill>
              </a:rPr>
              <a:t>Darba kārtība ir</a:t>
            </a:r>
            <a:r>
              <a:rPr lang="lv-LV" dirty="0"/>
              <a:t> grozīta.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74475" y="1513114"/>
            <a:ext cx="3955869" cy="50783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r>
              <a:rPr lang="lv-LV" dirty="0" smtClean="0">
                <a:solidFill>
                  <a:schemeClr val="tx1"/>
                </a:solidFill>
              </a:rPr>
              <a:t>----</a:t>
            </a:r>
          </a:p>
          <a:p>
            <a:r>
              <a:rPr lang="lv-LV" dirty="0" smtClean="0">
                <a:solidFill>
                  <a:srgbClr val="00B050"/>
                </a:solidFill>
              </a:rPr>
              <a:t>lūdzu </a:t>
            </a:r>
            <a:r>
              <a:rPr lang="lv-LV" dirty="0">
                <a:solidFill>
                  <a:srgbClr val="00B050"/>
                </a:solidFill>
              </a:rPr>
              <a:t>ieņemiet vietas</a:t>
            </a:r>
            <a:r>
              <a:rPr lang="lv-LV" dirty="0"/>
              <a:t> </a:t>
            </a:r>
            <a:endParaRPr lang="lv-LV" dirty="0" smtClean="0"/>
          </a:p>
          <a:p>
            <a:endParaRPr lang="lv-LV" dirty="0"/>
          </a:p>
          <a:p>
            <a:r>
              <a:rPr lang="lv-LV" dirty="0" smtClean="0"/>
              <a:t>sākam </a:t>
            </a:r>
            <a:r>
              <a:rPr lang="lv-LV" dirty="0"/>
              <a:t>septiņpadsmitā novembra saeimas sēdē deputātus </a:t>
            </a:r>
            <a:endParaRPr lang="lv-LV" dirty="0" smtClean="0"/>
          </a:p>
          <a:p>
            <a:r>
              <a:rPr lang="lv-LV" dirty="0" smtClean="0"/>
              <a:t>pirms </a:t>
            </a:r>
            <a:r>
              <a:rPr lang="lv-LV" dirty="0"/>
              <a:t>mēs sākām izskatīties apstiprināto darba garu </a:t>
            </a:r>
            <a:r>
              <a:rPr lang="lv-LV" dirty="0" smtClean="0"/>
              <a:t>tiesību </a:t>
            </a:r>
            <a:r>
              <a:rPr lang="lv-LV" dirty="0"/>
              <a:t>komisija </a:t>
            </a:r>
            <a:r>
              <a:rPr lang="lv-LV" dirty="0">
                <a:solidFill>
                  <a:srgbClr val="00B050"/>
                </a:solidFill>
              </a:rPr>
              <a:t>ir jālemj par iespējamo darba kārtības </a:t>
            </a:r>
            <a:r>
              <a:rPr lang="lv-LV" dirty="0"/>
              <a:t>maiņa </a:t>
            </a:r>
            <a:endParaRPr lang="lv-LV" dirty="0" smtClean="0"/>
          </a:p>
          <a:p>
            <a:endParaRPr lang="lv-LV" dirty="0">
              <a:solidFill>
                <a:srgbClr val="00B050"/>
              </a:solidFill>
            </a:endParaRPr>
          </a:p>
          <a:p>
            <a:r>
              <a:rPr lang="lv-LV" dirty="0" smtClean="0">
                <a:solidFill>
                  <a:srgbClr val="00B050"/>
                </a:solidFill>
              </a:rPr>
              <a:t>saeimas </a:t>
            </a:r>
            <a:r>
              <a:rPr lang="lv-LV" dirty="0">
                <a:solidFill>
                  <a:srgbClr val="00B050"/>
                </a:solidFill>
              </a:rPr>
              <a:t>prezidijs ir saņēmis juridiskās komisijas iesniegumu ar lūgumu grozīt</a:t>
            </a:r>
            <a:r>
              <a:rPr lang="lv-LV" dirty="0"/>
              <a:t> septiņpadsmitā novembra saeimas </a:t>
            </a:r>
            <a:r>
              <a:rPr lang="lv-LV" dirty="0">
                <a:solidFill>
                  <a:srgbClr val="00B050"/>
                </a:solidFill>
              </a:rPr>
              <a:t>sēdes darba kārtību un iekļaut tajā lēmumprojektu par Solvitas Pujāts apstiprināšanu par rajona pilsētas tiesas tiesnesi vai deputātiem ir </a:t>
            </a:r>
            <a:r>
              <a:rPr lang="lv-LV" dirty="0" smtClean="0">
                <a:solidFill>
                  <a:srgbClr val="00B050"/>
                </a:solidFill>
              </a:rPr>
              <a:t>iebildumi deputātiem </a:t>
            </a:r>
            <a:r>
              <a:rPr lang="lv-LV" dirty="0">
                <a:solidFill>
                  <a:srgbClr val="00B050"/>
                </a:solidFill>
              </a:rPr>
              <a:t>iebildumu nav darba kārtību </a:t>
            </a:r>
            <a:r>
              <a:rPr lang="lv-LV" dirty="0" smtClean="0"/>
              <a:t>grozīt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78430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Piemērs #1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2788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11. Saeimas sēžu ieraksti – 300st.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Pēc sastatīšanas – 100st.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477835"/>
              </p:ext>
            </p:extLst>
          </p:nvPr>
        </p:nvGraphicFramePr>
        <p:xfrm>
          <a:off x="875109" y="3546566"/>
          <a:ext cx="729059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9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sz="2800" dirty="0"/>
                        <a:t>ASR </a:t>
                      </a:r>
                      <a:r>
                        <a:rPr lang="lv-LV" sz="2800" dirty="0" err="1"/>
                        <a:t>system</a:t>
                      </a:r>
                      <a:endParaRPr lang="lv-LV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WER,</a:t>
                      </a:r>
                      <a:r>
                        <a:rPr lang="en-US" sz="2800" baseline="0" dirty="0"/>
                        <a:t> %</a:t>
                      </a:r>
                      <a:endParaRPr lang="lv-LV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 smtClean="0"/>
                        <a:t>Vispārīga</a:t>
                      </a:r>
                      <a:r>
                        <a:rPr lang="lv-LV" sz="2800" baseline="0" dirty="0" smtClean="0"/>
                        <a:t> sistēma</a:t>
                      </a:r>
                      <a:endParaRPr lang="lv-LV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800" dirty="0" smtClean="0"/>
                        <a:t>13.9%</a:t>
                      </a:r>
                      <a:endParaRPr lang="lv-LV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 smtClean="0"/>
                        <a:t>Valodas</a:t>
                      </a:r>
                      <a:r>
                        <a:rPr lang="lv-LV" sz="2800" baseline="0" dirty="0" smtClean="0"/>
                        <a:t> modeļa pielāgošana</a:t>
                      </a:r>
                      <a:endParaRPr lang="lv-LV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800" dirty="0" smtClean="0"/>
                        <a:t>8.6%</a:t>
                      </a:r>
                      <a:endParaRPr lang="lv-LV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noProof="0" dirty="0" smtClean="0"/>
                        <a:t>Akustiska modeļa pielāgošana</a:t>
                      </a:r>
                      <a:endParaRPr lang="en-US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800" b="1" dirty="0" smtClean="0"/>
                        <a:t>7.6%</a:t>
                      </a:r>
                      <a:endParaRPr lang="lv-LV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800" b="1" dirty="0" smtClean="0"/>
                        <a:t>-1 (11%)</a:t>
                      </a:r>
                      <a:endParaRPr lang="lv-LV" sz="2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2234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Piemērs #2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278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Novērtēšana uz vispārīgas jomas ierakstiem: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16431"/>
              </p:ext>
            </p:extLst>
          </p:nvPr>
        </p:nvGraphicFramePr>
        <p:xfrm>
          <a:off x="875109" y="3546566"/>
          <a:ext cx="7290594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9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sz="2800" dirty="0"/>
                        <a:t>ASR </a:t>
                      </a:r>
                      <a:r>
                        <a:rPr lang="lv-LV" sz="2800" dirty="0" err="1"/>
                        <a:t>system</a:t>
                      </a:r>
                      <a:endParaRPr lang="lv-LV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WER,</a:t>
                      </a:r>
                      <a:r>
                        <a:rPr lang="en-US" sz="2800" baseline="0" dirty="0"/>
                        <a:t> %</a:t>
                      </a:r>
                      <a:endParaRPr lang="lv-LV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Baseline</a:t>
                      </a:r>
                      <a:endParaRPr lang="lv-LV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800" dirty="0" smtClean="0"/>
                        <a:t>19.63%</a:t>
                      </a:r>
                      <a:endParaRPr lang="lv-LV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 err="1" smtClean="0"/>
                        <a:t>Baseline</a:t>
                      </a:r>
                      <a:r>
                        <a:rPr lang="lv-LV" sz="2800" dirty="0" smtClean="0"/>
                        <a:t> + 11. Saeima</a:t>
                      </a:r>
                      <a:endParaRPr lang="lv-LV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800" dirty="0" smtClean="0"/>
                        <a:t>17.44%</a:t>
                      </a:r>
                      <a:endParaRPr lang="lv-LV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2800" b="1" dirty="0" smtClean="0"/>
                        <a:t>-2.19 (11%)</a:t>
                      </a:r>
                      <a:endParaRPr lang="lv-LV" sz="2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2861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Tālākie soļi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278813" cy="32316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b="1" dirty="0" smtClean="0"/>
              <a:t>Konverģence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2219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75469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 dirty="0">
                <a:solidFill>
                  <a:schemeClr val="accent1">
                    <a:lumMod val="75000"/>
                  </a:schemeClr>
                </a:solidFill>
              </a:rPr>
              <a:t>Konverģence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408865" y="1720871"/>
            <a:ext cx="2526348" cy="517219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v-LV" altLang="lv-LV" sz="2800" dirty="0" smtClean="0">
                <a:solidFill>
                  <a:srgbClr val="000000"/>
                </a:solidFill>
              </a:rPr>
              <a:t>Audio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Bent Arrow 7"/>
          <p:cNvSpPr/>
          <p:nvPr/>
        </p:nvSpPr>
        <p:spPr>
          <a:xfrm rot="5400000">
            <a:off x="6380733" y="1893489"/>
            <a:ext cx="877901" cy="828564"/>
          </a:xfrm>
          <a:prstGeom prst="ben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dk1"/>
              </a:solidFill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6213812" y="2932696"/>
            <a:ext cx="2646860" cy="576064"/>
          </a:xfrm>
          <a:prstGeom prst="flowChartProcess">
            <a:avLst/>
          </a:prstGeom>
          <a:solidFill>
            <a:srgbClr val="C2AED7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Runas atpazinējs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428557" y="3614372"/>
            <a:ext cx="2311936" cy="1002520"/>
          </a:xfrm>
          <a:prstGeom prst="flowChartProcess">
            <a:avLst/>
          </a:prstGeom>
          <a:solidFill>
            <a:srgbClr val="C2AED7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Segmentu</a:t>
            </a:r>
            <a:r>
              <a:rPr kumimoji="0" lang="lv-LV" altLang="lv-LV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izvēle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031008" y="1722986"/>
            <a:ext cx="775073" cy="57606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3813941" y="3877204"/>
            <a:ext cx="2311936" cy="500447"/>
          </a:xfrm>
          <a:prstGeom prst="flowChartProcess">
            <a:avLst/>
          </a:prstGeom>
          <a:solidFill>
            <a:srgbClr val="C2AED7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Sastatīšana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Bent Arrow 12"/>
          <p:cNvSpPr/>
          <p:nvPr/>
        </p:nvSpPr>
        <p:spPr>
          <a:xfrm rot="10800000">
            <a:off x="6241098" y="3581453"/>
            <a:ext cx="1296144" cy="828564"/>
          </a:xfrm>
          <a:prstGeom prst="ben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dk1"/>
              </a:solidFill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630431" y="5824841"/>
            <a:ext cx="3632101" cy="535082"/>
          </a:xfrm>
          <a:prstGeom prst="flowChartProcess">
            <a:avLst/>
          </a:prstGeom>
          <a:solidFill>
            <a:srgbClr val="FFFFC2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Pielāgošanas dati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 rot="5400000">
            <a:off x="1309341" y="4909340"/>
            <a:ext cx="955947" cy="57606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3901876" y="1720871"/>
            <a:ext cx="2311936" cy="578179"/>
          </a:xfrm>
          <a:prstGeom prst="flowChartProcess">
            <a:avLst/>
          </a:prstGeom>
          <a:solidFill>
            <a:srgbClr val="C2AED7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Segmentācija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ight Arrow 16"/>
          <p:cNvSpPr/>
          <p:nvPr/>
        </p:nvSpPr>
        <p:spPr>
          <a:xfrm rot="10800000">
            <a:off x="2855713" y="3877204"/>
            <a:ext cx="775073" cy="57606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auto">
          <a:xfrm>
            <a:off x="5691448" y="5172148"/>
            <a:ext cx="1845794" cy="517219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v-LV" altLang="lv-LV" sz="2800" dirty="0" smtClean="0">
                <a:solidFill>
                  <a:srgbClr val="000000"/>
                </a:solidFill>
              </a:rPr>
              <a:t>Teksti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Bent Arrow 18"/>
          <p:cNvSpPr/>
          <p:nvPr/>
        </p:nvSpPr>
        <p:spPr>
          <a:xfrm rot="16200000">
            <a:off x="4622552" y="4596528"/>
            <a:ext cx="995370" cy="828564"/>
          </a:xfrm>
          <a:prstGeom prst="ben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dk1"/>
              </a:solidFill>
            </a:endParaRPr>
          </a:p>
        </p:txBody>
      </p:sp>
      <p:sp>
        <p:nvSpPr>
          <p:cNvPr id="20" name="Bent Arrow 19"/>
          <p:cNvSpPr/>
          <p:nvPr/>
        </p:nvSpPr>
        <p:spPr>
          <a:xfrm rot="5400000" flipH="1">
            <a:off x="5136935" y="2932749"/>
            <a:ext cx="2709426" cy="4072671"/>
          </a:xfrm>
          <a:prstGeom prst="bentArrow">
            <a:avLst>
              <a:gd name="adj1" fmla="val 9421"/>
              <a:gd name="adj2" fmla="val 11405"/>
              <a:gd name="adj3" fmla="val 11875"/>
              <a:gd name="adj4" fmla="val 4161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8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Tālākie soļi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278813" cy="36625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Konverģence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b="1" dirty="0" smtClean="0"/>
              <a:t>Vārdnīcas ierobežošana</a:t>
            </a:r>
            <a:endParaRPr lang="en-US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5684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75469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 dirty="0">
                <a:solidFill>
                  <a:schemeClr val="accent1">
                    <a:lumMod val="75000"/>
                  </a:schemeClr>
                </a:solidFill>
              </a:rPr>
              <a:t>Vārdnīcas ierobežošana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408865" y="1720871"/>
            <a:ext cx="2526348" cy="517219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v-LV" altLang="lv-LV" sz="2800" dirty="0" smtClean="0">
                <a:solidFill>
                  <a:srgbClr val="000000"/>
                </a:solidFill>
              </a:rPr>
              <a:t>Audio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Bent Arrow 7"/>
          <p:cNvSpPr/>
          <p:nvPr/>
        </p:nvSpPr>
        <p:spPr>
          <a:xfrm rot="5400000">
            <a:off x="6380733" y="1893489"/>
            <a:ext cx="877901" cy="828564"/>
          </a:xfrm>
          <a:prstGeom prst="ben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dk1"/>
              </a:solidFill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6213812" y="2932696"/>
            <a:ext cx="2646860" cy="576064"/>
          </a:xfrm>
          <a:prstGeom prst="flowChartProcess">
            <a:avLst/>
          </a:prstGeom>
          <a:solidFill>
            <a:srgbClr val="C2AED7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Runas atpazinējs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428557" y="3614372"/>
            <a:ext cx="2311936" cy="1002520"/>
          </a:xfrm>
          <a:prstGeom prst="flowChartProcess">
            <a:avLst/>
          </a:prstGeom>
          <a:solidFill>
            <a:srgbClr val="C2AED7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Segmentu</a:t>
            </a:r>
            <a:r>
              <a:rPr kumimoji="0" lang="lv-LV" altLang="lv-LV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izvēle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031008" y="1722986"/>
            <a:ext cx="775073" cy="57606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3813941" y="3877204"/>
            <a:ext cx="2311936" cy="500447"/>
          </a:xfrm>
          <a:prstGeom prst="flowChartProcess">
            <a:avLst/>
          </a:prstGeom>
          <a:solidFill>
            <a:srgbClr val="C2AED7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Sastatīšana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Bent Arrow 12"/>
          <p:cNvSpPr/>
          <p:nvPr/>
        </p:nvSpPr>
        <p:spPr>
          <a:xfrm rot="10800000">
            <a:off x="6241098" y="3581453"/>
            <a:ext cx="1296144" cy="828564"/>
          </a:xfrm>
          <a:prstGeom prst="ben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dk1"/>
              </a:solidFill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640056" y="5587044"/>
            <a:ext cx="3632101" cy="535082"/>
          </a:xfrm>
          <a:prstGeom prst="flowChartProcess">
            <a:avLst/>
          </a:prstGeom>
          <a:solidFill>
            <a:srgbClr val="FFFFC2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Pielāgošanas dati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 rot="5400000">
            <a:off x="1399778" y="4818902"/>
            <a:ext cx="775073" cy="57606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3901876" y="1720871"/>
            <a:ext cx="2311936" cy="578179"/>
          </a:xfrm>
          <a:prstGeom prst="flowChartProcess">
            <a:avLst/>
          </a:prstGeom>
          <a:solidFill>
            <a:srgbClr val="C2AED7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Segmentācija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ight Arrow 16"/>
          <p:cNvSpPr/>
          <p:nvPr/>
        </p:nvSpPr>
        <p:spPr>
          <a:xfrm rot="10800000">
            <a:off x="2855713" y="3877204"/>
            <a:ext cx="775073" cy="57606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auto">
          <a:xfrm>
            <a:off x="5725447" y="5158124"/>
            <a:ext cx="2526348" cy="517219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v-LV" altLang="lv-LV" sz="2800" dirty="0" smtClean="0">
                <a:solidFill>
                  <a:srgbClr val="000000"/>
                </a:solidFill>
              </a:rPr>
              <a:t>Teksti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Bent Arrow 18"/>
          <p:cNvSpPr/>
          <p:nvPr/>
        </p:nvSpPr>
        <p:spPr>
          <a:xfrm rot="16200000">
            <a:off x="4656551" y="4582504"/>
            <a:ext cx="995370" cy="828564"/>
          </a:xfrm>
          <a:prstGeom prst="ben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dk1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 rot="16200000">
            <a:off x="7491350" y="4054239"/>
            <a:ext cx="1361890" cy="482151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Vārdnīca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6357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75469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Ievads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278813" cy="8002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/>
          </a:p>
        </p:txBody>
      </p:sp>
      <p:pic>
        <p:nvPicPr>
          <p:cNvPr id="4" name="Picture 4" descr="http://efv-solutions.com/wp-content/uploads/2015/09/Home-300x12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41" y="1714558"/>
            <a:ext cx="285750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028927" y="2895659"/>
                <a:ext cx="6879771" cy="13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𝑡𝑟𝑎𝑛𝑠𝑐𝑟𝑖𝑝𝑡</m:t>
                      </m:r>
                      <m:r>
                        <a:rPr lang="en-US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𝑎𝑟𝑔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lim>
                          </m:limLow>
                        </m:fName>
                        <m:e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𝑎𝑐𝑜𝑢𝑠𝑡𝑖𝑐</m:t>
                          </m:r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𝑠𝑖𝑔𝑛𝑎𝑙</m:t>
                          </m:r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lv-LV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927" y="2895659"/>
                <a:ext cx="6879771" cy="13109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v-L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09554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Tālākie soļi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278813" cy="409342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Konverģence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Vārdnīcas ierobežošana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b="1" dirty="0" smtClean="0"/>
              <a:t>Lietotāju </a:t>
            </a:r>
            <a:r>
              <a:rPr lang="lv-LV" sz="2800" b="1" dirty="0" err="1" smtClean="0"/>
              <a:t>feedback</a:t>
            </a:r>
            <a:r>
              <a:rPr lang="lv-LV" sz="2800" b="1" dirty="0" smtClean="0"/>
              <a:t> validācija</a:t>
            </a:r>
            <a:endParaRPr lang="en-US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4574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75469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 dirty="0">
                <a:solidFill>
                  <a:schemeClr val="accent1">
                    <a:lumMod val="75000"/>
                  </a:schemeClr>
                </a:solidFill>
              </a:rPr>
              <a:t>Lietotāju </a:t>
            </a:r>
            <a:r>
              <a:rPr lang="lv-LV" sz="3200" dirty="0" err="1">
                <a:solidFill>
                  <a:schemeClr val="accent1">
                    <a:lumMod val="75000"/>
                  </a:schemeClr>
                </a:solidFill>
              </a:rPr>
              <a:t>feedback</a:t>
            </a:r>
            <a:r>
              <a:rPr lang="lv-LV" sz="3200" dirty="0">
                <a:solidFill>
                  <a:schemeClr val="accent1">
                    <a:lumMod val="75000"/>
                  </a:schemeClr>
                </a:solidFill>
              </a:rPr>
              <a:t> validācija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41296" y="2459727"/>
            <a:ext cx="2086458" cy="883489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v-LV" altLang="lv-LV" sz="2800" dirty="0" smtClean="0">
                <a:solidFill>
                  <a:srgbClr val="000000"/>
                </a:solidFill>
                <a:latin typeface="+mn-lt"/>
              </a:rPr>
              <a:t>Transkripcija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no lietotāja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Bent Arrow 7"/>
          <p:cNvSpPr/>
          <p:nvPr/>
        </p:nvSpPr>
        <p:spPr>
          <a:xfrm rot="5400000">
            <a:off x="2804298" y="2647724"/>
            <a:ext cx="877901" cy="828564"/>
          </a:xfrm>
          <a:prstGeom prst="ben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dk1"/>
              </a:solidFill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2921658" y="1503141"/>
            <a:ext cx="2646860" cy="576064"/>
          </a:xfrm>
          <a:prstGeom prst="flowChartProcess">
            <a:avLst/>
          </a:prstGeom>
          <a:solidFill>
            <a:srgbClr val="C2AED7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Runas atpazinējs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2971810" y="4677364"/>
            <a:ext cx="2311936" cy="504183"/>
          </a:xfrm>
          <a:prstGeom prst="flowChartProcess">
            <a:avLst/>
          </a:prstGeom>
          <a:solidFill>
            <a:srgbClr val="C2AED7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Validācija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Right Arrow 10"/>
          <p:cNvSpPr/>
          <p:nvPr/>
        </p:nvSpPr>
        <p:spPr>
          <a:xfrm rot="5400000">
            <a:off x="3959336" y="4218067"/>
            <a:ext cx="336882" cy="313237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2971810" y="3611449"/>
            <a:ext cx="2311936" cy="500447"/>
          </a:xfrm>
          <a:prstGeom prst="flowChartProcess">
            <a:avLst/>
          </a:prstGeom>
          <a:solidFill>
            <a:srgbClr val="C2AED7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Sastatīšana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2311726" y="5935161"/>
            <a:ext cx="3632101" cy="535082"/>
          </a:xfrm>
          <a:prstGeom prst="flowChartProcess">
            <a:avLst/>
          </a:prstGeom>
          <a:solidFill>
            <a:srgbClr val="FFFFC2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Pielāgošanas dati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auto">
          <a:xfrm>
            <a:off x="5568518" y="2544787"/>
            <a:ext cx="2526348" cy="517219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v-LV" altLang="lv-LV" sz="2800" dirty="0" smtClean="0">
                <a:solidFill>
                  <a:srgbClr val="000000"/>
                </a:solidFill>
              </a:rPr>
              <a:t>Transkripcija</a:t>
            </a:r>
            <a:endParaRPr kumimoji="0" lang="en-GB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Bent Arrow 19"/>
          <p:cNvSpPr/>
          <p:nvPr/>
        </p:nvSpPr>
        <p:spPr>
          <a:xfrm rot="16200000" flipH="1">
            <a:off x="4588843" y="2640837"/>
            <a:ext cx="877901" cy="828564"/>
          </a:xfrm>
          <a:prstGeom prst="ben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dk1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 rot="5400000">
            <a:off x="3914598" y="5408205"/>
            <a:ext cx="426353" cy="313237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2" name="Bent Arrow 21"/>
          <p:cNvSpPr/>
          <p:nvPr/>
        </p:nvSpPr>
        <p:spPr>
          <a:xfrm rot="230472">
            <a:off x="1924297" y="1538912"/>
            <a:ext cx="877901" cy="828564"/>
          </a:xfrm>
          <a:prstGeom prst="ben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dk1"/>
              </a:solidFill>
            </a:endParaRPr>
          </a:p>
        </p:txBody>
      </p:sp>
      <p:sp>
        <p:nvSpPr>
          <p:cNvPr id="23" name="Bent Arrow 22"/>
          <p:cNvSpPr/>
          <p:nvPr/>
        </p:nvSpPr>
        <p:spPr>
          <a:xfrm rot="4946340">
            <a:off x="5738399" y="1612974"/>
            <a:ext cx="877901" cy="828564"/>
          </a:xfrm>
          <a:prstGeom prst="ben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75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75469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>
                <a:solidFill>
                  <a:schemeClr val="accent1">
                    <a:lumMod val="75000"/>
                  </a:schemeClr>
                </a:solidFill>
              </a:rPr>
              <a:t>Secinājumi</a:t>
            </a:r>
            <a:endParaRPr lang="en-US" sz="32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27881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Izstrādāta vispārīgas jomas runas </a:t>
            </a:r>
            <a:r>
              <a:rPr lang="lv-LV" sz="2800" dirty="0"/>
              <a:t>atpazīšanas sistēma latviešu valodai ar </a:t>
            </a:r>
            <a:r>
              <a:rPr lang="lv-LV" sz="2800" b="1" dirty="0" smtClean="0"/>
              <a:t>19.63% </a:t>
            </a:r>
            <a:r>
              <a:rPr lang="lv-LV" sz="2800" b="1" dirty="0"/>
              <a:t>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/>
              <a:t>Izstrādāta metode, kas ļauj neprecīzi anotētus audio datus izmantot akustiska modeļa pielāgošanai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Pārbaudīta vispārīgas sistēmas pielāgojamība specifiskiem scenārijiem</a:t>
            </a:r>
            <a:r>
              <a:rPr lang="en-US" sz="2800" dirty="0" smtClean="0"/>
              <a:t>:</a:t>
            </a:r>
            <a:endParaRPr lang="lv-LV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Diktēšana</a:t>
            </a:r>
            <a:r>
              <a:rPr lang="en-US" sz="2800" dirty="0" smtClean="0"/>
              <a:t>,</a:t>
            </a:r>
            <a:r>
              <a:rPr lang="lv-LV" sz="2800" dirty="0" smtClean="0"/>
              <a:t> </a:t>
            </a:r>
            <a:r>
              <a:rPr lang="lv-LV" sz="2800" b="1" dirty="0" smtClean="0"/>
              <a:t>WER 23.86%</a:t>
            </a:r>
            <a:endParaRPr lang="en-US" sz="28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Specifiskas jomas stenografēšana, </a:t>
            </a:r>
            <a:r>
              <a:rPr lang="lv-LV" sz="2800" b="1" dirty="0" smtClean="0"/>
              <a:t>WER 7.6%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 smtClean="0"/>
              <a:t>Uzlabota vispārīgas jomas sistēma, </a:t>
            </a:r>
            <a:r>
              <a:rPr lang="lv-LV" sz="2800" b="1" dirty="0" smtClean="0"/>
              <a:t>WER 17.44%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110444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75469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Ievads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278813" cy="8002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/>
          </a:p>
        </p:txBody>
      </p:sp>
      <p:pic>
        <p:nvPicPr>
          <p:cNvPr id="4" name="Picture 4" descr="http://efv-solutions.com/wp-content/uploads/2015/09/Home-300x12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41" y="1714558"/>
            <a:ext cx="285750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028927" y="2895659"/>
                <a:ext cx="6879771" cy="19875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𝑡𝑟𝑎𝑛𝑠𝑐𝑟𝑖𝑝𝑡</m:t>
                      </m:r>
                      <m:r>
                        <a:rPr lang="en-US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𝑎𝑟𝑔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lim>
                          </m:limLow>
                        </m:fName>
                        <m:e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𝑎𝑐𝑜𝑢𝑠𝑡𝑖𝑐</m:t>
                          </m:r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𝑠𝑖𝑔𝑛𝑎𝑙</m:t>
                          </m:r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𝑡𝑟𝑎𝑛𝑠𝑐𝑟𝑖𝑝𝑡</m:t>
                      </m:r>
                      <m:r>
                        <a:rPr lang="en-US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𝑎𝑟𝑔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𝑎𝑐𝑜𝑢𝑠𝑡𝑖𝑐</m:t>
                                  </m:r>
                                  <m:r>
                                    <a:rPr lang="en-US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𝑠𝑖𝑔𝑛𝑎𝑙</m:t>
                                  </m:r>
                                  <m:r>
                                    <a:rPr lang="en-US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a:rPr lang="en-US" sz="2400" i="1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d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𝑎𝑐𝑜𝑢𝑠𝑡𝑖𝑐</m:t>
                              </m:r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𝑠𝑖𝑔𝑛𝑎𝑙</m:t>
                              </m:r>
                              <m:r>
                                <a:rPr lang="en-US" sz="2400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lv-LV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927" y="2895659"/>
                <a:ext cx="6879771" cy="19875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61702" y="527510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P(T) – </a:t>
            </a:r>
            <a:r>
              <a:rPr lang="lv-LV" dirty="0"/>
              <a:t>valodas modelis</a:t>
            </a:r>
            <a:endParaRPr lang="en-US" dirty="0"/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P(acoustic </a:t>
            </a:r>
            <a:r>
              <a:rPr lang="en-US" dirty="0" smtClean="0"/>
              <a:t>signal</a:t>
            </a:r>
            <a:r>
              <a:rPr lang="lv-LV" dirty="0" smtClean="0"/>
              <a:t> </a:t>
            </a:r>
            <a:r>
              <a:rPr lang="en-US" dirty="0" smtClean="0"/>
              <a:t>|</a:t>
            </a:r>
            <a:r>
              <a:rPr lang="lv-LV" dirty="0" smtClean="0"/>
              <a:t> </a:t>
            </a:r>
            <a:r>
              <a:rPr lang="en-US" dirty="0" smtClean="0"/>
              <a:t>T</a:t>
            </a:r>
            <a:r>
              <a:rPr lang="en-US" dirty="0"/>
              <a:t>) – </a:t>
            </a:r>
            <a:r>
              <a:rPr lang="lv-LV" dirty="0"/>
              <a:t>akustiskais modelis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290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75469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Ievads</a:t>
            </a:r>
            <a:endParaRPr lang="en-US" sz="320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278813" cy="424731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/>
              <a:t>Kāpēc</a:t>
            </a:r>
            <a:r>
              <a:rPr lang="en-US" sz="2800" dirty="0"/>
              <a:t> </a:t>
            </a:r>
            <a:r>
              <a:rPr lang="lv-LV" sz="2800" dirty="0" smtClean="0"/>
              <a:t>runas </a:t>
            </a:r>
            <a:r>
              <a:rPr lang="lv-LV" sz="2800" dirty="0"/>
              <a:t>atpazīšanai ir vajadzīgi</a:t>
            </a:r>
            <a:r>
              <a:rPr lang="en-US" sz="2800" dirty="0"/>
              <a:t> </a:t>
            </a:r>
            <a:r>
              <a:rPr lang="lv-LV" sz="2800" dirty="0"/>
              <a:t>varbūtiskie modeļi</a:t>
            </a:r>
            <a:r>
              <a:rPr lang="en-US" sz="2800" dirty="0"/>
              <a:t>?</a:t>
            </a:r>
            <a:endParaRPr lang="lv-LV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Sarežģītība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Mainīgums, dažādība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Ārējie apstākļi, trokšņi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Joma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lv-LV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63655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6001643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Akustiska modelēšana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P(acoustic signal | </a:t>
            </a:r>
            <a:r>
              <a:rPr lang="lv-LV" sz="2800" dirty="0" err="1" smtClean="0"/>
              <a:t>word</a:t>
            </a:r>
            <a:r>
              <a:rPr lang="en-US" sz="2800" dirty="0" smtClean="0"/>
              <a:t> </a:t>
            </a:r>
            <a:r>
              <a:rPr lang="en-US" sz="2800" dirty="0"/>
              <a:t>sequence) </a:t>
            </a:r>
            <a:r>
              <a:rPr lang="en-US" sz="2800" dirty="0" smtClean="0"/>
              <a:t>– </a:t>
            </a:r>
            <a:r>
              <a:rPr lang="lv-LV" sz="2800" dirty="0"/>
              <a:t>akustiskais modelis</a:t>
            </a:r>
            <a:endParaRPr lang="en-US" sz="2800" dirty="0"/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/>
          </a:p>
          <a:p>
            <a:pPr marL="342900" lvl="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v-LV" sz="2800" dirty="0" smtClean="0"/>
              <a:t>Lai izrēķināt statistiku un uzbūvēt modeli vajag lielu datu apjomu</a:t>
            </a:r>
            <a:endParaRPr lang="lv-LV" sz="2800" dirty="0"/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9718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609397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Valodas modelēšana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P(T) – </a:t>
            </a:r>
            <a:r>
              <a:rPr lang="lv-LV" sz="2800" dirty="0"/>
              <a:t>dota teksta (teikuma) varbūtība</a:t>
            </a:r>
            <a:endParaRPr lang="en-US" sz="2800" dirty="0"/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v-LV" sz="2800" dirty="0" smtClean="0"/>
              <a:t>Dati: teksti</a:t>
            </a:r>
            <a:r>
              <a:rPr lang="en-US" sz="2800" dirty="0" smtClean="0"/>
              <a:t> (</a:t>
            </a:r>
            <a:r>
              <a:rPr lang="lv-LV" sz="2800" dirty="0" smtClean="0"/>
              <a:t>miljoni teikumu</a:t>
            </a:r>
            <a:r>
              <a:rPr lang="en-US" sz="2800" dirty="0" smtClean="0"/>
              <a:t>)</a:t>
            </a:r>
            <a:r>
              <a:rPr lang="lv-LV" sz="2800" dirty="0" smtClean="0"/>
              <a:t>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v-LV" sz="2800" dirty="0" smtClean="0"/>
              <a:t>Modelēšana </a:t>
            </a:r>
            <a:r>
              <a:rPr lang="lv-LV" sz="2800" dirty="0"/>
              <a:t>pieeja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v-LV" sz="2800" dirty="0"/>
              <a:t>N-gramu modeli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lv-LV" sz="2800" dirty="0"/>
              <a:t>Neironu </a:t>
            </a:r>
            <a:r>
              <a:rPr lang="lv-LV" sz="2800" dirty="0" smtClean="0"/>
              <a:t>tīkli</a:t>
            </a:r>
            <a:endParaRPr lang="ru-RU" sz="2800" dirty="0" smtClean="0"/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err="1" smtClean="0"/>
              <a:t>U.c</a:t>
            </a:r>
            <a:r>
              <a:rPr lang="en-US" sz="2800" dirty="0" smtClean="0"/>
              <a:t>.</a:t>
            </a:r>
            <a:endParaRPr lang="en-US" sz="2800" dirty="0"/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202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75469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Runas atpazīšana</a:t>
            </a:r>
            <a:endParaRPr lang="en-US" sz="320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042" y="1870458"/>
            <a:ext cx="1584176" cy="1079177"/>
          </a:xfrm>
          <a:prstGeom prst="rect">
            <a:avLst/>
          </a:prstGeom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10887" y="1441206"/>
            <a:ext cx="1872208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lv-LV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Speech signal</a:t>
            </a:r>
            <a:endParaRPr kumimoji="0" lang="en-GB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843282" y="2014474"/>
            <a:ext cx="1296144" cy="57606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4354119" y="1801246"/>
            <a:ext cx="2311936" cy="1002520"/>
          </a:xfrm>
          <a:prstGeom prst="flowChartProcess">
            <a:avLst/>
          </a:prstGeom>
          <a:solidFill>
            <a:srgbClr val="C2AED7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lv-LV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Feature extraction</a:t>
            </a:r>
            <a:endParaRPr kumimoji="0" lang="en-GB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Bent Arrow 7"/>
          <p:cNvSpPr/>
          <p:nvPr/>
        </p:nvSpPr>
        <p:spPr>
          <a:xfrm rot="5400000">
            <a:off x="7232774" y="2234468"/>
            <a:ext cx="877901" cy="828564"/>
          </a:xfrm>
          <a:prstGeom prst="ben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dk1"/>
              </a:solidFill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6666055" y="3178372"/>
            <a:ext cx="2311936" cy="576064"/>
          </a:xfrm>
          <a:prstGeom prst="flowChartProcess">
            <a:avLst/>
          </a:prstGeom>
          <a:solidFill>
            <a:srgbClr val="C2AED7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lv-LV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Acoustic model</a:t>
            </a:r>
            <a:endParaRPr kumimoji="0" lang="en-GB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391023" y="3801587"/>
            <a:ext cx="2311936" cy="1002520"/>
          </a:xfrm>
          <a:prstGeom prst="flowChartProcess">
            <a:avLst/>
          </a:prstGeom>
          <a:solidFill>
            <a:srgbClr val="C2AED7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lv-LV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Language</a:t>
            </a:r>
            <a:r>
              <a:rPr kumimoji="0" lang="lv-LV" altLang="lv-LV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GB" altLang="lv-LV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model</a:t>
            </a:r>
            <a:endParaRPr kumimoji="0" lang="en-GB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791982" y="4014815"/>
            <a:ext cx="775073" cy="57606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3656078" y="3801587"/>
            <a:ext cx="2311936" cy="1002520"/>
          </a:xfrm>
          <a:prstGeom prst="flowChartProcess">
            <a:avLst/>
          </a:prstGeom>
          <a:solidFill>
            <a:srgbClr val="C2AED7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lv-LV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Combining both models</a:t>
            </a:r>
            <a:endParaRPr kumimoji="0" lang="en-GB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Bent Arrow 12"/>
          <p:cNvSpPr/>
          <p:nvPr/>
        </p:nvSpPr>
        <p:spPr>
          <a:xfrm rot="10800000">
            <a:off x="6125878" y="3890832"/>
            <a:ext cx="1296144" cy="828564"/>
          </a:xfrm>
          <a:prstGeom prst="ben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dk1"/>
              </a:solidFill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2995994" y="5639547"/>
            <a:ext cx="3632101" cy="720080"/>
          </a:xfrm>
          <a:prstGeom prst="flowChartProcess">
            <a:avLst/>
          </a:prstGeom>
          <a:solidFill>
            <a:srgbClr val="FFFFC2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lv-LV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List of best hypotheses</a:t>
            </a:r>
            <a:endParaRPr kumimoji="0" lang="en-GB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 rot="5400000">
            <a:off x="4424509" y="4933795"/>
            <a:ext cx="775073" cy="57606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7746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813" y="528638"/>
            <a:ext cx="8382000" cy="75469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lv-LV" sz="3200">
                <a:solidFill>
                  <a:schemeClr val="accent1">
                    <a:lumMod val="75000"/>
                  </a:schemeClr>
                </a:solidFill>
              </a:rPr>
              <a:t>Motivācija</a:t>
            </a:r>
            <a:endParaRPr lang="en-US" sz="32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278813" cy="45243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/>
              <a:t>Ļoti maz pētījumu par runas atpazīšanu latviešu valodai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1 raksts par runas korpusa sagatavošanu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1 raksts par runas </a:t>
            </a:r>
            <a:r>
              <a:rPr lang="lv-LV" sz="2800" dirty="0" smtClean="0"/>
              <a:t>atpazīšanu</a:t>
            </a:r>
            <a:endParaRPr lang="lv-LV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/>
              <a:t>Runas atpazīšanas </a:t>
            </a:r>
            <a:r>
              <a:rPr lang="lv-LV" sz="2800" dirty="0" smtClean="0"/>
              <a:t>tehnoloģija nav </a:t>
            </a:r>
            <a:r>
              <a:rPr lang="lv-LV" sz="2800" dirty="0"/>
              <a:t>pieejama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Nav audio ierakstu transkribēšanas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Nav diktēšanas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800" dirty="0"/>
              <a:t>Mobila aplikācija Ēriks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87438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2589</Words>
  <Application>Microsoft Office PowerPoint</Application>
  <PresentationFormat>On-screen Show (4:3)</PresentationFormat>
  <Paragraphs>424</Paragraphs>
  <Slides>32</Slides>
  <Notes>32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Askars Salimbajevs</dc:creator>
  <cp:lastModifiedBy>Askars Salimbajevs</cp:lastModifiedBy>
  <cp:revision>86</cp:revision>
  <dcterms:modified xsi:type="dcterms:W3CDTF">2016-11-11T08:42:06Z</dcterms:modified>
</cp:coreProperties>
</file>