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8" r:id="rId9"/>
    <p:sldId id="258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77" r:id="rId19"/>
    <p:sldId id="294" r:id="rId20"/>
    <p:sldId id="300" r:id="rId21"/>
    <p:sldId id="299" r:id="rId22"/>
    <p:sldId id="297" r:id="rId23"/>
    <p:sldId id="282" r:id="rId24"/>
    <p:sldId id="298" r:id="rId25"/>
    <p:sldId id="288" r:id="rId26"/>
    <p:sldId id="302" r:id="rId27"/>
  </p:sldIdLst>
  <p:sldSz cx="9144000" cy="6858000" type="screen4x3"/>
  <p:notesSz cx="6858000" cy="9144000"/>
  <p:embeddedFontLst>
    <p:embeddedFont>
      <p:font typeface="Cambria Math" pitchFamily="18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entury Gothic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BD59D5-ADF5-4CB6-BADC-20B4EEEBB776}">
          <p14:sldIdLst>
            <p14:sldId id="256"/>
          </p14:sldIdLst>
        </p14:section>
        <p14:section name="Complex Adaptive Systems" id="{B39DEF86-1AE9-43F1-A7D5-2B0E6E9110F2}">
          <p14:sldIdLst>
            <p14:sldId id="257"/>
            <p14:sldId id="260"/>
            <p14:sldId id="261"/>
            <p14:sldId id="263"/>
            <p14:sldId id="264"/>
            <p14:sldId id="265"/>
            <p14:sldId id="268"/>
            <p14:sldId id="258"/>
          </p14:sldIdLst>
        </p14:section>
        <p14:section name="GDBRA Agent" id="{F4BAA5EB-969F-45B5-ADF0-EB53D34A326A}">
          <p14:sldIdLst>
            <p14:sldId id="272"/>
            <p14:sldId id="273"/>
            <p14:sldId id="274"/>
            <p14:sldId id="275"/>
            <p14:sldId id="276"/>
            <p14:sldId id="278"/>
            <p14:sldId id="279"/>
            <p14:sldId id="280"/>
            <p14:sldId id="277"/>
            <p14:sldId id="294"/>
            <p14:sldId id="300"/>
            <p14:sldId id="299"/>
            <p14:sldId id="297"/>
            <p14:sldId id="282"/>
            <p14:sldId id="298"/>
          </p14:sldIdLst>
        </p14:section>
        <p14:section name="Conclusions" id="{137E7290-718C-4F38-8126-D21030009803}">
          <p14:sldIdLst>
            <p14:sldId id="288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EA5F00"/>
    <a:srgbClr val="FF6600"/>
    <a:srgbClr val="FFCC00"/>
    <a:srgbClr val="DAD75B"/>
    <a:srgbClr val="DBD600"/>
    <a:srgbClr val="FFFF43"/>
    <a:srgbClr val="003E1C"/>
    <a:srgbClr val="005024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4" d="100"/>
          <a:sy n="84" d="100"/>
        </p:scale>
        <p:origin x="-8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EC39C-11C3-4B20-9F83-64891D2F4698}" type="datetimeFigureOut">
              <a:rPr lang="en-GB" smtClean="0"/>
              <a:t>30/05/2012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D150-7BDF-4F14-872A-065611C39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5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FD150-7BDF-4F14-872A-065611C3911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7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FD150-7BDF-4F14-872A-065611C3911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1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FD150-7BDF-4F14-872A-065611C3911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0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57" name="Picture 177" descr="csk_biorep_page1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176588"/>
            <a:ext cx="6459537" cy="207486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96863"/>
            <a:ext cx="5629275" cy="136842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254" name="Rectangle 17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82149B-83F1-4411-A22A-6B43542D75F7}" type="datetime1">
              <a:rPr lang="en-GB" smtClean="0"/>
              <a:t>30/05/2012</a:t>
            </a:fld>
            <a:endParaRPr lang="en-GB"/>
          </a:p>
        </p:txBody>
      </p:sp>
      <p:sp>
        <p:nvSpPr>
          <p:cNvPr id="46255" name="Rectangle 17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6256" name="Rectangle 17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BE1C7C8F-F08E-475D-96B1-329FA044DD0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6A450-054A-40A6-894C-6AAAB414914B}" type="datetime1">
              <a:rPr lang="en-GB" smtClean="0"/>
              <a:t>30/05/2012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225425"/>
            <a:ext cx="17097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25425"/>
            <a:ext cx="4978400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5FE68-4B8A-4F28-AD8D-A7F568EF88BC}" type="datetime1">
              <a:rPr lang="en-GB" smtClean="0"/>
              <a:t>30/05/2012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E153C15A-B077-48CC-A0CC-5AC4BA21674A}" type="datetime1">
              <a:rPr lang="en-GB" smtClean="0"/>
              <a:t>30/05/2012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1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684053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8175" y="3900488"/>
            <a:ext cx="684053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706B3ED4-0635-4C45-AB28-DB19ED11BB7E}" type="datetime1">
              <a:rPr lang="en-GB" smtClean="0"/>
              <a:t>30/05/2012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10080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>
              <a:defRPr sz="4400" b="1"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9388"/>
            <a:ext cx="8686799" cy="5256212"/>
          </a:xfrm>
        </p:spPr>
        <p:txBody>
          <a:bodyPr/>
          <a:lstStyle>
            <a:lvl1pPr>
              <a:buClr>
                <a:srgbClr val="C00000"/>
              </a:buClr>
              <a:defRPr sz="3200">
                <a:solidFill>
                  <a:schemeClr val="accent2">
                    <a:lumMod val="25000"/>
                  </a:schemeClr>
                </a:solidFill>
              </a:defRPr>
            </a:lvl1pPr>
            <a:lvl2pPr>
              <a:buClr>
                <a:srgbClr val="860000"/>
              </a:buClr>
              <a:defRPr sz="2800">
                <a:solidFill>
                  <a:srgbClr val="153537"/>
                </a:solidFill>
              </a:defRPr>
            </a:lvl2pPr>
            <a:lvl3pPr>
              <a:buClr>
                <a:srgbClr val="640000"/>
              </a:buClr>
              <a:defRPr sz="2400">
                <a:solidFill>
                  <a:schemeClr val="accent2">
                    <a:lumMod val="1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0E7C0-B960-4E32-B56F-CC21814CAD0D}" type="datetime1">
              <a:rPr lang="en-GB" smtClean="0"/>
              <a:t>30/05/2012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2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>
              <a:defRPr sz="4000" b="1" cap="all" spc="3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85DCE2-3A85-4BD0-BD5A-1E1969A22596}" type="datetime1">
              <a:rPr lang="en-GB" smtClean="0"/>
              <a:t>30/05/2012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8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66818-AABE-448F-900F-43300347F23B}" type="datetime1">
              <a:rPr lang="en-GB" smtClean="0"/>
              <a:t>30/05/2012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7B391-8FD7-4F8B-A2E1-CC655609D730}" type="datetime1">
              <a:rPr lang="en-GB" smtClean="0"/>
              <a:t>30/05/2012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6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33C3F-C44B-48D3-8DC9-6201AC57C89C}" type="datetime1">
              <a:rPr lang="en-GB" smtClean="0"/>
              <a:t>30/05/2012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1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04B10-688E-42BE-939F-5ECF9129A711}" type="datetime1">
              <a:rPr lang="en-GB" smtClean="0"/>
              <a:t>30/05/2012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AD548-FA67-41BE-8D42-701D5BF6BA8F}" type="datetime1">
              <a:rPr lang="en-GB" smtClean="0"/>
              <a:t>30/05/2012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9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ED510-FAA3-432E-BD62-785BD40333B0}" type="datetime1">
              <a:rPr lang="en-GB" smtClean="0"/>
              <a:t>30/05/2012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C7C8F-F08E-475D-96B1-329FA044D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2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94" name="Picture 166" descr="csk_biorep_page2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25425"/>
            <a:ext cx="68405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449388"/>
            <a:ext cx="68405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latin typeface="+mn-lt"/>
              </a:defRPr>
            </a:lvl1pPr>
          </a:lstStyle>
          <a:p>
            <a:fld id="{4C6D548C-4CF3-4779-8D55-874399503164}" type="datetime1">
              <a:rPr lang="en-GB" smtClean="0"/>
              <a:t>30/05/2012</a:t>
            </a:fld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308725"/>
            <a:ext cx="4314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E1C7C8F-F08E-475D-96B1-329FA044DD0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8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76588"/>
            <a:ext cx="8347075" cy="2074862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lv-LV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SAREŽĢĪTU </a:t>
            </a:r>
            <a:r>
              <a:rPr lang="en-US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lv-LV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ADAPTĪVU </a:t>
            </a:r>
            <a:r>
              <a:rPr lang="en-US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lv-LV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SISTĒMU</a:t>
            </a:r>
            <a:r>
              <a:rPr lang="en-US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lv-LV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MATEMĀTISKĀS </a:t>
            </a:r>
            <a:r>
              <a:rPr lang="en-US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lv-LV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MODELĒŠANAS</a:t>
            </a:r>
            <a:r>
              <a:rPr lang="en-US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lv-LV" sz="3800" b="1" spc="2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METODES</a:t>
            </a:r>
            <a:endParaRPr lang="en-GB" sz="3800" b="1" spc="2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52600" y="2060575"/>
            <a:ext cx="56292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lv-LV" sz="3200" b="1" spc="300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ALEKSANDRS</a:t>
            </a:r>
            <a:r>
              <a:rPr lang="en-GB" sz="3200" b="1" spc="300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TARVID</a:t>
            </a:r>
            <a:r>
              <a:rPr lang="lv-LV" sz="3200" b="1" spc="300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endParaRPr lang="en-GB" sz="3200" b="1" spc="300" dirty="0" smtClean="0">
              <a:solidFill>
                <a:schemeClr val="bg1">
                  <a:lumMod val="6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lv-LV" sz="1600" b="1" spc="600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sz="1600" b="1" spc="600" dirty="0">
              <a:solidFill>
                <a:schemeClr val="accent2">
                  <a:lumMod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http://www.lu.lv/fileadmin/user_upload/lu_portal/par/vesture-tradicijas-un-simbolika/logotipi/LU-logo-anno-1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833"/>
            <a:ext cx="1981200" cy="5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f.lu.lv/fileadmin/user_upload/lu_portal/projekti/df/ikonas/DatorikasFakultateslogo_3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0"/>
          <a:stretch/>
        </p:blipFill>
        <p:spPr bwMode="auto">
          <a:xfrm>
            <a:off x="2245895" y="88833"/>
            <a:ext cx="802105" cy="5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2011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lv-LV" b="1" spc="200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DATORIKAS  FAKULTĀTE</a:t>
            </a:r>
            <a:endParaRPr lang="en-GB" b="1" spc="200" dirty="0"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38912" y="1371600"/>
            <a:ext cx="8284464" cy="539496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3" y="1399822"/>
            <a:ext cx="821460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Konceptuālais </a:t>
            </a:r>
            <a:r>
              <a:rPr lang="en-US" dirty="0" smtClean="0"/>
              <a:t> </a:t>
            </a:r>
            <a:r>
              <a:rPr lang="lv-LV" dirty="0" smtClean="0"/>
              <a:t>modelis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38800" y="1514123"/>
            <a:ext cx="2971800" cy="2552699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Ar  </a:t>
            </a:r>
            <a:r>
              <a:rPr lang="lv-LV" b="1" i="1" dirty="0" smtClean="0"/>
              <a:t>stāvokli</a:t>
            </a:r>
            <a:r>
              <a:rPr lang="lv-LV" dirty="0" smtClean="0"/>
              <a:t> sapratīsim aģenta iekšējo stāvokli (resursi) un lokālās vides (ārējo) stāvokli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1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/>
    </mc:Choice>
    <mc:Fallback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Likumi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lv-LV" b="1" i="1" dirty="0" smtClean="0"/>
                  <a:t>Likums</a:t>
                </a:r>
                <a:r>
                  <a:rPr lang="lv-LV" dirty="0" smtClean="0"/>
                  <a:t>  ir apgalvojums, kas nosaka, kas notiks, ja noteikta darbība tiks izpildīta noteiktā stāvoklī</a:t>
                </a:r>
              </a:p>
              <a:p>
                <a:r>
                  <a:rPr lang="lv-LV" dirty="0" smtClean="0"/>
                  <a:t>Formāli, tas ir kortežs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1" i="1" smtClean="0">
                              <a:solidFill>
                                <a:srgbClr val="7E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𝓕</m:t>
                          </m:r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lv-LV" b="1" i="1" smtClean="0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acc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),</m:t>
                          </m:r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n-GB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lv-LV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acc>
                          <m:r>
                            <a:rPr lang="en-US" b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lv-LV" b="1" dirty="0" smtClean="0">
                  <a:solidFill>
                    <a:srgbClr val="7E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 </m:t>
                    </m:r>
                    <m:r>
                      <a:rPr lang="en-GB" b="1" i="1" smtClean="0">
                        <a:solidFill>
                          <a:srgbClr val="7E0000"/>
                        </a:solidFill>
                        <a:latin typeface="Cambria Math"/>
                      </a:rPr>
                      <m:t>𝓕</m:t>
                    </m:r>
                    <m:r>
                      <a:rPr lang="en-GB" b="1" i="1" smtClean="0">
                        <a:solidFill>
                          <a:srgbClr val="7E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GB" b="1" i="1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lv-LV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𝒔</m:t>
                        </m:r>
                      </m:e>
                    </m:acc>
                    <m:r>
                      <a:rPr lang="en-GB" b="1" i="1">
                        <a:solidFill>
                          <a:srgbClr val="7E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lv-LV" dirty="0" smtClean="0"/>
                  <a:t>  ir  </a:t>
                </a:r>
                <a:r>
                  <a:rPr lang="lv-LV" b="1" i="1" dirty="0" smtClean="0"/>
                  <a:t>izraisošais stāvoklis</a:t>
                </a:r>
                <a:r>
                  <a:rPr lang="lv-LV" dirty="0" smtClean="0"/>
                  <a:t>, kas raksturo stāvokli tieši pirms darbības  </a:t>
                </a:r>
                <a14:m>
                  <m:oMath xmlns:m="http://schemas.openxmlformats.org/officeDocument/2006/math"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lv-LV" dirty="0" smtClean="0"/>
                  <a:t>  veikšanas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 </m:t>
                    </m:r>
                    <m:r>
                      <a:rPr lang="en-GB" b="1" i="1" smtClean="0">
                        <a:solidFill>
                          <a:srgbClr val="7E0000"/>
                        </a:solidFill>
                        <a:latin typeface="Cambria Math"/>
                      </a:rPr>
                      <m:t>𝓕</m:t>
                    </m:r>
                    <m:d>
                      <m:dPr>
                        <m:ctrlPr>
                          <a:rPr lang="en-US" b="1" i="1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lv-LV" dirty="0" smtClean="0"/>
                  <a:t>  apzīmē pirmās kārtas loģikas izteiksmi bez </a:t>
                </a:r>
                <a:r>
                  <a:rPr lang="lv-LV" dirty="0" err="1" smtClean="0"/>
                  <a:t>kvantoriem</a:t>
                </a:r>
                <a:r>
                  <a:rPr lang="lv-LV" dirty="0" smtClean="0"/>
                  <a:t> un ar operatoriem no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∧,∨,=,&lt;,≤,&gt;,≥</m:t>
                        </m:r>
                      </m:e>
                    </m:d>
                  </m:oMath>
                </a14:m>
                <a:endParaRPr lang="en-US" b="1" dirty="0" smtClean="0">
                  <a:solidFill>
                    <a:srgbClr val="7E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26" t="-2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6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Likumi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lv-LV" b="0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7E0000"/>
                        </a:solidFill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n-GB" b="1" i="1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lv-LV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𝒔</m:t>
                        </m:r>
                      </m:e>
                    </m:acc>
                  </m:oMath>
                </a14:m>
                <a:r>
                  <a:rPr lang="lv-LV" dirty="0" smtClean="0"/>
                  <a:t>  ir sagaidāmā stāvokļa izmaiņa tieši pēc likuma pielietošanas</a:t>
                </a:r>
              </a:p>
              <a:p>
                <a14:m>
                  <m:oMath xmlns:m="http://schemas.openxmlformats.org/officeDocument/2006/math">
                    <m:r>
                      <a:rPr lang="lv-LV" b="0" i="1" smtClean="0">
                        <a:latin typeface="Cambria Math"/>
                      </a:rPr>
                      <m:t> </m:t>
                    </m:r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lv-LV" dirty="0" smtClean="0"/>
                  <a:t>  ir likuma lietderības (</a:t>
                </a:r>
                <a:r>
                  <a:rPr lang="lv-LV" i="1" dirty="0" err="1" smtClean="0"/>
                  <a:t>fit</a:t>
                </a:r>
                <a:r>
                  <a:rPr lang="lv-LV" dirty="0" smtClean="0"/>
                  <a:t>) indikators</a:t>
                </a:r>
              </a:p>
              <a:p>
                <a14:m>
                  <m:oMath xmlns:m="http://schemas.openxmlformats.org/officeDocument/2006/math">
                    <m:r>
                      <a:rPr lang="lv-LV" b="0" i="1" smtClean="0">
                        <a:latin typeface="Cambria Math"/>
                      </a:rPr>
                      <m:t> </m:t>
                    </m:r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lv-LV" dirty="0" smtClean="0"/>
                  <a:t>  ir laiks, kad šis likums pēdējo reizi tika izpildīts</a:t>
                </a:r>
              </a:p>
              <a:p>
                <a:r>
                  <a:rPr lang="lv-LV" dirty="0" smtClean="0"/>
                  <a:t>Likuma piemērs: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b="1" i="1" smtClean="0">
                              <a:solidFill>
                                <a:srgbClr val="7E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</m:d>
                              <m:r>
                                <a:rPr lang="en-GB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∧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lv-LV" b="1" dirty="0" smtClean="0">
                  <a:solidFill>
                    <a:srgbClr val="7E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b="1" i="1" smtClean="0">
                              <a:solidFill>
                                <a:srgbClr val="7E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GB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GB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7E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26" t="-1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7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Likumi </a:t>
            </a:r>
            <a:r>
              <a:rPr lang="en-US" dirty="0" smtClean="0"/>
              <a:t> </a:t>
            </a:r>
            <a:r>
              <a:rPr lang="lv-LV" dirty="0" smtClean="0"/>
              <a:t>un </a:t>
            </a:r>
            <a:r>
              <a:rPr lang="en-US" dirty="0" smtClean="0"/>
              <a:t> </a:t>
            </a:r>
            <a:r>
              <a:rPr lang="lv-LV" dirty="0" smtClean="0"/>
              <a:t>adaptācija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9388"/>
            <a:ext cx="8839200" cy="5256212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Pēc likuma izpildes salīdzina reālo </a:t>
            </a:r>
            <a:r>
              <a:rPr lang="lv-LV" dirty="0" err="1" smtClean="0"/>
              <a:t>rezultējošo</a:t>
            </a:r>
            <a:r>
              <a:rPr lang="lv-LV" dirty="0" smtClean="0"/>
              <a:t> stāvokli ar sagaidāmo</a:t>
            </a:r>
          </a:p>
          <a:p>
            <a:r>
              <a:rPr lang="lv-LV" dirty="0" smtClean="0"/>
              <a:t>Atjauno likuma lietderības indikatoru un laiku</a:t>
            </a:r>
          </a:p>
          <a:p>
            <a:r>
              <a:rPr lang="lv-LV" dirty="0" smtClean="0"/>
              <a:t>Ja reālais neatbilst sagaidāmajam</a:t>
            </a:r>
          </a:p>
          <a:p>
            <a:pPr lvl="1"/>
            <a:r>
              <a:rPr lang="lv-LV" dirty="0" smtClean="0"/>
              <a:t>Mēģina atrast likumu, kuram</a:t>
            </a:r>
          </a:p>
          <a:p>
            <a:pPr lvl="2"/>
            <a:r>
              <a:rPr lang="lv-LV" dirty="0" smtClean="0"/>
              <a:t>Darbība ir tāda pati, kā apskatītajam likumam</a:t>
            </a:r>
          </a:p>
          <a:p>
            <a:pPr lvl="2"/>
            <a:r>
              <a:rPr lang="lv-LV" dirty="0" smtClean="0"/>
              <a:t>Izraisošajam stāvoklim atbilst stāvoklis pirms apskatītā likuma izpildes</a:t>
            </a:r>
          </a:p>
          <a:p>
            <a:pPr lvl="2"/>
            <a:r>
              <a:rPr lang="lv-LV" dirty="0" smtClean="0"/>
              <a:t>Sagaidāmais stāvoklis atbilst reāli novērotajam</a:t>
            </a:r>
          </a:p>
          <a:p>
            <a:pPr lvl="1"/>
            <a:r>
              <a:rPr lang="lv-LV" dirty="0" smtClean="0"/>
              <a:t>Tāds ir  </a:t>
            </a:r>
            <a:r>
              <a:rPr lang="lv-LV" b="1" dirty="0" smtClean="0">
                <a:solidFill>
                  <a:srgbClr val="7E0000"/>
                </a:solidFill>
                <a:sym typeface="Wingdings" pitchFamily="2" charset="2"/>
              </a:rPr>
              <a:t></a:t>
            </a:r>
            <a:r>
              <a:rPr lang="lv-LV" dirty="0" smtClean="0">
                <a:sym typeface="Wingdings" pitchFamily="2" charset="2"/>
              </a:rPr>
              <a:t>  atjauno tā lietderības indikatoru</a:t>
            </a:r>
          </a:p>
          <a:p>
            <a:pPr lvl="1"/>
            <a:r>
              <a:rPr lang="lv-LV" dirty="0" smtClean="0">
                <a:sym typeface="Wingdings" pitchFamily="2" charset="2"/>
              </a:rPr>
              <a:t>Tāda nav  </a:t>
            </a:r>
            <a:r>
              <a:rPr lang="lv-LV" b="1" dirty="0" smtClean="0">
                <a:solidFill>
                  <a:srgbClr val="7E0000"/>
                </a:solidFill>
                <a:sym typeface="Wingdings" pitchFamily="2" charset="2"/>
              </a:rPr>
              <a:t></a:t>
            </a:r>
            <a:r>
              <a:rPr lang="lv-LV" dirty="0" smtClean="0">
                <a:sym typeface="Wingdings" pitchFamily="2" charset="2"/>
              </a:rPr>
              <a:t>  to ieliek zināšanu bāzē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2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/>
    </mc:Choice>
    <mc:Fallback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1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6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1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Plāni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b="1" i="1" dirty="0" smtClean="0"/>
              <a:t>Plāns</a:t>
            </a:r>
            <a:r>
              <a:rPr lang="lv-LV" dirty="0" smtClean="0"/>
              <a:t> ir tāda likumu </a:t>
            </a:r>
            <a:r>
              <a:rPr lang="en-GB" dirty="0" smtClean="0"/>
              <a:t>un </a:t>
            </a:r>
            <a:r>
              <a:rPr lang="lv-LV" dirty="0" smtClean="0"/>
              <a:t>citu plānu virkne, kur katra iepriekšējā likuma/plāna sagaidāmais stāvoklis atbilst nākamo likumu/plānu izraisošam stāvoklim</a:t>
            </a:r>
          </a:p>
          <a:p>
            <a:r>
              <a:rPr lang="lv-LV" dirty="0" smtClean="0"/>
              <a:t>Struktūra ir tāda pati, kā likumam</a:t>
            </a:r>
          </a:p>
          <a:p>
            <a:pPr lvl="1"/>
            <a:r>
              <a:rPr lang="lv-LV" dirty="0" smtClean="0"/>
              <a:t>Izraisošais stāvoklis </a:t>
            </a:r>
            <a:r>
              <a:rPr lang="lv-LV" b="1" dirty="0" smtClean="0">
                <a:solidFill>
                  <a:srgbClr val="7E0000"/>
                </a:solidFill>
              </a:rPr>
              <a:t>=</a:t>
            </a:r>
            <a:r>
              <a:rPr lang="lv-LV" dirty="0" smtClean="0"/>
              <a:t> pirmā likuma izraisošais stāvoklis</a:t>
            </a:r>
          </a:p>
          <a:p>
            <a:pPr lvl="1"/>
            <a:r>
              <a:rPr lang="lv-LV" dirty="0" smtClean="0"/>
              <a:t>Darbības vietā ir likumu un plānu virkne</a:t>
            </a:r>
          </a:p>
          <a:p>
            <a:pPr lvl="1"/>
            <a:r>
              <a:rPr lang="lv-LV" dirty="0" smtClean="0"/>
              <a:t>Sagaidāmā stāvokļa izmaiņa </a:t>
            </a:r>
            <a:r>
              <a:rPr lang="lv-LV" b="1" dirty="0">
                <a:solidFill>
                  <a:srgbClr val="7E0000"/>
                </a:solidFill>
              </a:rPr>
              <a:t>=</a:t>
            </a:r>
            <a:r>
              <a:rPr lang="lv-LV" dirty="0" smtClean="0"/>
              <a:t> kumulatīvā izmaiņa, izpildot plāna elementus</a:t>
            </a:r>
          </a:p>
          <a:p>
            <a:r>
              <a:rPr lang="lv-LV" dirty="0" smtClean="0"/>
              <a:t>Dabīgi tiek veidota plānu hierarhiskā struktūra</a:t>
            </a:r>
          </a:p>
          <a:p>
            <a:r>
              <a:rPr lang="lv-LV" dirty="0" smtClean="0"/>
              <a:t>Sasniedzam jaunu mērķi  </a:t>
            </a:r>
            <a:r>
              <a:rPr lang="lv-LV" b="1" dirty="0" smtClean="0">
                <a:solidFill>
                  <a:srgbClr val="7E0000"/>
                </a:solidFill>
                <a:sym typeface="Wingdings" pitchFamily="2" charset="2"/>
              </a:rPr>
              <a:t></a:t>
            </a:r>
            <a:r>
              <a:rPr lang="lv-LV" dirty="0" smtClean="0">
                <a:sym typeface="Wingdings" pitchFamily="2" charset="2"/>
              </a:rPr>
              <a:t>  pierakstām tās sasniegšanas ceļu kā jaunu plānu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6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7000"/>
    </mc:Choice>
    <mc:Fallback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Ierobežota </a:t>
            </a:r>
            <a:r>
              <a:rPr lang="en-US" dirty="0" smtClean="0"/>
              <a:t> </a:t>
            </a:r>
            <a:r>
              <a:rPr lang="lv-LV" dirty="0" smtClean="0"/>
              <a:t>racionalitāte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b="1" i="1" dirty="0" smtClean="0"/>
              <a:t>Pilnīgi racionāls </a:t>
            </a:r>
            <a:r>
              <a:rPr lang="lv-LV" dirty="0" smtClean="0"/>
              <a:t>(</a:t>
            </a:r>
            <a:r>
              <a:rPr lang="lv-LV" i="1" dirty="0" err="1" smtClean="0"/>
              <a:t>perfectly</a:t>
            </a:r>
            <a:r>
              <a:rPr lang="lv-LV" i="1" dirty="0" smtClean="0"/>
              <a:t> </a:t>
            </a:r>
            <a:r>
              <a:rPr lang="lv-LV" i="1" dirty="0" err="1" smtClean="0"/>
              <a:t>rational</a:t>
            </a:r>
            <a:r>
              <a:rPr lang="lv-LV" dirty="0" smtClean="0"/>
              <a:t>) aģents rīkojas savās labākajās interesēs, ņemot vērā informāciju, kura tam ir lēmuma pieņemšanas laikā</a:t>
            </a:r>
          </a:p>
          <a:p>
            <a:r>
              <a:rPr lang="lv-LV" b="1" i="1" dirty="0" smtClean="0"/>
              <a:t>Ierobežoti racionāls </a:t>
            </a:r>
            <a:r>
              <a:rPr lang="lv-LV" dirty="0" smtClean="0"/>
              <a:t>(</a:t>
            </a:r>
            <a:r>
              <a:rPr lang="lv-LV" i="1" dirty="0" err="1" smtClean="0"/>
              <a:t>bounded</a:t>
            </a:r>
            <a:r>
              <a:rPr lang="lv-LV" i="1" dirty="0" smtClean="0"/>
              <a:t> </a:t>
            </a:r>
            <a:r>
              <a:rPr lang="lv-LV" i="1" dirty="0" err="1" smtClean="0"/>
              <a:t>rational</a:t>
            </a:r>
            <a:r>
              <a:rPr lang="lv-LV" dirty="0" smtClean="0"/>
              <a:t>) aģents nesasniedz pilnu racionalitāti, jo</a:t>
            </a:r>
          </a:p>
          <a:p>
            <a:pPr lvl="1"/>
            <a:r>
              <a:rPr lang="lv-LV" dirty="0" smtClean="0"/>
              <a:t>Eksistē informācijas apstrādes ierobežojumi un izmaksas, kas parādās no pilnās visu iespējamo opciju salīdzināšanas</a:t>
            </a:r>
          </a:p>
          <a:p>
            <a:pPr lvl="1"/>
            <a:r>
              <a:rPr lang="lv-LV" dirty="0" smtClean="0"/>
              <a:t>Pilnīgi racionālu izvēli bieži nav iespējams īstenot praksē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3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i="1" dirty="0" err="1" smtClean="0"/>
              <a:t>Satisficing</a:t>
            </a:r>
            <a:r>
              <a:rPr lang="lv-LV" dirty="0" smtClean="0"/>
              <a:t> </a:t>
            </a:r>
            <a:r>
              <a:rPr lang="en-US" dirty="0" smtClean="0"/>
              <a:t> </a:t>
            </a:r>
            <a:r>
              <a:rPr lang="lv-LV" dirty="0" smtClean="0"/>
              <a:t>princips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I</a:t>
            </a:r>
            <a:r>
              <a:rPr lang="lv-LV" dirty="0" smtClean="0"/>
              <a:t>erobežoti racionālās uzvedības variants </a:t>
            </a:r>
            <a:r>
              <a:rPr lang="lv-LV" b="1" dirty="0" smtClean="0">
                <a:solidFill>
                  <a:srgbClr val="7E0000"/>
                </a:solidFill>
              </a:rPr>
              <a:t>(</a:t>
            </a:r>
            <a:r>
              <a:rPr lang="lv-LV" b="1" dirty="0" err="1" smtClean="0">
                <a:solidFill>
                  <a:srgbClr val="7E0000"/>
                </a:solidFill>
              </a:rPr>
              <a:t>Simon</a:t>
            </a:r>
            <a:r>
              <a:rPr lang="lv-LV" b="1" dirty="0" smtClean="0">
                <a:solidFill>
                  <a:srgbClr val="7E0000"/>
                </a:solidFill>
              </a:rPr>
              <a:t>, 1957)</a:t>
            </a:r>
          </a:p>
          <a:p>
            <a:pPr lvl="1"/>
            <a:r>
              <a:rPr lang="lv-LV" i="1" dirty="0" smtClean="0"/>
              <a:t>«Meklēšana notiek tikmēr, kamēr netiek panākts iepriekš specificēts akceptēšanas slieksnis»</a:t>
            </a:r>
          </a:p>
          <a:p>
            <a:r>
              <a:rPr lang="lv-LV" dirty="0" smtClean="0"/>
              <a:t>Aplūkosim  </a:t>
            </a:r>
            <a:r>
              <a:rPr lang="lv-LV" b="1" i="1" dirty="0" smtClean="0"/>
              <a:t>mērķi</a:t>
            </a:r>
            <a:r>
              <a:rPr lang="lv-LV" dirty="0" smtClean="0"/>
              <a:t>  kā resursu daudzumu izmaiņas optimizācijas uzdevumu ar ierobežojumu, ka tiks sasniegts noteikts stāvoklis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0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i="1" dirty="0" err="1"/>
              <a:t>Satisficing</a:t>
            </a:r>
            <a:r>
              <a:rPr lang="lv-LV" dirty="0"/>
              <a:t> </a:t>
            </a:r>
            <a:r>
              <a:rPr lang="en-US" dirty="0" smtClean="0"/>
              <a:t> </a:t>
            </a:r>
            <a:r>
              <a:rPr lang="lv-LV" dirty="0" smtClean="0"/>
              <a:t>princips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lv-LV" dirty="0" smtClean="0"/>
                  <a:t>Piedāvāti </a:t>
                </a:r>
                <a:r>
                  <a:rPr lang="lv-LV" dirty="0"/>
                  <a:t>divi varianti šī </a:t>
                </a:r>
                <a:r>
                  <a:rPr lang="lv-LV" dirty="0" smtClean="0"/>
                  <a:t>principa </a:t>
                </a:r>
                <a:r>
                  <a:rPr lang="lv-LV" dirty="0"/>
                  <a:t>īstenošanai</a:t>
                </a:r>
              </a:p>
              <a:p>
                <a:pPr lvl="1"/>
                <a:r>
                  <a:rPr lang="lv-LV" dirty="0" smtClean="0"/>
                  <a:t>Akceptēt </a:t>
                </a:r>
                <a:r>
                  <a:rPr lang="lv-LV" dirty="0"/>
                  <a:t>jebkuru risinājumu, kurā resursa </a:t>
                </a:r>
                <a:r>
                  <a:rPr lang="lv-LV" dirty="0" smtClean="0"/>
                  <a:t>daudzumu izmaiņas  </a:t>
                </a:r>
                <a:r>
                  <a:rPr lang="lv-LV" b="1" i="1" dirty="0" smtClean="0"/>
                  <a:t>nav pārāk tālu no optimālajām</a:t>
                </a:r>
                <a:endParaRPr lang="en-GB" b="1" i="1" dirty="0"/>
              </a:p>
              <a:p>
                <a:pPr lvl="1"/>
                <a:r>
                  <a:rPr lang="lv-LV" dirty="0" smtClean="0"/>
                  <a:t>Akceptēt jebkuru risinājumu, kas  </a:t>
                </a:r>
                <a:r>
                  <a:rPr lang="lv-LV" b="1" i="1" dirty="0" smtClean="0"/>
                  <a:t>atbilst dotajai nevienādību un vienādību sistēmai</a:t>
                </a:r>
              </a:p>
              <a:p>
                <a:r>
                  <a:rPr lang="lv-LV" dirty="0" smtClean="0"/>
                  <a:t>Tātad, varam runāt par  </a:t>
                </a:r>
                <a:r>
                  <a:rPr lang="lv-LV" b="1" i="1" dirty="0" err="1" smtClean="0"/>
                  <a:t>kvazi-optimizācijas</a:t>
                </a:r>
                <a:r>
                  <a:rPr lang="lv-LV" dirty="0" smtClean="0"/>
                  <a:t> problēmu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7E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Upp>
                                      <m:limUppPr>
                                        <m:ctrlPr>
                                          <a:rPr lang="en-US" b="1" i="1">
                                            <a:solidFill>
                                              <a:srgbClr val="7E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limUppPr>
                                      <m:e>
                                        <m:r>
                                          <a:rPr lang="en-GB" b="1" i="0">
                                            <a:solidFill>
                                              <a:srgbClr val="7E0000"/>
                                            </a:solidFill>
                                            <a:latin typeface="Cambria Math"/>
                                          </a:rPr>
                                          <m:t>𝐦𝐚𝐱</m:t>
                                        </m:r>
                                      </m:e>
                                      <m:lim>
                                        <m:r>
                                          <a:rPr lang="en-GB" b="1" i="1">
                                            <a:solidFill>
                                              <a:srgbClr val="7E0000"/>
                                            </a:solidFill>
                                            <a:latin typeface="Cambria Math"/>
                                          </a:rPr>
                                          <m:t>𝜺</m:t>
                                        </m:r>
                                      </m:lim>
                                    </m:limUpp>
                                  </m:fName>
                                  <m:e>
                                    <m:r>
                                      <a:rPr lang="en-GB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  <m:r>
                                      <a:rPr lang="en-GB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en-GB" b="1" i="0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𝚫</m:t>
                                    </m:r>
                                    <m:r>
                                      <a:rPr lang="en-GB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𝓕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GB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lv-LV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</m:acc>
                                <m:r>
                                  <a:rPr lang="en-GB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lv-LV" b="1" i="1" smtClean="0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b="1" i="1">
                                            <a:solidFill>
                                              <a:srgbClr val="7E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lv-LV" b="1" i="1">
                                            <a:solidFill>
                                              <a:srgbClr val="7E0000"/>
                                            </a:solidFill>
                                            <a:latin typeface="Cambria Math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lv-LV" b="1" i="1" smtClean="0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7E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15" t="-3248" r="-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3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915400" cy="100806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Nestrikti kombinatoriski likumi (FCL)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799" cy="5256212"/>
          </a:xfrm>
        </p:spPr>
        <p:txBody>
          <a:bodyPr>
            <a:normAutofit lnSpcReduction="10000"/>
          </a:bodyPr>
          <a:lstStyle/>
          <a:p>
            <a:r>
              <a:rPr lang="lv-LV" b="1" i="1" dirty="0" smtClean="0"/>
              <a:t>Nestrikts kombinatorisks likums (FCL)</a:t>
            </a:r>
            <a:r>
              <a:rPr lang="lv-LV" dirty="0" smtClean="0"/>
              <a:t>  ir kombinācija no plāniem, kas bieži parādās kopā kā kāda cita plāna </a:t>
            </a:r>
            <a:r>
              <a:rPr lang="lv-LV" dirty="0" err="1" smtClean="0"/>
              <a:t>apakšplāni</a:t>
            </a:r>
            <a:endParaRPr lang="lv-LV" dirty="0" smtClean="0"/>
          </a:p>
          <a:p>
            <a:r>
              <a:rPr lang="lv-LV" dirty="0" smtClean="0"/>
              <a:t>Ģenerēšanai izmanto </a:t>
            </a:r>
            <a:r>
              <a:rPr lang="lv-LV" dirty="0" err="1" smtClean="0"/>
              <a:t>APriori</a:t>
            </a:r>
            <a:r>
              <a:rPr lang="lv-LV" dirty="0" smtClean="0"/>
              <a:t> algoritma paveidu</a:t>
            </a:r>
          </a:p>
          <a:p>
            <a:pPr lvl="1"/>
            <a:r>
              <a:rPr lang="lv-LV" dirty="0" err="1" smtClean="0"/>
              <a:t>FCLu</a:t>
            </a:r>
            <a:r>
              <a:rPr lang="lv-LV" dirty="0" smtClean="0"/>
              <a:t> meklēšana zināšanu bāze </a:t>
            </a:r>
            <a:r>
              <a:rPr lang="lv-LV" b="1" dirty="0">
                <a:solidFill>
                  <a:srgbClr val="7E0000"/>
                </a:solidFill>
              </a:rPr>
              <a:t>=</a:t>
            </a:r>
            <a:r>
              <a:rPr lang="lv-LV" dirty="0" smtClean="0"/>
              <a:t> kopā pirkto produktu meklēšana veikala datubāzē</a:t>
            </a:r>
          </a:p>
          <a:p>
            <a:pPr lvl="1"/>
            <a:r>
              <a:rPr lang="lv-LV" dirty="0" smtClean="0"/>
              <a:t>Par </a:t>
            </a:r>
            <a:r>
              <a:rPr lang="lv-LV" dirty="0" err="1" smtClean="0"/>
              <a:t>FCLiem</a:t>
            </a:r>
            <a:r>
              <a:rPr lang="lv-LV" dirty="0" smtClean="0"/>
              <a:t> kļūst </a:t>
            </a:r>
            <a:r>
              <a:rPr lang="lv-LV" dirty="0" err="1" smtClean="0"/>
              <a:t>apakšplānu</a:t>
            </a:r>
            <a:r>
              <a:rPr lang="lv-LV" dirty="0" smtClean="0"/>
              <a:t> kombinācijas, kuru atbalsta rādītājs ir ne mazāks par noteiktu slieksni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9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915400" cy="1008063"/>
          </a:xfrm>
        </p:spPr>
        <p:txBody>
          <a:bodyPr>
            <a:normAutofit fontScale="90000"/>
          </a:bodyPr>
          <a:lstStyle/>
          <a:p>
            <a:r>
              <a:rPr lang="lv-LV" dirty="0"/>
              <a:t>Nestrikti kombinatoriski likumi (FCL)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err="1"/>
              <a:t>FCLi</a:t>
            </a:r>
            <a:r>
              <a:rPr lang="lv-LV" dirty="0"/>
              <a:t> tiek izmantoti kā heiristika mērķa sasniegšanas ceļa meklēšanas uzdevumā</a:t>
            </a:r>
          </a:p>
          <a:p>
            <a:pPr lvl="1"/>
            <a:r>
              <a:rPr lang="lv-LV" dirty="0" smtClean="0"/>
              <a:t>Perspektīvāk </a:t>
            </a:r>
            <a:r>
              <a:rPr lang="lv-LV" dirty="0"/>
              <a:t>ir meklēt tajos virzienos, kur tiek </a:t>
            </a:r>
            <a:r>
              <a:rPr lang="lv-LV" dirty="0" smtClean="0"/>
              <a:t>sastapti </a:t>
            </a:r>
            <a:r>
              <a:rPr lang="lv-LV" dirty="0" err="1"/>
              <a:t>FCLu</a:t>
            </a:r>
            <a:r>
              <a:rPr lang="lv-LV" dirty="0"/>
              <a:t> elementi</a:t>
            </a:r>
          </a:p>
          <a:p>
            <a:pPr lvl="1"/>
            <a:r>
              <a:rPr lang="lv-LV" dirty="0"/>
              <a:t>Ar lielu varbūtību vēlāk tiks </a:t>
            </a:r>
            <a:r>
              <a:rPr lang="lv-LV" dirty="0" smtClean="0"/>
              <a:t>sastapti </a:t>
            </a:r>
            <a:r>
              <a:rPr lang="lv-LV" dirty="0"/>
              <a:t>citi šo </a:t>
            </a:r>
            <a:r>
              <a:rPr lang="lv-LV" dirty="0" err="1"/>
              <a:t>FCLu</a:t>
            </a:r>
            <a:r>
              <a:rPr lang="lv-LV" dirty="0"/>
              <a:t> elementi un beigās tiks sasniegts mērķis</a:t>
            </a:r>
          </a:p>
          <a:p>
            <a:r>
              <a:rPr lang="lv-LV" dirty="0"/>
              <a:t>Meklēšana FCL virzienā ir jāveic līdz </a:t>
            </a:r>
            <a:r>
              <a:rPr lang="lv-LV" dirty="0" smtClean="0"/>
              <a:t>noteiktam  </a:t>
            </a:r>
            <a:r>
              <a:rPr lang="lv-LV" b="1" i="1" dirty="0" smtClean="0"/>
              <a:t>kritiskajam dziļumam</a:t>
            </a:r>
            <a:r>
              <a:rPr lang="lv-LV" dirty="0"/>
              <a:t>, </a:t>
            </a:r>
            <a:r>
              <a:rPr lang="lv-LV" dirty="0" smtClean="0"/>
              <a:t>pēc </a:t>
            </a:r>
            <a:r>
              <a:rPr lang="lv-LV" dirty="0"/>
              <a:t>kā jāatgriežas </a:t>
            </a:r>
            <a:r>
              <a:rPr lang="lv-LV" dirty="0" smtClean="0"/>
              <a:t>pie plašākas </a:t>
            </a:r>
            <a:r>
              <a:rPr lang="lv-LV" dirty="0"/>
              <a:t>meklēšanas</a:t>
            </a:r>
          </a:p>
          <a:p>
            <a:pPr lvl="1"/>
            <a:r>
              <a:rPr lang="lv-LV" dirty="0"/>
              <a:t>FCL noteiktais virziens negarantē, ka mērķis būs </a:t>
            </a:r>
            <a:r>
              <a:rPr lang="lv-LV" dirty="0" smtClean="0"/>
              <a:t>sasniegts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4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5720" y="1408176"/>
            <a:ext cx="9070848" cy="493776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520113" cy="10080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GB" sz="40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FET</a:t>
            </a:r>
            <a:r>
              <a:rPr lang="lv-LV" sz="40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lv-LV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proaktīvas</a:t>
            </a:r>
            <a:r>
              <a:rPr lang="lv-LV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lv-LV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iniciatīvas</a:t>
            </a:r>
            <a:endParaRPr lang="en-GB" sz="4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9" t="41468" r="18529" b="17272"/>
          <a:stretch/>
        </p:blipFill>
        <p:spPr bwMode="auto">
          <a:xfrm>
            <a:off x="76200" y="1447800"/>
            <a:ext cx="902088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468880" y="2157984"/>
            <a:ext cx="1444752" cy="1115568"/>
            <a:chOff x="2468880" y="2157984"/>
            <a:chExt cx="1444752" cy="11155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819400" y="2167128"/>
              <a:ext cx="7223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468880" y="2157984"/>
              <a:ext cx="374904" cy="5577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468880" y="2715768"/>
              <a:ext cx="365760" cy="5486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16352" y="3264408"/>
              <a:ext cx="7223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538728" y="2715768"/>
              <a:ext cx="374904" cy="5577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3538728" y="2157984"/>
              <a:ext cx="374904" cy="5577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84448" y="1572768"/>
            <a:ext cx="1444752" cy="1115568"/>
            <a:chOff x="2468880" y="2157984"/>
            <a:chExt cx="1444752" cy="111556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819400" y="2167128"/>
              <a:ext cx="7223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468880" y="2157984"/>
              <a:ext cx="374904" cy="5577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2468880" y="2715768"/>
              <a:ext cx="365760" cy="5486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16352" y="3264408"/>
              <a:ext cx="7223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538728" y="2715768"/>
              <a:ext cx="374904" cy="5577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3538728" y="2157984"/>
              <a:ext cx="374904" cy="5577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1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Ilustratīvs </a:t>
            </a:r>
            <a:r>
              <a:rPr lang="en-US" dirty="0" smtClean="0"/>
              <a:t> </a:t>
            </a:r>
            <a:r>
              <a:rPr lang="lv-LV" dirty="0" smtClean="0"/>
              <a:t>plānošanas </a:t>
            </a:r>
            <a:r>
              <a:rPr lang="en-US" dirty="0" smtClean="0"/>
              <a:t> </a:t>
            </a:r>
            <a:r>
              <a:rPr lang="lv-LV" dirty="0" smtClean="0"/>
              <a:t>piemērs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lv-LV" dirty="0" smtClean="0"/>
                  <a:t>Pieņemsim, ka zināšanu bāzē ir šādi plāni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lv-LV" b="1" dirty="0" smtClean="0">
                    <a:solidFill>
                      <a:srgbClr val="7E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∧</m:t>
                            </m:r>
                            <m: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𝟑𝟎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𝚫</m:t>
                            </m:r>
                            <m: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lv-LV" b="1" dirty="0" smtClean="0">
                  <a:solidFill>
                    <a:srgbClr val="7E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lv-LV" b="1" dirty="0" smtClean="0">
                    <a:solidFill>
                      <a:srgbClr val="7E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∧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𝟑𝟎</m:t>
                            </m:r>
                          </m:e>
                        </m:d>
                        <m:r>
                          <a:rPr lang="en-GB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GB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1" i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𝚫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lv-LV" b="1" dirty="0" smtClean="0">
                  <a:solidFill>
                    <a:srgbClr val="7E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lv-LV" b="1" dirty="0" smtClean="0">
                    <a:solidFill>
                      <a:srgbClr val="7E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d>
                        <m:r>
                          <a:rPr lang="en-GB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GB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1" i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𝚫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</m:d>
                  </m:oMath>
                </a14:m>
                <a:endParaRPr lang="lv-LV" b="1" dirty="0" smtClean="0">
                  <a:solidFill>
                    <a:srgbClr val="7E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lv-LV" b="1" dirty="0" smtClean="0">
                    <a:solidFill>
                      <a:srgbClr val="7E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𝟗</m:t>
                            </m:r>
                          </m:e>
                        </m:d>
                        <m:r>
                          <a:rPr lang="en-GB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  <m:r>
                          <a:rPr lang="en-GB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1" i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𝚫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</m:d>
                  </m:oMath>
                </a14:m>
                <a:endParaRPr lang="lv-LV" b="1" dirty="0" smtClean="0">
                  <a:solidFill>
                    <a:srgbClr val="7E0000"/>
                  </a:solidFill>
                </a:endParaRPr>
              </a:p>
              <a:p>
                <a:r>
                  <a:rPr lang="lv-LV" dirty="0" smtClean="0"/>
                  <a:t>Vienīgais FCL ir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e>
                    </m:d>
                  </m:oMath>
                </a14:m>
                <a:endParaRPr lang="lv-LV" b="1" dirty="0" smtClean="0">
                  <a:solidFill>
                    <a:srgbClr val="7E0000"/>
                  </a:solidFill>
                </a:endParaRPr>
              </a:p>
              <a:p>
                <a:r>
                  <a:rPr lang="lv-LV" dirty="0" smtClean="0"/>
                  <a:t>Kritiskais dziļums ir  </a:t>
                </a:r>
                <a:r>
                  <a:rPr lang="lv-LV" b="1" dirty="0" smtClean="0">
                    <a:solidFill>
                      <a:srgbClr val="7E0000"/>
                    </a:solidFill>
                  </a:rPr>
                  <a:t>2</a:t>
                </a:r>
                <a:endParaRPr lang="lv-LV" b="1" dirty="0">
                  <a:solidFill>
                    <a:srgbClr val="7E0000"/>
                  </a:solidFill>
                </a:endParaRPr>
              </a:p>
              <a:p>
                <a:endParaRPr lang="lv-LV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26" t="-1508" r="-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7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2133600"/>
                <a:ext cx="838200" cy="457200"/>
              </a:xfrm>
              <a:prstGeom prst="rect">
                <a:avLst/>
              </a:prstGeom>
              <a:solidFill>
                <a:srgbClr val="FFFFE5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133600"/>
                <a:ext cx="838200" cy="457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66799" y="1524000"/>
                <a:ext cx="895149" cy="457200"/>
              </a:xfrm>
              <a:prstGeom prst="rect">
                <a:avLst/>
              </a:prstGeom>
              <a:solidFill>
                <a:srgbClr val="FFFFE5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1524000"/>
                <a:ext cx="895149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6799" y="2678824"/>
                <a:ext cx="895149" cy="457200"/>
              </a:xfrm>
              <a:prstGeom prst="rect">
                <a:avLst/>
              </a:prstGeom>
              <a:solidFill>
                <a:srgbClr val="FFFFE5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2678824"/>
                <a:ext cx="895149" cy="457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43199" y="1524000"/>
                <a:ext cx="895149" cy="457200"/>
              </a:xfrm>
              <a:prstGeom prst="rect">
                <a:avLst/>
              </a:prstGeom>
              <a:solidFill>
                <a:srgbClr val="FFFFE5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1524000"/>
                <a:ext cx="895149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95799" y="1524000"/>
                <a:ext cx="895149" cy="457200"/>
              </a:xfrm>
              <a:prstGeom prst="rect">
                <a:avLst/>
              </a:prstGeom>
              <a:solidFill>
                <a:srgbClr val="DAD75B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9" y="1524000"/>
                <a:ext cx="895149" cy="457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43199" y="2678824"/>
                <a:ext cx="895149" cy="457200"/>
              </a:xfrm>
              <a:prstGeom prst="rect">
                <a:avLst/>
              </a:prstGeom>
              <a:solidFill>
                <a:srgbClr val="FFFFE5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2678824"/>
                <a:ext cx="895149" cy="4572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95799" y="2209800"/>
                <a:ext cx="895149" cy="457200"/>
              </a:xfrm>
              <a:prstGeom prst="rect">
                <a:avLst/>
              </a:prstGeom>
              <a:solidFill>
                <a:srgbClr val="DAD75B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9" y="2209800"/>
                <a:ext cx="895149" cy="4572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95800" y="3262148"/>
                <a:ext cx="895148" cy="45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262148"/>
                <a:ext cx="895148" cy="4572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72200" y="2743200"/>
                <a:ext cx="895148" cy="45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743200"/>
                <a:ext cx="895148" cy="4572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848599" y="2743200"/>
                <a:ext cx="1032863" cy="457200"/>
              </a:xfrm>
              <a:prstGeom prst="rect">
                <a:avLst/>
              </a:prstGeom>
              <a:solidFill>
                <a:srgbClr val="7A000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599" y="2743200"/>
                <a:ext cx="1032863" cy="4572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8600" y="1661948"/>
                <a:ext cx="1032864" cy="457200"/>
              </a:xfrm>
              <a:prstGeom prst="rect">
                <a:avLst/>
              </a:prstGeom>
              <a:solidFill>
                <a:srgbClr val="FFFFE5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661948"/>
                <a:ext cx="1032864" cy="4572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72200" y="3739532"/>
                <a:ext cx="895148" cy="45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739532"/>
                <a:ext cx="895148" cy="4572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48600" y="3352800"/>
                <a:ext cx="1026603" cy="457200"/>
              </a:xfrm>
              <a:prstGeom prst="rect">
                <a:avLst/>
              </a:prstGeom>
              <a:solidFill>
                <a:srgbClr val="7A000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 smtClean="0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 smtClean="0">
                          <a:solidFill>
                            <a:schemeClr val="lt1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3352800"/>
                <a:ext cx="1026603" cy="4572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48600" y="4668384"/>
                <a:ext cx="990599" cy="4572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8384"/>
                <a:ext cx="990599" cy="4572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59481" y="4668384"/>
                <a:ext cx="996639" cy="4572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481" y="4668384"/>
                <a:ext cx="996639" cy="4572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59481" y="5354184"/>
                <a:ext cx="996639" cy="4572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 smtClean="0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lt1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481" y="5354184"/>
                <a:ext cx="996639" cy="45720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94309" y="4668384"/>
                <a:ext cx="996639" cy="457200"/>
              </a:xfrm>
              <a:prstGeom prst="rect">
                <a:avLst/>
              </a:prstGeom>
              <a:solidFill>
                <a:srgbClr val="003E1C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𝟏𝟕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309" y="4668384"/>
                <a:ext cx="996639" cy="45720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94308" y="5342516"/>
                <a:ext cx="996639" cy="457200"/>
              </a:xfrm>
              <a:prstGeom prst="rect">
                <a:avLst/>
              </a:prstGeom>
              <a:solidFill>
                <a:srgbClr val="003E1C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 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b="1">
                          <a:solidFill>
                            <a:schemeClr val="lt1"/>
                          </a:solidFill>
                          <a:latin typeface="Cambria Math"/>
                        </a:rPr>
                        <m:t>=</m:t>
                      </m:r>
                      <m:r>
                        <a:rPr lang="lv-LV" b="1" i="1">
                          <a:solidFill>
                            <a:schemeClr val="lt1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GB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308" y="5342516"/>
                <a:ext cx="996639" cy="45720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2209800" y="4587073"/>
                <a:ext cx="1341120" cy="609600"/>
              </a:xfrm>
              <a:prstGeom prst="ellipse">
                <a:avLst/>
              </a:prstGeom>
              <a:solidFill>
                <a:srgbClr val="EA5F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lv-LV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lv-LV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&gt;</m:t>
                      </m:r>
                      <m:r>
                        <a:rPr lang="lv-LV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87073"/>
                <a:ext cx="1341120" cy="609600"/>
              </a:xfrm>
              <a:prstGeom prst="ellipse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5" idx="0"/>
            <a:endCxn id="6" idx="1"/>
          </p:cNvCxnSpPr>
          <p:nvPr/>
        </p:nvCxnSpPr>
        <p:spPr>
          <a:xfrm flipV="1">
            <a:off x="495300" y="1752600"/>
            <a:ext cx="571499" cy="381000"/>
          </a:xfrm>
          <a:prstGeom prst="straightConnector1">
            <a:avLst/>
          </a:prstGeom>
          <a:ln w="38100">
            <a:solidFill>
              <a:schemeClr val="accent2">
                <a:lumMod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1"/>
            <a:endCxn id="20" idx="3"/>
          </p:cNvCxnSpPr>
          <p:nvPr/>
        </p:nvCxnSpPr>
        <p:spPr>
          <a:xfrm flipH="1">
            <a:off x="7056120" y="4896984"/>
            <a:ext cx="792480" cy="6858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1"/>
            <a:endCxn id="19" idx="3"/>
          </p:cNvCxnSpPr>
          <p:nvPr/>
        </p:nvCxnSpPr>
        <p:spPr>
          <a:xfrm flipH="1">
            <a:off x="7056120" y="4896984"/>
            <a:ext cx="79248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</p:cNvCxnSpPr>
          <p:nvPr/>
        </p:nvCxnSpPr>
        <p:spPr>
          <a:xfrm>
            <a:off x="7067348" y="3968132"/>
            <a:ext cx="781252" cy="700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638348" y="1752600"/>
            <a:ext cx="857451" cy="0"/>
          </a:xfrm>
          <a:prstGeom prst="straightConnector1">
            <a:avLst/>
          </a:prstGeom>
          <a:ln w="38100">
            <a:solidFill>
              <a:schemeClr val="accent2">
                <a:lumMod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  <a:endCxn id="8" idx="1"/>
          </p:cNvCxnSpPr>
          <p:nvPr/>
        </p:nvCxnSpPr>
        <p:spPr>
          <a:xfrm>
            <a:off x="1961948" y="1752600"/>
            <a:ext cx="781251" cy="0"/>
          </a:xfrm>
          <a:prstGeom prst="straightConnector1">
            <a:avLst/>
          </a:prstGeom>
          <a:ln w="38100">
            <a:solidFill>
              <a:schemeClr val="accent2">
                <a:lumMod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3" idx="1"/>
          </p:cNvCxnSpPr>
          <p:nvPr/>
        </p:nvCxnSpPr>
        <p:spPr>
          <a:xfrm flipV="1">
            <a:off x="5390948" y="2971800"/>
            <a:ext cx="781252" cy="5189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14" idx="1"/>
          </p:cNvCxnSpPr>
          <p:nvPr/>
        </p:nvCxnSpPr>
        <p:spPr>
          <a:xfrm>
            <a:off x="7067348" y="2971800"/>
            <a:ext cx="7812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  <a:endCxn id="17" idx="1"/>
          </p:cNvCxnSpPr>
          <p:nvPr/>
        </p:nvCxnSpPr>
        <p:spPr>
          <a:xfrm flipV="1">
            <a:off x="7067348" y="3581400"/>
            <a:ext cx="781252" cy="3867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3"/>
            <a:endCxn id="16" idx="1"/>
          </p:cNvCxnSpPr>
          <p:nvPr/>
        </p:nvCxnSpPr>
        <p:spPr>
          <a:xfrm>
            <a:off x="5390948" y="3490748"/>
            <a:ext cx="781252" cy="477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0" idx="1"/>
          </p:cNvCxnSpPr>
          <p:nvPr/>
        </p:nvCxnSpPr>
        <p:spPr>
          <a:xfrm>
            <a:off x="1961948" y="2907424"/>
            <a:ext cx="781251" cy="0"/>
          </a:xfrm>
          <a:prstGeom prst="straightConnector1">
            <a:avLst/>
          </a:prstGeom>
          <a:ln w="38100">
            <a:solidFill>
              <a:schemeClr val="accent2">
                <a:lumMod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3"/>
            <a:endCxn id="11" idx="1"/>
          </p:cNvCxnSpPr>
          <p:nvPr/>
        </p:nvCxnSpPr>
        <p:spPr>
          <a:xfrm flipV="1">
            <a:off x="3638348" y="2438400"/>
            <a:ext cx="857451" cy="469024"/>
          </a:xfrm>
          <a:prstGeom prst="straightConnector1">
            <a:avLst/>
          </a:prstGeom>
          <a:ln w="38100">
            <a:solidFill>
              <a:schemeClr val="accent2">
                <a:lumMod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1"/>
            <a:endCxn id="24" idx="6"/>
          </p:cNvCxnSpPr>
          <p:nvPr/>
        </p:nvCxnSpPr>
        <p:spPr>
          <a:xfrm flipH="1" flipV="1">
            <a:off x="3550920" y="4891873"/>
            <a:ext cx="843389" cy="5111"/>
          </a:xfrm>
          <a:prstGeom prst="straightConnector1">
            <a:avLst/>
          </a:prstGeom>
          <a:ln w="38100">
            <a:solidFill>
              <a:schemeClr val="accent2">
                <a:lumMod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0"/>
            <a:endCxn id="15" idx="2"/>
          </p:cNvCxnSpPr>
          <p:nvPr/>
        </p:nvCxnSpPr>
        <p:spPr>
          <a:xfrm flipV="1">
            <a:off x="8365031" y="2119148"/>
            <a:ext cx="1" cy="624052"/>
          </a:xfrm>
          <a:prstGeom prst="straightConnector1">
            <a:avLst/>
          </a:prstGeom>
          <a:ln w="38100">
            <a:solidFill>
              <a:schemeClr val="accent2">
                <a:lumMod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3"/>
            <a:endCxn id="12" idx="1"/>
          </p:cNvCxnSpPr>
          <p:nvPr/>
        </p:nvCxnSpPr>
        <p:spPr>
          <a:xfrm>
            <a:off x="3638348" y="2907424"/>
            <a:ext cx="857452" cy="583324"/>
          </a:xfrm>
          <a:prstGeom prst="straightConnector1">
            <a:avLst/>
          </a:prstGeom>
          <a:ln w="38100">
            <a:solidFill>
              <a:schemeClr val="accent2">
                <a:lumMod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2"/>
            <a:endCxn id="7" idx="1"/>
          </p:cNvCxnSpPr>
          <p:nvPr/>
        </p:nvCxnSpPr>
        <p:spPr>
          <a:xfrm>
            <a:off x="495300" y="2590800"/>
            <a:ext cx="571499" cy="316624"/>
          </a:xfrm>
          <a:prstGeom prst="straightConnector1">
            <a:avLst/>
          </a:prstGeom>
          <a:ln w="38100">
            <a:solidFill>
              <a:schemeClr val="accent2">
                <a:lumMod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9" idx="1"/>
            <a:endCxn id="21" idx="3"/>
          </p:cNvCxnSpPr>
          <p:nvPr/>
        </p:nvCxnSpPr>
        <p:spPr>
          <a:xfrm flipH="1">
            <a:off x="5390948" y="4896984"/>
            <a:ext cx="668533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0" idx="1"/>
            <a:endCxn id="22" idx="3"/>
          </p:cNvCxnSpPr>
          <p:nvPr/>
        </p:nvCxnSpPr>
        <p:spPr>
          <a:xfrm flipH="1" flipV="1">
            <a:off x="5390947" y="5571116"/>
            <a:ext cx="668534" cy="1166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itle 1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Ilustratīvs </a:t>
            </a:r>
            <a:r>
              <a:rPr lang="en-US" dirty="0" smtClean="0"/>
              <a:t> </a:t>
            </a:r>
            <a:r>
              <a:rPr lang="lv-LV" dirty="0" smtClean="0"/>
              <a:t>plānošanas </a:t>
            </a:r>
            <a:r>
              <a:rPr lang="en-US" dirty="0" smtClean="0"/>
              <a:t> </a:t>
            </a:r>
            <a:r>
              <a:rPr lang="lv-LV" dirty="0" smtClean="0"/>
              <a:t>piemērs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12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943600"/>
                <a:ext cx="8229600" cy="685800"/>
              </a:xfrm>
            </p:spPr>
            <p:txBody>
              <a:bodyPr>
                <a:normAutofit/>
              </a:bodyPr>
              <a:lstStyle/>
              <a:p>
                <a:r>
                  <a:rPr lang="lv-LV" dirty="0" smtClean="0"/>
                  <a:t>FCL: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lv-LV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lv-LV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e>
                    </m:d>
                  </m:oMath>
                </a14:m>
                <a:r>
                  <a:rPr lang="lv-LV" dirty="0" smtClean="0"/>
                  <a:t> ; kritiskais dziļums </a:t>
                </a:r>
                <a14:m>
                  <m:oMath xmlns:m="http://schemas.openxmlformats.org/officeDocument/2006/math"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=</m:t>
                    </m:r>
                    <m:r>
                      <a:rPr lang="lv-LV" b="1" i="1" smtClean="0">
                        <a:solidFill>
                          <a:srgbClr val="7E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23" name="Content Placeholder 1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943600"/>
                <a:ext cx="8229600" cy="685800"/>
              </a:xfrm>
              <a:blipFill rotWithShape="1">
                <a:blip r:embed="rId21"/>
                <a:stretch>
                  <a:fillRect l="-1852" t="-11504" b="-13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5455920" y="5181600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20" y="5181600"/>
                <a:ext cx="640080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703320" y="4495800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20" y="4495800"/>
                <a:ext cx="640080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7208520" y="5201784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520" y="5201784"/>
                <a:ext cx="640080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8275320" y="2286000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320" y="2286000"/>
                <a:ext cx="640080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3695700" y="2286000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2286000"/>
                <a:ext cx="640080" cy="369332"/>
              </a:xfrm>
              <a:prstGeom prst="rect">
                <a:avLst/>
              </a:prstGeom>
              <a:blipFill rotWithShape="1">
                <a:blip r:embed="rId2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3695700" y="1383268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383268"/>
                <a:ext cx="640080" cy="369332"/>
              </a:xfrm>
              <a:prstGeom prst="rect">
                <a:avLst/>
              </a:prstGeom>
              <a:blipFill rotWithShape="1">
                <a:blip r:embed="rId2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965960" y="1383268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" y="1383268"/>
                <a:ext cx="640080" cy="369332"/>
              </a:xfrm>
              <a:prstGeom prst="rect">
                <a:avLst/>
              </a:prstGeom>
              <a:blipFill rotWithShape="1">
                <a:blip r:embed="rId2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961949" y="2526268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49" y="2526268"/>
                <a:ext cx="640080" cy="369332"/>
              </a:xfrm>
              <a:prstGeom prst="rect">
                <a:avLst/>
              </a:prstGeom>
              <a:blipFill rotWithShape="1">
                <a:blip r:embed="rId2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381000" y="2678668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78668"/>
                <a:ext cx="640080" cy="369332"/>
              </a:xfrm>
              <a:prstGeom prst="rect">
                <a:avLst/>
              </a:prstGeom>
              <a:blipFill rotWithShape="1">
                <a:blip r:embed="rId3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381000" y="1600200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640080" cy="369332"/>
              </a:xfrm>
              <a:prstGeom prst="rect">
                <a:avLst/>
              </a:prstGeom>
              <a:blipFill rotWithShape="1">
                <a:blip r:embed="rId3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7071360" y="2590800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2590800"/>
                <a:ext cx="640080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7071360" y="3396734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3396734"/>
                <a:ext cx="640080" cy="369332"/>
              </a:xfrm>
              <a:prstGeom prst="rect">
                <a:avLst/>
              </a:prstGeom>
              <a:blipFill rotWithShape="1">
                <a:blip r:embed="rId3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5318760" y="2861942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60" y="2861942"/>
                <a:ext cx="640080" cy="369332"/>
              </a:xfrm>
              <a:prstGeom prst="rect">
                <a:avLst/>
              </a:prstGeom>
              <a:blipFill rotWithShape="1">
                <a:blip r:embed="rId3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5318760" y="3657600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60" y="3657600"/>
                <a:ext cx="640080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3695700" y="3135868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3135868"/>
                <a:ext cx="640080" cy="369332"/>
              </a:xfrm>
              <a:prstGeom prst="rect">
                <a:avLst/>
              </a:prstGeom>
              <a:blipFill rotWithShape="1">
                <a:blip r:embed="rId3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7284720" y="3974068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20" y="3974068"/>
                <a:ext cx="640080" cy="369332"/>
              </a:xfrm>
              <a:prstGeom prst="rect">
                <a:avLst/>
              </a:prstGeom>
              <a:blipFill rotWithShape="1">
                <a:blip r:embed="rId3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7132320" y="4495800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0" y="4495800"/>
                <a:ext cx="640080" cy="369332"/>
              </a:xfrm>
              <a:prstGeom prst="rect">
                <a:avLst/>
              </a:prstGeom>
              <a:blipFill rotWithShape="1">
                <a:blip r:embed="rId3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5455920" y="4507468"/>
                <a:ext cx="64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lv-LV" b="1" i="1" smtClean="0">
                              <a:solidFill>
                                <a:srgbClr val="7A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20" y="4507468"/>
                <a:ext cx="640080" cy="369332"/>
              </a:xfrm>
              <a:prstGeom prst="rect">
                <a:avLst/>
              </a:prstGeom>
              <a:blipFill rotWithShape="1">
                <a:blip r:embed="rId3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"/>
                            </p:stCondLst>
                            <p:childTnLst>
                              <p:par>
                                <p:cTn id="1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"/>
                            </p:stCondLst>
                            <p:childTnLst>
                              <p:par>
                                <p:cTn id="1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5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1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8" grpId="0"/>
      <p:bldP spid="139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60546" y="3972947"/>
            <a:ext cx="1507254" cy="395974"/>
          </a:xfrm>
          <a:prstGeom prst="rect">
            <a:avLst/>
          </a:prstGeom>
          <a:solidFill>
            <a:srgbClr val="FFFFE5"/>
          </a:solidFill>
          <a:ln>
            <a:solidFill>
              <a:srgbClr val="BCB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9388"/>
            <a:ext cx="9067800" cy="5256212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Apkopo zināšanas no likumiem</a:t>
            </a:r>
          </a:p>
          <a:p>
            <a:pPr lvl="1"/>
            <a:r>
              <a:rPr lang="lv-LV" dirty="0" smtClean="0"/>
              <a:t>Izslēdz likumus ar pārāk mazu lietderību</a:t>
            </a:r>
          </a:p>
          <a:p>
            <a:pPr lvl="1"/>
            <a:r>
              <a:rPr lang="lv-LV" dirty="0" smtClean="0"/>
              <a:t>Apvieno līdzīgus likumus (aizstājot norādes ar jaunām)</a:t>
            </a:r>
          </a:p>
          <a:p>
            <a:pPr lvl="1"/>
            <a:endParaRPr lang="lv-LV" dirty="0"/>
          </a:p>
          <a:p>
            <a:pPr lvl="1"/>
            <a:endParaRPr lang="lv-LV" dirty="0" smtClean="0"/>
          </a:p>
          <a:p>
            <a:pPr lvl="1"/>
            <a:endParaRPr lang="lv-LV" dirty="0" smtClean="0"/>
          </a:p>
          <a:p>
            <a:pPr lvl="1"/>
            <a:endParaRPr lang="lv-LV" dirty="0"/>
          </a:p>
          <a:p>
            <a:pPr lvl="1"/>
            <a:endParaRPr lang="lv-LV" dirty="0" smtClean="0"/>
          </a:p>
          <a:p>
            <a:pPr lvl="1"/>
            <a:r>
              <a:rPr lang="lv-LV" dirty="0" smtClean="0"/>
              <a:t>Izslēdz visus likumus un plānus, kurus sen neizmantoja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7800" y="3972946"/>
                <a:ext cx="3886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2000" b="1" i="1" smtClean="0">
                              <a:solidFill>
                                <a:srgbClr val="7E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GB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lv-LV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en-GB" sz="2000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,</m:t>
                          </m:r>
                        </m:e>
                      </m:d>
                      <m:r>
                        <a:rPr lang="lv-LV" sz="2000" b="1" i="1" smtClean="0">
                          <a:solidFill>
                            <a:srgbClr val="7E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GB" sz="2000" b="1" i="1">
                          <a:solidFill>
                            <a:srgbClr val="7E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2000" b="1" i="1">
                          <a:solidFill>
                            <a:srgbClr val="7E0000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000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sz="2000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GB" sz="2000" b="1" i="1">
                          <a:solidFill>
                            <a:srgbClr val="7E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lv-LV" sz="2000" b="1" dirty="0" smtClean="0">
                  <a:solidFill>
                    <a:srgbClr val="7E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b="1" i="1" smtClean="0">
                              <a:solidFill>
                                <a:srgbClr val="7E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𝒏𝒆𝒘</m:t>
                              </m:r>
                            </m:sub>
                          </m:sSub>
                          <m:r>
                            <a:rPr lang="en-GB" sz="2000" b="1" i="1">
                              <a:solidFill>
                                <a:srgbClr val="7E0000"/>
                              </a:solidFill>
                              <a:latin typeface="Cambria Math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GB" sz="2000" b="1" i="0">
                                  <a:solidFill>
                                    <a:srgbClr val="7E0000"/>
                                  </a:solidFill>
                                  <a:latin typeface="Cambria Math"/>
                                </a:rPr>
                                <m:t>𝐦𝐚𝐱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GB" sz="2000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GB" sz="2000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lv-LV" sz="2000" b="1" i="1">
                                      <a:solidFill>
                                        <a:srgbClr val="7E0000"/>
                                      </a:solidFill>
                                      <a:latin typeface="Cambria Math"/>
                                    </a:rPr>
                                    <m:t>…,</m:t>
                                  </m:r>
                                  <m:sSub>
                                    <m:sSubPr>
                                      <m:ctrlPr>
                                        <a:rPr lang="lv-LV" sz="2000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lv-LV" sz="2000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lv-LV" sz="2000" b="1" i="1">
                                          <a:solidFill>
                                            <a:srgbClr val="7E0000"/>
                                          </a:solidFill>
                                          <a:latin typeface="Cambria Math"/>
                                        </a:rPr>
                                        <m:t>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2000" b="1" dirty="0">
                  <a:solidFill>
                    <a:srgbClr val="7E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972946"/>
                <a:ext cx="388620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9419" t="-68103" b="-10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371600" y="3352800"/>
            <a:ext cx="1600200" cy="2032241"/>
          </a:xfrm>
          <a:prstGeom prst="rect">
            <a:avLst/>
          </a:prstGeom>
          <a:solidFill>
            <a:srgbClr val="FFFFE5"/>
          </a:solidFill>
          <a:ln>
            <a:solidFill>
              <a:srgbClr val="BCB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1069975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Zināšanu  bāzes  veiktspējas uzlabošana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3352801"/>
            <a:ext cx="3810000" cy="1898951"/>
            <a:chOff x="76200" y="3352801"/>
            <a:chExt cx="3810000" cy="18989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6200" y="3352801"/>
                  <a:ext cx="3810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lv-LV" sz="20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lv-LV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000" b="1" dirty="0">
                    <a:solidFill>
                      <a:srgbClr val="7E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3352801"/>
                  <a:ext cx="381000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960" t="-119697" r="-12960" b="-1848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200" y="3733801"/>
                  <a:ext cx="3810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lv-LV" sz="2000" b="1" i="1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lv-LV" sz="20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lv-LV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lv-LV" sz="2000" b="1" i="1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000" b="1" dirty="0">
                    <a:solidFill>
                      <a:srgbClr val="7E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3733801"/>
                  <a:ext cx="381000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960" t="-121538" r="-12960" b="-18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6200" y="4110868"/>
                  <a:ext cx="3810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lv-LV" sz="2000" b="1" i="1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lv-LV" sz="20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lv-LV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lv-LV" sz="2000" b="1" i="1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000" b="1" dirty="0">
                    <a:solidFill>
                      <a:srgbClr val="7E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110868"/>
                  <a:ext cx="381000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960" t="-119697" r="-12960" b="-1848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6200" y="4464811"/>
                  <a:ext cx="3810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lv-LV" sz="2000" b="1" i="1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lv-LV" sz="20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lv-LV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lv-LV" sz="2000" b="1" i="1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000" b="1" dirty="0">
                    <a:solidFill>
                      <a:srgbClr val="7E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464811"/>
                  <a:ext cx="381000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960" t="-119697" r="-12960" b="-1848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200" y="4851642"/>
                  <a:ext cx="3810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sz="2000" b="1" i="1">
                                        <a:solidFill>
                                          <a:srgbClr val="7E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lv-LV" sz="2000" b="1" i="1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</m:d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lv-LV" sz="20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GB" sz="2000" b="1" i="1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en-US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lv-LV" sz="20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lv-LV" sz="2000" b="1" i="1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000" b="1" dirty="0">
                    <a:solidFill>
                      <a:srgbClr val="7E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851642"/>
                  <a:ext cx="38100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960" t="-119697" r="-12960" b="-1848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886200" y="3352802"/>
            <a:ext cx="1389341" cy="1956044"/>
            <a:chOff x="4038599" y="3225560"/>
            <a:chExt cx="1389341" cy="1956044"/>
          </a:xfrm>
        </p:grpSpPr>
        <p:sp>
          <p:nvSpPr>
            <p:cNvPr id="20" name="Isosceles Triangle 19"/>
            <p:cNvSpPr/>
            <p:nvPr/>
          </p:nvSpPr>
          <p:spPr bwMode="auto">
            <a:xfrm rot="5400000">
              <a:off x="3670179" y="3593981"/>
              <a:ext cx="1956041" cy="1219200"/>
            </a:xfrm>
            <a:prstGeom prst="triangle">
              <a:avLst/>
            </a:prstGeom>
            <a:solidFill>
              <a:srgbClr val="DA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auto">
            <a:xfrm rot="5400000">
              <a:off x="3174878" y="4089284"/>
              <a:ext cx="1956041" cy="228600"/>
            </a:xfrm>
            <a:prstGeom prst="triangl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 rot="13070184">
              <a:off x="4953840" y="4039648"/>
              <a:ext cx="474100" cy="108534"/>
            </a:xfrm>
            <a:prstGeom prst="triangle">
              <a:avLst/>
            </a:prstGeom>
            <a:solidFill>
              <a:srgbClr val="DA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 rot="19274854">
              <a:off x="4953839" y="4251236"/>
              <a:ext cx="474100" cy="108534"/>
            </a:xfrm>
            <a:prstGeom prst="triangle">
              <a:avLst/>
            </a:prstGeom>
            <a:solidFill>
              <a:srgbClr val="DA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5400000">
              <a:off x="5203189" y="4077552"/>
              <a:ext cx="167381" cy="241879"/>
            </a:xfrm>
            <a:prstGeom prst="triangle">
              <a:avLst/>
            </a:prstGeom>
            <a:solidFill>
              <a:srgbClr val="DA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1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/>
    </mc:Choice>
    <mc:Fallback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1069975"/>
          </a:xfrm>
        </p:spPr>
        <p:txBody>
          <a:bodyPr>
            <a:normAutofit fontScale="90000"/>
          </a:bodyPr>
          <a:lstStyle/>
          <a:p>
            <a:r>
              <a:rPr lang="lv-LV" dirty="0"/>
              <a:t>Zināšanu </a:t>
            </a:r>
            <a:r>
              <a:rPr lang="lv-LV" dirty="0" smtClean="0"/>
              <a:t> bāzes  veiktspējas </a:t>
            </a:r>
            <a:r>
              <a:rPr lang="lv-LV" dirty="0"/>
              <a:t>uzlabošana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799" cy="5256212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Uzlabo plānu kopējo apakšvirkņu glabāšanu</a:t>
            </a:r>
          </a:p>
          <a:p>
            <a:pPr lvl="1"/>
            <a:r>
              <a:rPr lang="lv-LV" dirty="0" smtClean="0"/>
              <a:t>Palaiž jebkuru virkņu saspiešanas algoritmu, kas ir balstīts uz dinamisko vārdnīcu (</a:t>
            </a:r>
            <a:r>
              <a:rPr lang="lv-LV" dirty="0" err="1" smtClean="0"/>
              <a:t>piem</a:t>
            </a:r>
            <a:r>
              <a:rPr lang="lv-LV" dirty="0" smtClean="0"/>
              <a:t>., LZW), visām plānu elementu virknēm</a:t>
            </a:r>
          </a:p>
          <a:p>
            <a:pPr lvl="1"/>
            <a:r>
              <a:rPr lang="lv-LV" dirty="0" smtClean="0"/>
              <a:t>Pēc «saspiešanas» apskata vārdnīcas virknes, kas ir garākas par noteiktu slieksni</a:t>
            </a:r>
          </a:p>
          <a:p>
            <a:pPr lvl="1"/>
            <a:r>
              <a:rPr lang="lv-LV" dirty="0" smtClean="0"/>
              <a:t>Saglabā šīs virknes kā jaunus plānus</a:t>
            </a:r>
          </a:p>
          <a:p>
            <a:pPr lvl="1"/>
            <a:r>
              <a:rPr lang="lv-LV" dirty="0" smtClean="0"/>
              <a:t>Atrod visas to parādīšanas vietas un samaina tos ar norādēm uz jaunajiem plāniem</a:t>
            </a:r>
          </a:p>
          <a:p>
            <a:pPr lvl="2"/>
            <a:r>
              <a:rPr lang="lv-LV" dirty="0" smtClean="0"/>
              <a:t>Faktiski, šīs vietas tiek pierakstītas vēl saspiešanas algoritma darbības laikā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0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9000"/>
    </mc:Choice>
    <mc:Fallback>
      <p:transition spd="slow" advClick="0" advTm="2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681728" y="1371600"/>
            <a:ext cx="4197096" cy="521208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411432"/>
              </p:ext>
            </p:extLst>
          </p:nvPr>
        </p:nvGraphicFramePr>
        <p:xfrm>
          <a:off x="4724400" y="1417320"/>
          <a:ext cx="4114800" cy="5120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3000"/>
                <a:gridCol w="2971800"/>
              </a:tblGrid>
              <a:tr h="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Pēc  saspiešanas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>
                    <a:solidFill>
                      <a:schemeClr val="accent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P6: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L0, L1, L2, L3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P7: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/>
                        <a:t>P14,   </a:t>
                      </a: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L4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P8: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/>
                        <a:t>P14,   </a:t>
                      </a: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L5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P9: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L0,</a:t>
                      </a:r>
                      <a:r>
                        <a:rPr lang="lv-LV" sz="2400" b="1" baseline="0" dirty="0" smtClean="0">
                          <a:solidFill>
                            <a:srgbClr val="143234"/>
                          </a:solidFill>
                        </a:rPr>
                        <a:t> L1, L3, L2, L4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P10: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P7, L0, L1, P8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P11: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L0, L4, L2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P12: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/>
                        <a:t>P15,   </a:t>
                      </a: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P9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P13: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/>
                        <a:t>P15</a:t>
                      </a:r>
                      <a:r>
                        <a:rPr lang="lv-LV" sz="2400" b="1" baseline="0" dirty="0" smtClean="0"/>
                        <a:t>,   </a:t>
                      </a:r>
                      <a:r>
                        <a:rPr lang="lv-LV" sz="2400" b="1" baseline="0" dirty="0" smtClean="0">
                          <a:solidFill>
                            <a:srgbClr val="143234"/>
                          </a:solidFill>
                        </a:rPr>
                        <a:t>L4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P14: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>
                          <a:solidFill>
                            <a:srgbClr val="006600"/>
                          </a:solidFill>
                        </a:rPr>
                        <a:t>L0, L1, L2</a:t>
                      </a:r>
                      <a:endParaRPr lang="en-GB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P15: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lv-LV" sz="2400" b="1" dirty="0" smtClean="0">
                          <a:solidFill>
                            <a:srgbClr val="545200"/>
                          </a:solidFill>
                        </a:rPr>
                        <a:t>P7, L0, L1</a:t>
                      </a:r>
                      <a:endParaRPr lang="en-GB" sz="2400" b="1" dirty="0">
                        <a:solidFill>
                          <a:srgbClr val="5452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338328" y="1380744"/>
            <a:ext cx="4197096" cy="43068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322380"/>
              </p:ext>
            </p:extLst>
          </p:nvPr>
        </p:nvGraphicFramePr>
        <p:xfrm>
          <a:off x="381000" y="1417320"/>
          <a:ext cx="4114800" cy="42062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3000"/>
                <a:gridCol w="2971800"/>
              </a:tblGrid>
              <a:tr h="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Pirms  saspiešanas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>
                    <a:solidFill>
                      <a:schemeClr val="accent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P6: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L0, L1, L2,  </a:t>
                      </a: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L3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P7: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L0, L1, L2,  </a:t>
                      </a: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L4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P8: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L0, L1, L2,  </a:t>
                      </a: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L5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P9: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0"/>
                        </a:spcBef>
                      </a:pP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L0,</a:t>
                      </a:r>
                      <a:r>
                        <a:rPr lang="lv-LV" sz="2400" b="1" baseline="0" dirty="0" smtClean="0">
                          <a:solidFill>
                            <a:srgbClr val="143234"/>
                          </a:solidFill>
                        </a:rPr>
                        <a:t> L1, L3, L2, L4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P10: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P7, L0, L1,  </a:t>
                      </a: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P8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P11: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0"/>
                        </a:spcBef>
                      </a:pP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L0, L4, L2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P12: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P7, L0, L1,  </a:t>
                      </a:r>
                      <a:r>
                        <a:rPr lang="lv-LV" sz="2400" b="1" dirty="0" smtClean="0">
                          <a:solidFill>
                            <a:srgbClr val="143234"/>
                          </a:solidFill>
                        </a:rPr>
                        <a:t>P9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2400" b="1" kern="1200" dirty="0" smtClean="0">
                          <a:solidFill>
                            <a:srgbClr val="FFFFE5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P13:</a:t>
                      </a:r>
                      <a:endParaRPr lang="en-GB" sz="2400" b="1" kern="1200" dirty="0">
                        <a:solidFill>
                          <a:srgbClr val="FFFFE5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P7, L0,</a:t>
                      </a:r>
                      <a:r>
                        <a:rPr lang="lv-LV" sz="2400" b="1" baseline="0" dirty="0" smtClean="0"/>
                        <a:t> L1,  </a:t>
                      </a:r>
                      <a:r>
                        <a:rPr lang="lv-LV" sz="2400" b="1" baseline="0" dirty="0" smtClean="0">
                          <a:solidFill>
                            <a:srgbClr val="143234"/>
                          </a:solidFill>
                        </a:rPr>
                        <a:t>L4</a:t>
                      </a:r>
                      <a:endParaRPr lang="en-GB" sz="2400" b="1" dirty="0">
                        <a:solidFill>
                          <a:srgbClr val="14323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1069975"/>
          </a:xfrm>
        </p:spPr>
        <p:txBody>
          <a:bodyPr>
            <a:normAutofit fontScale="90000"/>
          </a:bodyPr>
          <a:lstStyle/>
          <a:p>
            <a:r>
              <a:rPr lang="lv-LV" dirty="0"/>
              <a:t>Zināšanu </a:t>
            </a:r>
            <a:r>
              <a:rPr lang="lv-LV" dirty="0" smtClean="0"/>
              <a:t> bāzes  veiktspējas </a:t>
            </a:r>
            <a:r>
              <a:rPr lang="lv-LV" dirty="0"/>
              <a:t>uzlabošana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18275" y="2410726"/>
            <a:ext cx="762001" cy="429928"/>
          </a:xfrm>
          <a:prstGeom prst="rect">
            <a:avLst/>
          </a:prstGeom>
          <a:solidFill>
            <a:srgbClr val="66FF66">
              <a:alpha val="40000"/>
            </a:srgbClr>
          </a:solidFill>
          <a:ln>
            <a:solidFill>
              <a:srgbClr val="7E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19801" y="2881462"/>
            <a:ext cx="761999" cy="429928"/>
          </a:xfrm>
          <a:prstGeom prst="rect">
            <a:avLst/>
          </a:prstGeom>
          <a:solidFill>
            <a:srgbClr val="66FF66">
              <a:alpha val="40000"/>
            </a:srgbClr>
          </a:solidFill>
          <a:ln>
            <a:solidFill>
              <a:srgbClr val="7E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19800" y="4718529"/>
            <a:ext cx="762000" cy="429928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19801" y="5165804"/>
            <a:ext cx="762000" cy="429928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74876" y="1950360"/>
            <a:ext cx="1524000" cy="429928"/>
          </a:xfrm>
          <a:prstGeom prst="rect">
            <a:avLst/>
          </a:prstGeom>
          <a:solidFill>
            <a:srgbClr val="66FF66">
              <a:alpha val="40000"/>
            </a:srgbClr>
          </a:solidFill>
          <a:ln>
            <a:solidFill>
              <a:srgbClr val="7E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74876" y="2410726"/>
            <a:ext cx="1524000" cy="429928"/>
          </a:xfrm>
          <a:prstGeom prst="rect">
            <a:avLst/>
          </a:prstGeom>
          <a:solidFill>
            <a:srgbClr val="66FF66">
              <a:alpha val="40000"/>
            </a:srgbClr>
          </a:solidFill>
          <a:ln>
            <a:solidFill>
              <a:srgbClr val="7E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71828" y="2881462"/>
            <a:ext cx="1524000" cy="429928"/>
          </a:xfrm>
          <a:prstGeom prst="rect">
            <a:avLst/>
          </a:prstGeom>
          <a:solidFill>
            <a:srgbClr val="66FF66">
              <a:alpha val="40000"/>
            </a:srgbClr>
          </a:solidFill>
          <a:ln>
            <a:solidFill>
              <a:srgbClr val="7E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674876" y="3810000"/>
            <a:ext cx="1524000" cy="429928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74876" y="4718529"/>
            <a:ext cx="1524000" cy="429928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74876" y="5165804"/>
            <a:ext cx="1524000" cy="429928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rgbClr val="7E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43713" y="6508750"/>
            <a:ext cx="1905000" cy="349250"/>
          </a:xfrm>
        </p:spPr>
        <p:txBody>
          <a:bodyPr/>
          <a:lstStyle/>
          <a:p>
            <a:fld id="{BE1C7C8F-F08E-475D-96B1-329FA044DD09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96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9388"/>
            <a:ext cx="9144000" cy="540861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lv-LV" dirty="0" smtClean="0"/>
              <a:t>Piedāvāts </a:t>
            </a:r>
            <a:r>
              <a:rPr lang="lv-LV" dirty="0" smtClean="0"/>
              <a:t>mērķtiecīga ierobežoti racionāla adaptīva aģenta modelis</a:t>
            </a:r>
          </a:p>
          <a:p>
            <a:pPr lvl="1"/>
            <a:r>
              <a:rPr lang="lv-LV" dirty="0" smtClean="0"/>
              <a:t>Ļauj efektīvi modelēt reālistisku mērķtiecīgu uzvedību mainīgā vidē</a:t>
            </a:r>
          </a:p>
          <a:p>
            <a:pPr>
              <a:spcBef>
                <a:spcPts val="1200"/>
              </a:spcBef>
            </a:pPr>
            <a:r>
              <a:rPr lang="lv-LV" dirty="0" smtClean="0"/>
              <a:t>Nestrikti kombinatoriski likumi</a:t>
            </a:r>
          </a:p>
          <a:p>
            <a:pPr lvl="1"/>
            <a:r>
              <a:rPr lang="lv-LV" dirty="0" smtClean="0"/>
              <a:t>Ļauj paātrināt mērķa sasniegšanas ceļa meklēšanu</a:t>
            </a:r>
          </a:p>
          <a:p>
            <a:pPr lvl="1"/>
            <a:r>
              <a:rPr lang="lv-LV" dirty="0" smtClean="0"/>
              <a:t>Nesamazina aģenta adaptācijas spējas</a:t>
            </a:r>
          </a:p>
          <a:p>
            <a:pPr>
              <a:spcBef>
                <a:spcPts val="1200"/>
              </a:spcBef>
            </a:pPr>
            <a:r>
              <a:rPr lang="lv-LV" dirty="0" smtClean="0"/>
              <a:t>Zināšanu bāzes konstrukcija</a:t>
            </a:r>
          </a:p>
          <a:p>
            <a:pPr lvl="1"/>
            <a:r>
              <a:rPr lang="lv-LV" dirty="0" smtClean="0"/>
              <a:t>Ļauj aģentam efektīvi plānot un adaptēties</a:t>
            </a:r>
          </a:p>
          <a:p>
            <a:pPr lvl="1"/>
            <a:r>
              <a:rPr lang="lv-LV" dirty="0" smtClean="0"/>
              <a:t>Balstās uz loģikas un hierarhijas, kādēļ tās veiktspēju var regulāri uzlabot</a:t>
            </a:r>
            <a:endParaRPr lang="lv-LV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0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3176588"/>
            <a:ext cx="8347075" cy="2074862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lv-LV" sz="3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PALDIES  PAR  UZMANĪBU</a:t>
            </a:r>
            <a:r>
              <a:rPr lang="en-GB" sz="3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!</a:t>
            </a:r>
            <a:endParaRPr lang="en-GB" sz="38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5489575"/>
            <a:ext cx="8077200" cy="9112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en-GB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lv-LV" sz="3200" b="1" spc="300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JAUTĀJUMI ?  KOMENTĀRI ?</a:t>
            </a:r>
            <a:endParaRPr lang="en-GB" sz="3200" b="1" spc="300" dirty="0">
              <a:solidFill>
                <a:schemeClr val="bg1">
                  <a:lumMod val="6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2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915400" cy="100806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Sarežģītu </a:t>
            </a:r>
            <a:r>
              <a:rPr lang="en-US" dirty="0" smtClean="0"/>
              <a:t> </a:t>
            </a:r>
            <a:r>
              <a:rPr lang="lv-LV" dirty="0" smtClean="0"/>
              <a:t>adaptīvu </a:t>
            </a:r>
            <a:r>
              <a:rPr lang="en-US" dirty="0" smtClean="0"/>
              <a:t> </a:t>
            </a:r>
            <a:r>
              <a:rPr lang="lv-LV" dirty="0" smtClean="0"/>
              <a:t>sistēmu </a:t>
            </a:r>
            <a:r>
              <a:rPr lang="en-US" dirty="0" smtClean="0"/>
              <a:t> </a:t>
            </a:r>
            <a:r>
              <a:rPr lang="lv-LV" dirty="0" smtClean="0"/>
              <a:t>(CAS) atšķirīgas </a:t>
            </a:r>
            <a:r>
              <a:rPr lang="en-US" dirty="0" smtClean="0"/>
              <a:t> </a:t>
            </a:r>
            <a:r>
              <a:rPr lang="lv-LV" dirty="0" smtClean="0"/>
              <a:t>īpašības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799" cy="5257800"/>
          </a:xfrm>
        </p:spPr>
        <p:txBody>
          <a:bodyPr>
            <a:normAutofit fontScale="92500"/>
          </a:bodyPr>
          <a:lstStyle/>
          <a:p>
            <a:r>
              <a:rPr lang="lv-LV" dirty="0" smtClean="0"/>
              <a:t>Sistēmas sastāv no  </a:t>
            </a:r>
            <a:r>
              <a:rPr lang="lv-LV" b="1" i="1" dirty="0" smtClean="0"/>
              <a:t>vairākiem</a:t>
            </a:r>
            <a:r>
              <a:rPr lang="lv-LV" dirty="0" smtClean="0"/>
              <a:t>  elementiem</a:t>
            </a:r>
          </a:p>
          <a:p>
            <a:pPr lvl="1"/>
            <a:r>
              <a:rPr lang="lv-LV" dirty="0" smtClean="0"/>
              <a:t>Tos bieži sauc par aģentiem</a:t>
            </a:r>
          </a:p>
          <a:p>
            <a:r>
              <a:rPr lang="lv-LV" dirty="0" smtClean="0"/>
              <a:t>Aģenti var būt  </a:t>
            </a:r>
            <a:r>
              <a:rPr lang="lv-LV" b="1" i="1" dirty="0" smtClean="0"/>
              <a:t>heterogēni</a:t>
            </a:r>
          </a:p>
          <a:p>
            <a:pPr lvl="1"/>
            <a:r>
              <a:rPr lang="lv-LV" dirty="0" smtClean="0"/>
              <a:t>Pēc savām īpašībām un/vai uzvedības</a:t>
            </a:r>
          </a:p>
          <a:p>
            <a:r>
              <a:rPr lang="lv-LV" dirty="0" smtClean="0"/>
              <a:t>Aģenti ir savienoti ar  </a:t>
            </a:r>
            <a:r>
              <a:rPr lang="lv-LV" b="1" i="1" dirty="0" smtClean="0"/>
              <a:t>tīkliem</a:t>
            </a:r>
          </a:p>
          <a:p>
            <a:pPr lvl="1"/>
            <a:r>
              <a:rPr lang="lv-LV" dirty="0" smtClean="0"/>
              <a:t>Tīkli evolucionē laikā</a:t>
            </a:r>
          </a:p>
          <a:p>
            <a:r>
              <a:rPr lang="lv-LV" b="1" i="1" dirty="0" smtClean="0"/>
              <a:t>Mijiedarbības</a:t>
            </a:r>
            <a:r>
              <a:rPr lang="lv-LV" dirty="0" smtClean="0"/>
              <a:t>  starp aģentiem notiek ar tīklu palīdzību</a:t>
            </a:r>
          </a:p>
          <a:p>
            <a:r>
              <a:rPr lang="lv-LV" dirty="0" smtClean="0"/>
              <a:t>Aģentu uzvedība ir  </a:t>
            </a:r>
            <a:r>
              <a:rPr lang="lv-LV" b="1" i="1" dirty="0" smtClean="0"/>
              <a:t>adaptīva</a:t>
            </a:r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7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CAS </a:t>
            </a:r>
            <a:r>
              <a:rPr lang="en-US" dirty="0" smtClean="0"/>
              <a:t> </a:t>
            </a:r>
            <a:r>
              <a:rPr lang="lv-LV" dirty="0" smtClean="0"/>
              <a:t>dinamikas </a:t>
            </a:r>
            <a:r>
              <a:rPr lang="en-US" dirty="0" smtClean="0"/>
              <a:t> </a:t>
            </a:r>
            <a:r>
              <a:rPr lang="lv-LV" dirty="0" smtClean="0"/>
              <a:t>sarežģītība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smtClean="0"/>
              <a:t>CAS dinamikas sarežģītībai ir divi iemesli:</a:t>
            </a:r>
          </a:p>
          <a:p>
            <a:pPr lvl="1"/>
            <a:r>
              <a:rPr lang="lv-LV" dirty="0" smtClean="0"/>
              <a:t>Atkarība no sākuma nosacījumiem</a:t>
            </a:r>
          </a:p>
          <a:p>
            <a:pPr lvl="1"/>
            <a:r>
              <a:rPr lang="lv-LV" dirty="0" smtClean="0"/>
              <a:t>Būtiska </a:t>
            </a:r>
            <a:r>
              <a:rPr lang="lv-LV" dirty="0" err="1" smtClean="0"/>
              <a:t>autokorelācija</a:t>
            </a:r>
            <a:endParaRPr lang="lv-LV" dirty="0" smtClean="0"/>
          </a:p>
          <a:p>
            <a:r>
              <a:rPr lang="lv-LV" dirty="0" smtClean="0"/>
              <a:t>Bieži tiek minēta  </a:t>
            </a:r>
            <a:r>
              <a:rPr lang="lv-LV" b="1" i="1" dirty="0" err="1" smtClean="0"/>
              <a:t>emerdžence</a:t>
            </a:r>
            <a:endParaRPr lang="lv-LV" b="1" i="1" dirty="0" smtClean="0"/>
          </a:p>
          <a:p>
            <a:pPr lvl="1"/>
            <a:r>
              <a:rPr lang="lv-LV" dirty="0" smtClean="0"/>
              <a:t>Mijiedarbība starp (</a:t>
            </a:r>
            <a:r>
              <a:rPr lang="lv-LV" dirty="0" err="1" smtClean="0"/>
              <a:t>kvazi-)</a:t>
            </a:r>
            <a:r>
              <a:rPr lang="lv-LV" dirty="0" smtClean="0"/>
              <a:t> autonomām sistēmas komponentēm, kas noved pie augstāka līmeņa funkcionalitātes, kura neeksistē nevienā no individuālām komponentēm</a:t>
            </a:r>
          </a:p>
          <a:p>
            <a:r>
              <a:rPr lang="lv-LV" dirty="0" smtClean="0"/>
              <a:t>Tāpēc CAS ir grūti modelēt analītiski</a:t>
            </a:r>
          </a:p>
          <a:p>
            <a:r>
              <a:rPr lang="lv-LV" dirty="0" smtClean="0"/>
              <a:t>Modelēšanai parasti izmanto </a:t>
            </a:r>
            <a:r>
              <a:rPr lang="lv-LV" dirty="0" err="1" smtClean="0"/>
              <a:t>datorimitāciju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7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/>
    </mc:Choice>
    <mc:Fallback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Adaptīvi </a:t>
            </a:r>
            <a:r>
              <a:rPr lang="en-US" dirty="0" smtClean="0"/>
              <a:t> </a:t>
            </a:r>
            <a:r>
              <a:rPr lang="lv-LV" dirty="0" smtClean="0"/>
              <a:t>aģenti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i="1" dirty="0" smtClean="0"/>
              <a:t>Aģents</a:t>
            </a:r>
            <a:r>
              <a:rPr lang="lv-LV" dirty="0" smtClean="0"/>
              <a:t> – kopuma elements</a:t>
            </a:r>
            <a:r>
              <a:rPr lang="lv-LV" dirty="0"/>
              <a:t>, kas var (ierobežoti) uztvert savas vides </a:t>
            </a:r>
            <a:r>
              <a:rPr lang="lv-LV" dirty="0" smtClean="0"/>
              <a:t>aspektus </a:t>
            </a:r>
            <a:r>
              <a:rPr lang="lv-LV" dirty="0"/>
              <a:t>un mijiedarboties ar savu vidi tieši vai caur sadarbību ar citiem </a:t>
            </a:r>
            <a:r>
              <a:rPr lang="lv-LV" dirty="0" smtClean="0"/>
              <a:t>aģentiem</a:t>
            </a:r>
          </a:p>
          <a:p>
            <a:r>
              <a:rPr lang="lv-LV" b="1" i="1" dirty="0" smtClean="0"/>
              <a:t>Adaptācijai</a:t>
            </a:r>
            <a:r>
              <a:rPr lang="lv-LV" dirty="0" smtClean="0"/>
              <a:t>  ir divas nozīmes</a:t>
            </a:r>
          </a:p>
          <a:p>
            <a:pPr lvl="1"/>
            <a:r>
              <a:rPr lang="lv-LV" dirty="0" smtClean="0"/>
              <a:t>Tās rezultātā parādās atšķirības starp dažādām populācijas paaudzēm</a:t>
            </a:r>
          </a:p>
          <a:p>
            <a:pPr lvl="1"/>
            <a:r>
              <a:rPr lang="lv-LV" dirty="0" smtClean="0"/>
              <a:t>Tā ir viena organisma pielāgošanās videi savas dzīves laikā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9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Māšīnapmācības</a:t>
            </a:r>
            <a:r>
              <a:rPr lang="lv-LV" dirty="0" smtClean="0"/>
              <a:t> </a:t>
            </a:r>
            <a:r>
              <a:rPr lang="en-US" dirty="0" smtClean="0"/>
              <a:t> </a:t>
            </a:r>
            <a:r>
              <a:rPr lang="lv-LV" dirty="0" smtClean="0"/>
              <a:t>metodes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799" cy="5256212"/>
          </a:xfrm>
        </p:spPr>
        <p:txBody>
          <a:bodyPr/>
          <a:lstStyle/>
          <a:p>
            <a:r>
              <a:rPr lang="lv-LV" dirty="0" smtClean="0"/>
              <a:t>Balstās uz informācijas attēlošanu ar simboliem</a:t>
            </a:r>
          </a:p>
          <a:p>
            <a:pPr lvl="1"/>
            <a:r>
              <a:rPr lang="lv-LV" dirty="0" smtClean="0"/>
              <a:t>Stimulēta apmācība (</a:t>
            </a:r>
            <a:r>
              <a:rPr lang="lv-LV" i="1" dirty="0" err="1" smtClean="0"/>
              <a:t>reinforcement</a:t>
            </a:r>
            <a:r>
              <a:rPr lang="lv-LV" i="1" dirty="0" smtClean="0"/>
              <a:t> </a:t>
            </a:r>
            <a:r>
              <a:rPr lang="lv-LV" i="1" dirty="0" err="1" smtClean="0"/>
              <a:t>learning</a:t>
            </a:r>
            <a:r>
              <a:rPr lang="lv-LV" dirty="0" smtClean="0"/>
              <a:t>)</a:t>
            </a:r>
          </a:p>
          <a:p>
            <a:r>
              <a:rPr lang="lv-LV" dirty="0" smtClean="0"/>
              <a:t>Balstās uz tīkliem</a:t>
            </a:r>
          </a:p>
          <a:p>
            <a:pPr lvl="1"/>
            <a:r>
              <a:rPr lang="lv-LV" dirty="0" smtClean="0"/>
              <a:t>Neironu tīkli</a:t>
            </a:r>
          </a:p>
          <a:p>
            <a:r>
              <a:rPr lang="lv-LV" dirty="0" smtClean="0"/>
              <a:t>Balstās uz sociālajiem principiem</a:t>
            </a:r>
          </a:p>
          <a:p>
            <a:pPr lvl="1"/>
            <a:r>
              <a:rPr lang="lv-LV" dirty="0" smtClean="0"/>
              <a:t>Šūnu automāti</a:t>
            </a:r>
          </a:p>
          <a:p>
            <a:pPr lvl="1"/>
            <a:r>
              <a:rPr lang="lv-LV" dirty="0" smtClean="0"/>
              <a:t>Ģenētiskie algoritmi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3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5425"/>
            <a:ext cx="9067800" cy="993775"/>
          </a:xfrm>
        </p:spPr>
        <p:txBody>
          <a:bodyPr/>
          <a:lstStyle/>
          <a:p>
            <a:r>
              <a:rPr lang="lv-LV" sz="4100" dirty="0" smtClean="0"/>
              <a:t>Apskatītie adaptīvu aģentu modeļi</a:t>
            </a:r>
            <a:endParaRPr lang="en-GB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Ierobežotās ģenerējošas procedūras</a:t>
            </a:r>
          </a:p>
          <a:p>
            <a:pPr lvl="1"/>
            <a:r>
              <a:rPr lang="lv-LV" dirty="0" smtClean="0"/>
              <a:t>Determinēta galīga automāta vispārinājums</a:t>
            </a:r>
          </a:p>
          <a:p>
            <a:r>
              <a:rPr lang="lv-LV" dirty="0" smtClean="0"/>
              <a:t>Mācošās klasifikatoru sistēmas</a:t>
            </a:r>
          </a:p>
          <a:p>
            <a:pPr lvl="1"/>
            <a:r>
              <a:rPr lang="lv-LV" dirty="0" smtClean="0"/>
              <a:t>Ģenētisko algoritmu vispārinājums</a:t>
            </a:r>
          </a:p>
          <a:p>
            <a:r>
              <a:rPr lang="lv-LV" dirty="0" smtClean="0"/>
              <a:t>BDI aģenti</a:t>
            </a:r>
          </a:p>
          <a:p>
            <a:pPr lvl="1"/>
            <a:r>
              <a:rPr lang="lv-LV" dirty="0" smtClean="0"/>
              <a:t>Plānošanas uzdevuma atrisināšana noteiktu mērķu sasniegšanai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29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Apskatīto </a:t>
            </a:r>
            <a:r>
              <a:rPr lang="en-US" dirty="0" smtClean="0"/>
              <a:t> </a:t>
            </a:r>
            <a:r>
              <a:rPr lang="lv-LV" dirty="0" smtClean="0"/>
              <a:t>modeļu </a:t>
            </a:r>
            <a:r>
              <a:rPr lang="en-US" dirty="0" smtClean="0"/>
              <a:t> </a:t>
            </a:r>
            <a:r>
              <a:rPr lang="lv-LV" dirty="0" smtClean="0"/>
              <a:t>trūkumi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9388"/>
            <a:ext cx="8763000" cy="5256212"/>
          </a:xfrm>
        </p:spPr>
        <p:txBody>
          <a:bodyPr/>
          <a:lstStyle/>
          <a:p>
            <a:r>
              <a:rPr lang="lv-LV" dirty="0" smtClean="0"/>
              <a:t>Aģenti vispār  </a:t>
            </a:r>
            <a:r>
              <a:rPr lang="lv-LV" b="1" i="1" dirty="0" smtClean="0"/>
              <a:t>neplāno</a:t>
            </a:r>
            <a:r>
              <a:rPr lang="lv-LV" dirty="0" smtClean="0"/>
              <a:t>  savas darbības</a:t>
            </a:r>
          </a:p>
          <a:p>
            <a:r>
              <a:rPr lang="lv-LV" dirty="0" smtClean="0"/>
              <a:t>Tie plāno, bet ir  </a:t>
            </a:r>
            <a:r>
              <a:rPr lang="lv-LV" b="1" i="1" dirty="0" smtClean="0"/>
              <a:t>pilnīgi racionāli</a:t>
            </a:r>
          </a:p>
          <a:p>
            <a:r>
              <a:rPr lang="lv-LV" dirty="0" smtClean="0"/>
              <a:t>Vairumā gadījumos, kur tie plāno darbības, tie  </a:t>
            </a:r>
            <a:r>
              <a:rPr lang="lv-LV" b="1" i="1" dirty="0" smtClean="0"/>
              <a:t>nevar adaptēties</a:t>
            </a:r>
            <a:r>
              <a:rPr lang="lv-LV" dirty="0" smtClean="0"/>
              <a:t>  izmaiņām vidē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0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Darba </a:t>
            </a:r>
            <a:r>
              <a:rPr lang="en-US" dirty="0" smtClean="0"/>
              <a:t> </a:t>
            </a:r>
            <a:r>
              <a:rPr lang="lv-LV" dirty="0" smtClean="0"/>
              <a:t>mērķis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Izveidot modeli aģentam, kas</a:t>
            </a:r>
          </a:p>
          <a:p>
            <a:pPr lvl="1"/>
            <a:r>
              <a:rPr lang="lv-LV" dirty="0" smtClean="0"/>
              <a:t>Darbojas ierobežoti racionāli</a:t>
            </a:r>
          </a:p>
          <a:p>
            <a:pPr lvl="1"/>
            <a:r>
              <a:rPr lang="lv-LV" dirty="0" smtClean="0"/>
              <a:t>Spēj adaptēties apkārtējai videi</a:t>
            </a:r>
          </a:p>
          <a:p>
            <a:pPr lvl="1"/>
            <a:r>
              <a:rPr lang="lv-LV" dirty="0" smtClean="0"/>
              <a:t>Spēj pats izplānot savas darbības noteiktu mērķu sasniegšanai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7C8F-F08E-475D-96B1-329FA044DD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graphy AT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Biography AT</Template>
  <TotalTime>1973</TotalTime>
  <Words>1608</Words>
  <Application>Microsoft Office PowerPoint</Application>
  <PresentationFormat>On-screen Show (4:3)</PresentationFormat>
  <Paragraphs>259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Cambria Math</vt:lpstr>
      <vt:lpstr>Calibri</vt:lpstr>
      <vt:lpstr>Wingdings</vt:lpstr>
      <vt:lpstr>Century Gothic</vt:lpstr>
      <vt:lpstr>Biography AT</vt:lpstr>
      <vt:lpstr>SAREŽĢĪTU  ADAPTĪVU  SISTĒMU MATEMĀTISKĀS   MODELĒŠANAS METODES</vt:lpstr>
      <vt:lpstr>FET  proaktīvas  iniciatīvas</vt:lpstr>
      <vt:lpstr>Sarežģītu  adaptīvu  sistēmu  (CAS) atšķirīgas  īpašības</vt:lpstr>
      <vt:lpstr>CAS  dinamikas  sarežģītība</vt:lpstr>
      <vt:lpstr>Adaptīvi  aģenti</vt:lpstr>
      <vt:lpstr>Māšīnapmācības  metodes</vt:lpstr>
      <vt:lpstr>Apskatītie adaptīvu aģentu modeļi</vt:lpstr>
      <vt:lpstr>Apskatīto  modeļu  trūkumi</vt:lpstr>
      <vt:lpstr>Darba  mērķis</vt:lpstr>
      <vt:lpstr>Konceptuālais  modelis</vt:lpstr>
      <vt:lpstr>Likumi</vt:lpstr>
      <vt:lpstr>Likumi</vt:lpstr>
      <vt:lpstr>Likumi  un  adaptācija</vt:lpstr>
      <vt:lpstr>Plāni</vt:lpstr>
      <vt:lpstr>Ierobežota  racionalitāte</vt:lpstr>
      <vt:lpstr>Satisficing  princips</vt:lpstr>
      <vt:lpstr>Satisficing  princips</vt:lpstr>
      <vt:lpstr>Nestrikti kombinatoriski likumi (FCL)</vt:lpstr>
      <vt:lpstr>Nestrikti kombinatoriski likumi (FCL)</vt:lpstr>
      <vt:lpstr>Ilustratīvs  plānošanas  piemērs</vt:lpstr>
      <vt:lpstr>Ilustratīvs  plānošanas  piemērs</vt:lpstr>
      <vt:lpstr>Zināšanu  bāzes  veiktspējas uzlabošana</vt:lpstr>
      <vt:lpstr>Zināšanu  bāzes  veiktspējas uzlabošana</vt:lpstr>
      <vt:lpstr>Zināšanu  bāzes  veiktspējas uzlabošana</vt:lpstr>
      <vt:lpstr>Secinājumi</vt:lpstr>
      <vt:lpstr>PALDIES  PAR  UZMANĪBU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Sarežģītu adaptīvu sistēmu matemātiskās modelēšanas metodes</dc:title>
  <dc:creator>Alexander Tarvid</dc:creator>
  <cp:lastModifiedBy>Alexander Tarvid</cp:lastModifiedBy>
  <cp:revision>522</cp:revision>
  <dcterms:created xsi:type="dcterms:W3CDTF">2012-05-24T08:00:48Z</dcterms:created>
  <dcterms:modified xsi:type="dcterms:W3CDTF">2012-05-30T09:33:25Z</dcterms:modified>
</cp:coreProperties>
</file>