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9"/>
    <p:restoredTop sz="94634"/>
  </p:normalViewPr>
  <p:slideViewPr>
    <p:cSldViewPr snapToGrid="0" snapToObjects="1">
      <p:cViewPr varScale="1">
        <p:scale>
          <a:sx n="52" d="100"/>
          <a:sy n="52" d="100"/>
        </p:scale>
        <p:origin x="179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8263CB-217C-7646-91DE-19A7D39C5D4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294283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263CB-217C-7646-91DE-19A7D39C5D4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362131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263CB-217C-7646-91DE-19A7D39C5D4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210142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263CB-217C-7646-91DE-19A7D39C5D4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395878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8263CB-217C-7646-91DE-19A7D39C5D4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67093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8263CB-217C-7646-91DE-19A7D39C5D4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175581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8263CB-217C-7646-91DE-19A7D39C5D4F}"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338776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8263CB-217C-7646-91DE-19A7D39C5D4F}"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7956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263CB-217C-7646-91DE-19A7D39C5D4F}"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108031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Edit Master text styles</a:t>
            </a:r>
          </a:p>
        </p:txBody>
      </p:sp>
      <p:sp>
        <p:nvSpPr>
          <p:cNvPr id="5" name="Date Placeholder 4"/>
          <p:cNvSpPr>
            <a:spLocks noGrp="1"/>
          </p:cNvSpPr>
          <p:nvPr>
            <p:ph type="dt" sz="half" idx="10"/>
          </p:nvPr>
        </p:nvSpPr>
        <p:spPr/>
        <p:txBody>
          <a:bodyPr/>
          <a:lstStyle/>
          <a:p>
            <a:fld id="{6F8263CB-217C-7646-91DE-19A7D39C5D4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65289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Edit Master text styles</a:t>
            </a:r>
          </a:p>
        </p:txBody>
      </p:sp>
      <p:sp>
        <p:nvSpPr>
          <p:cNvPr id="5" name="Date Placeholder 4"/>
          <p:cNvSpPr>
            <a:spLocks noGrp="1"/>
          </p:cNvSpPr>
          <p:nvPr>
            <p:ph type="dt" sz="half" idx="10"/>
          </p:nvPr>
        </p:nvSpPr>
        <p:spPr/>
        <p:txBody>
          <a:bodyPr/>
          <a:lstStyle/>
          <a:p>
            <a:fld id="{6F8263CB-217C-7646-91DE-19A7D39C5D4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43F73-EBF8-BA48-8CE0-639AF9666C88}" type="slidenum">
              <a:rPr lang="en-US" smtClean="0"/>
              <a:t>‹#›</a:t>
            </a:fld>
            <a:endParaRPr lang="en-US"/>
          </a:p>
        </p:txBody>
      </p:sp>
    </p:spTree>
    <p:extLst>
      <p:ext uri="{BB962C8B-B14F-4D97-AF65-F5344CB8AC3E}">
        <p14:creationId xmlns:p14="http://schemas.microsoft.com/office/powerpoint/2010/main" val="29184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6F8263CB-217C-7646-91DE-19A7D39C5D4F}" type="datetimeFigureOut">
              <a:rPr lang="en-US" smtClean="0"/>
              <a:t>1/25/19</a:t>
            </a:fld>
            <a:endParaRPr 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E1843F73-EBF8-BA48-8CE0-639AF9666C88}" type="slidenum">
              <a:rPr lang="en-US" smtClean="0"/>
              <a:t>‹#›</a:t>
            </a:fld>
            <a:endParaRPr lang="en-US"/>
          </a:p>
        </p:txBody>
      </p:sp>
    </p:spTree>
    <p:extLst>
      <p:ext uri="{BB962C8B-B14F-4D97-AF65-F5344CB8AC3E}">
        <p14:creationId xmlns:p14="http://schemas.microsoft.com/office/powerpoint/2010/main" val="498095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tiff"/><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96ADE-B804-1544-AFDB-21BF38303FE3}"/>
              </a:ext>
            </a:extLst>
          </p:cNvPr>
          <p:cNvPicPr>
            <a:picLocks noChangeAspect="1"/>
          </p:cNvPicPr>
          <p:nvPr/>
        </p:nvPicPr>
        <p:blipFill>
          <a:blip r:embed="rId2"/>
          <a:stretch>
            <a:fillRect/>
          </a:stretch>
        </p:blipFill>
        <p:spPr>
          <a:xfrm>
            <a:off x="931191" y="544551"/>
            <a:ext cx="7673548" cy="2302064"/>
          </a:xfrm>
          <a:prstGeom prst="rect">
            <a:avLst/>
          </a:prstGeom>
        </p:spPr>
      </p:pic>
      <p:sp>
        <p:nvSpPr>
          <p:cNvPr id="5" name="Title 4">
            <a:extLst>
              <a:ext uri="{FF2B5EF4-FFF2-40B4-BE49-F238E27FC236}">
                <a16:creationId xmlns:a16="http://schemas.microsoft.com/office/drawing/2014/main" id="{FE8865FA-5385-1A44-8082-9921715F55F9}"/>
              </a:ext>
            </a:extLst>
          </p:cNvPr>
          <p:cNvSpPr>
            <a:spLocks noGrp="1"/>
          </p:cNvSpPr>
          <p:nvPr>
            <p:ph type="title"/>
          </p:nvPr>
        </p:nvSpPr>
        <p:spPr>
          <a:xfrm>
            <a:off x="931191" y="3034183"/>
            <a:ext cx="28412831" cy="1891517"/>
          </a:xfrm>
          <a:solidFill>
            <a:srgbClr val="004F9D"/>
          </a:solidFill>
        </p:spPr>
        <p:txBody>
          <a:bodyPr>
            <a:normAutofit/>
          </a:bodyPr>
          <a:lstStyle/>
          <a:p>
            <a:pPr algn="ctr"/>
            <a:r>
              <a:rPr lang="lv-LV" sz="6400" b="1" dirty="0">
                <a:solidFill>
                  <a:schemeClr val="bg1"/>
                </a:solidFill>
                <a:latin typeface="Arial" panose="020B0604020202020204" pitchFamily="34" charset="0"/>
                <a:cs typeface="Arial" panose="020B0604020202020204" pitchFamily="34" charset="0"/>
              </a:rPr>
              <a:t>IZPRATNE PAR TELPISKO VIDI</a:t>
            </a:r>
          </a:p>
        </p:txBody>
      </p:sp>
      <p:sp>
        <p:nvSpPr>
          <p:cNvPr id="11" name="Content Placeholder 10">
            <a:extLst>
              <a:ext uri="{FF2B5EF4-FFF2-40B4-BE49-F238E27FC236}">
                <a16:creationId xmlns:a16="http://schemas.microsoft.com/office/drawing/2014/main" id="{4DB20E89-BE67-3A43-BCCE-08EC4FBED514}"/>
              </a:ext>
            </a:extLst>
          </p:cNvPr>
          <p:cNvSpPr>
            <a:spLocks noGrp="1"/>
          </p:cNvSpPr>
          <p:nvPr>
            <p:ph sz="half" idx="1"/>
          </p:nvPr>
        </p:nvSpPr>
        <p:spPr>
          <a:xfrm>
            <a:off x="10490172" y="5319086"/>
            <a:ext cx="9289399" cy="5163718"/>
          </a:xfrm>
        </p:spPr>
        <p:txBody>
          <a:bodyPr>
            <a:normAutofit/>
          </a:bodyPr>
          <a:lstStyle/>
          <a:p>
            <a:pPr marL="0" indent="0">
              <a:lnSpc>
                <a:spcPct val="150000"/>
              </a:lnSpc>
              <a:spcBef>
                <a:spcPts val="1200"/>
              </a:spcBef>
              <a:buNone/>
            </a:pPr>
            <a:r>
              <a:rPr lang="lv-LV" sz="2600" b="1" dirty="0">
                <a:latin typeface="Arial" panose="020B0604020202020204" pitchFamily="34" charset="0"/>
                <a:cs typeface="Arial" panose="020B0604020202020204" pitchFamily="34" charset="0"/>
              </a:rPr>
              <a:t>MĒRĶI</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Veiksmīgi palaist GQN modeļa treniņu</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Uztrenēt modeli uz “Istabas” datu kopu</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Sasniegt indikatīvus rezultātus</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Apskatīt “telpiskās algebras” rezultātus, t.i. ar parasto saskaitīšanu un atņemšanu, ar reprezentācijas vektoriem mēs sasniedzam gaidāmo rezultātu</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Izpētīt, kā modelis iemācās telpu – vai var pārvietoties pa istabu un vai var mainīt skata punktu, utt.</a:t>
            </a:r>
          </a:p>
        </p:txBody>
      </p:sp>
      <p:sp>
        <p:nvSpPr>
          <p:cNvPr id="65" name="Content Placeholder 10">
            <a:extLst>
              <a:ext uri="{FF2B5EF4-FFF2-40B4-BE49-F238E27FC236}">
                <a16:creationId xmlns:a16="http://schemas.microsoft.com/office/drawing/2014/main" id="{5E1A59CE-5ABF-524A-9AA8-CAF3E275AAD5}"/>
              </a:ext>
            </a:extLst>
          </p:cNvPr>
          <p:cNvSpPr txBox="1">
            <a:spLocks/>
          </p:cNvSpPr>
          <p:nvPr/>
        </p:nvSpPr>
        <p:spPr>
          <a:xfrm>
            <a:off x="1215572" y="5319086"/>
            <a:ext cx="9012951" cy="6407714"/>
          </a:xfrm>
          <a:prstGeom prst="rect">
            <a:avLst/>
          </a:prstGeom>
        </p:spPr>
        <p:txBody>
          <a:bodyPr vert="horz" lIns="91440" tIns="45720" rIns="91440" bIns="45720" rtlCol="0">
            <a:no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0" indent="0">
              <a:lnSpc>
                <a:spcPct val="150000"/>
              </a:lnSpc>
              <a:spcBef>
                <a:spcPts val="1200"/>
              </a:spcBef>
              <a:buNone/>
            </a:pPr>
            <a:r>
              <a:rPr lang="lv-LV" sz="2600" b="1" dirty="0">
                <a:latin typeface="Arial" panose="020B0604020202020204" pitchFamily="34" charset="0"/>
                <a:cs typeface="Arial" panose="020B0604020202020204" pitchFamily="34" charset="0"/>
              </a:rPr>
              <a:t>IEVADS</a:t>
            </a:r>
          </a:p>
          <a:p>
            <a:pPr marL="0" indent="0">
              <a:lnSpc>
                <a:spcPct val="150000"/>
              </a:lnSpc>
              <a:spcBef>
                <a:spcPts val="1200"/>
              </a:spcBef>
              <a:buNone/>
            </a:pPr>
            <a:r>
              <a:rPr lang="lv-LV" sz="2100" dirty="0">
                <a:latin typeface="Arial" panose="020B0604020202020204" pitchFamily="34" charset="0"/>
                <a:cs typeface="Arial" panose="020B0604020202020204" pitchFamily="34" charset="0"/>
              </a:rPr>
              <a:t>Modernās mākslīgas </a:t>
            </a:r>
            <a:r>
              <a:rPr lang="lv-LV" sz="2100" dirty="0" err="1">
                <a:latin typeface="Arial" panose="020B0604020202020204" pitchFamily="34" charset="0"/>
                <a:cs typeface="Arial" panose="020B0604020202020204" pitchFamily="34" charset="0"/>
              </a:rPr>
              <a:t>datorredzes</a:t>
            </a:r>
            <a:r>
              <a:rPr lang="lv-LV" sz="2100" dirty="0">
                <a:latin typeface="Arial" panose="020B0604020202020204" pitchFamily="34" charset="0"/>
                <a:cs typeface="Arial" panose="020B0604020202020204" pitchFamily="34" charset="0"/>
              </a:rPr>
              <a:t> sistēmas lielākoties ir balstītas uz neironu tīkliem. Tīkli spēj iemācīties funkcijas, kuras no attēliem atgriež samarķētus rezultātus. Savukārt reālajā dzīvē inteliģentam aģentam nav nepieciešama papildus uzraudzība, lai gūtu izpratni par vidi. </a:t>
            </a:r>
            <a:r>
              <a:rPr lang="lv-LV" sz="2100" dirty="0" err="1">
                <a:latin typeface="Arial" panose="020B0604020202020204" pitchFamily="34" charset="0"/>
                <a:cs typeface="Arial" panose="020B0604020202020204" pitchFamily="34" charset="0"/>
              </a:rPr>
              <a:t>Neirozinātniekiem</a:t>
            </a:r>
            <a:r>
              <a:rPr lang="lv-LV" sz="2100" dirty="0">
                <a:latin typeface="Arial" panose="020B0604020202020204" pitchFamily="34" charset="0"/>
                <a:cs typeface="Arial" panose="020B0604020202020204" pitchFamily="34" charset="0"/>
              </a:rPr>
              <a:t> ir hipotēzes, ka ar ģeneratīvu procesu palīdzību augstākie zīdītāji (ieskaitot zīdaiņus) veido vides reprezentāciju, kas palīdz viņiem attīstīt atmiņu, kustības un citas svarīgas iemaņas.</a:t>
            </a:r>
          </a:p>
          <a:p>
            <a:pPr marL="0" indent="0">
              <a:lnSpc>
                <a:spcPct val="150000"/>
              </a:lnSpc>
              <a:spcBef>
                <a:spcPts val="1200"/>
              </a:spcBef>
              <a:buNone/>
            </a:pPr>
            <a:r>
              <a:rPr lang="lv-LV" sz="2100" dirty="0">
                <a:latin typeface="Arial" panose="020B0604020202020204" pitchFamily="34" charset="0"/>
                <a:cs typeface="Arial" panose="020B0604020202020204" pitchFamily="34" charset="0"/>
              </a:rPr>
              <a:t>Tāpēc ir svarīgi izveidot modeli, kas varētu patstāvīgi izgūt datus no «saviem» sensoriem un no šiem datiem mācīties bez papildus cilvēka iesaistes.</a:t>
            </a:r>
          </a:p>
          <a:p>
            <a:pPr marL="0" indent="0">
              <a:lnSpc>
                <a:spcPct val="150000"/>
              </a:lnSpc>
              <a:spcBef>
                <a:spcPts val="1200"/>
              </a:spcBef>
              <a:buNone/>
            </a:pPr>
            <a:r>
              <a:rPr lang="lv-LV" sz="2100" dirty="0" err="1">
                <a:latin typeface="Arial" panose="020B0604020202020204" pitchFamily="34" charset="0"/>
                <a:cs typeface="Arial" panose="020B0604020202020204" pitchFamily="34" charset="0"/>
              </a:rPr>
              <a:t>Eslami</a:t>
            </a:r>
            <a:r>
              <a:rPr lang="lv-LV" sz="2100" dirty="0">
                <a:latin typeface="Arial" panose="020B0604020202020204" pitchFamily="34" charset="0"/>
                <a:cs typeface="Arial" panose="020B0604020202020204" pitchFamily="34" charset="0"/>
              </a:rPr>
              <a:t> </a:t>
            </a:r>
            <a:r>
              <a:rPr lang="lv-LV" sz="2100" dirty="0" err="1">
                <a:latin typeface="Arial" panose="020B0604020202020204" pitchFamily="34" charset="0"/>
                <a:cs typeface="Arial" panose="020B0604020202020204" pitchFamily="34" charset="0"/>
              </a:rPr>
              <a:t>et</a:t>
            </a:r>
            <a:r>
              <a:rPr lang="lv-LV" sz="2100" dirty="0">
                <a:latin typeface="Arial" panose="020B0604020202020204" pitchFamily="34" charset="0"/>
                <a:cs typeface="Arial" panose="020B0604020202020204" pitchFamily="34" charset="0"/>
              </a:rPr>
              <a:t> </a:t>
            </a:r>
            <a:r>
              <a:rPr lang="lv-LV" sz="2100" dirty="0" err="1">
                <a:latin typeface="Arial" panose="020B0604020202020204" pitchFamily="34" charset="0"/>
                <a:cs typeface="Arial" panose="020B0604020202020204" pitchFamily="34" charset="0"/>
              </a:rPr>
              <a:t>al</a:t>
            </a:r>
            <a:r>
              <a:rPr lang="lv-LV" sz="2100" dirty="0">
                <a:latin typeface="Arial" panose="020B0604020202020204" pitchFamily="34" charset="0"/>
                <a:cs typeface="Arial" panose="020B0604020202020204" pitchFamily="34" charset="0"/>
              </a:rPr>
              <a:t>. (2018) publicēja rakstu, kur viņi piedāvāja ģeneratīvo vaicājumu tīklu (</a:t>
            </a:r>
            <a:r>
              <a:rPr lang="lv-LV" sz="2100" dirty="0" err="1">
                <a:latin typeface="Arial" panose="020B0604020202020204" pitchFamily="34" charset="0"/>
                <a:cs typeface="Arial" panose="020B0604020202020204" pitchFamily="34" charset="0"/>
              </a:rPr>
              <a:t>Generative</a:t>
            </a:r>
            <a:r>
              <a:rPr lang="lv-LV" sz="2100" dirty="0">
                <a:latin typeface="Arial" panose="020B0604020202020204" pitchFamily="34" charset="0"/>
                <a:cs typeface="Arial" panose="020B0604020202020204" pitchFamily="34" charset="0"/>
              </a:rPr>
              <a:t> </a:t>
            </a:r>
            <a:r>
              <a:rPr lang="lv-LV" sz="2100" dirty="0" err="1">
                <a:latin typeface="Arial" panose="020B0604020202020204" pitchFamily="34" charset="0"/>
                <a:cs typeface="Arial" panose="020B0604020202020204" pitchFamily="34" charset="0"/>
              </a:rPr>
              <a:t>Query</a:t>
            </a:r>
            <a:r>
              <a:rPr lang="lv-LV" sz="2100" dirty="0">
                <a:latin typeface="Arial" panose="020B0604020202020204" pitchFamily="34" charset="0"/>
                <a:cs typeface="Arial" panose="020B0604020202020204" pitchFamily="34" charset="0"/>
              </a:rPr>
              <a:t> </a:t>
            </a:r>
            <a:r>
              <a:rPr lang="lv-LV" sz="2100" dirty="0" err="1">
                <a:latin typeface="Arial" panose="020B0604020202020204" pitchFamily="34" charset="0"/>
                <a:cs typeface="Arial" panose="020B0604020202020204" pitchFamily="34" charset="0"/>
              </a:rPr>
              <a:t>Network</a:t>
            </a:r>
            <a:r>
              <a:rPr lang="lv-LV" sz="2100" dirty="0">
                <a:latin typeface="Arial" panose="020B0604020202020204" pitchFamily="34" charset="0"/>
                <a:cs typeface="Arial" panose="020B0604020202020204" pitchFamily="34" charset="0"/>
              </a:rPr>
              <a:t> – GQN), kurš mācās izprast telpu un 3D objektus no datiem, kas ir savākti no «saviem» sensoriem.</a:t>
            </a:r>
          </a:p>
          <a:p>
            <a:pPr marL="0" indent="0">
              <a:lnSpc>
                <a:spcPct val="150000"/>
              </a:lnSpc>
              <a:spcBef>
                <a:spcPts val="1200"/>
              </a:spcBef>
              <a:buNone/>
            </a:pPr>
            <a:r>
              <a:rPr lang="lv-LV" sz="2100" dirty="0">
                <a:latin typeface="Arial" panose="020B0604020202020204" pitchFamily="34" charset="0"/>
                <a:cs typeface="Arial" panose="020B0604020202020204" pitchFamily="34" charset="0"/>
              </a:rPr>
              <a:t>Kaut arī šī publikācija ir ļoti populāra, viņu rezultātus vēl nevienas neizdevās atkārtot.</a:t>
            </a:r>
          </a:p>
        </p:txBody>
      </p:sp>
      <p:pic>
        <p:nvPicPr>
          <p:cNvPr id="68" name="Picture 67">
            <a:extLst>
              <a:ext uri="{FF2B5EF4-FFF2-40B4-BE49-F238E27FC236}">
                <a16:creationId xmlns:a16="http://schemas.microsoft.com/office/drawing/2014/main" id="{510900C4-FE0F-4A4D-A7E6-149DD3CA1CB9}"/>
              </a:ext>
            </a:extLst>
          </p:cNvPr>
          <p:cNvPicPr/>
          <p:nvPr/>
        </p:nvPicPr>
        <p:blipFill>
          <a:blip r:embed="rId3"/>
          <a:stretch>
            <a:fillRect/>
          </a:stretch>
        </p:blipFill>
        <p:spPr>
          <a:xfrm>
            <a:off x="1215572" y="15180208"/>
            <a:ext cx="8566381" cy="4257203"/>
          </a:xfrm>
          <a:prstGeom prst="snip2SameRect">
            <a:avLst/>
          </a:prstGeom>
          <a:ln>
            <a:noFill/>
          </a:ln>
          <a:effectLst>
            <a:softEdge rad="0"/>
          </a:effectLst>
        </p:spPr>
      </p:pic>
      <p:sp>
        <p:nvSpPr>
          <p:cNvPr id="69" name="Content Placeholder 10">
            <a:extLst>
              <a:ext uri="{FF2B5EF4-FFF2-40B4-BE49-F238E27FC236}">
                <a16:creationId xmlns:a16="http://schemas.microsoft.com/office/drawing/2014/main" id="{03F02346-21A4-B249-9EDE-8539B7576A3B}"/>
              </a:ext>
            </a:extLst>
          </p:cNvPr>
          <p:cNvSpPr txBox="1">
            <a:spLocks/>
          </p:cNvSpPr>
          <p:nvPr/>
        </p:nvSpPr>
        <p:spPr>
          <a:xfrm>
            <a:off x="1215572" y="14275246"/>
            <a:ext cx="9289399" cy="664776"/>
          </a:xfrm>
          <a:prstGeom prst="rect">
            <a:avLst/>
          </a:prstGeom>
        </p:spPr>
        <p:txBody>
          <a:bodyPr vert="horz" lIns="91440" tIns="45720" rIns="91440" bIns="45720" rtlCol="0">
            <a:no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0" indent="0">
              <a:lnSpc>
                <a:spcPct val="170000"/>
              </a:lnSpc>
              <a:spcBef>
                <a:spcPts val="1200"/>
              </a:spcBef>
              <a:buNone/>
            </a:pPr>
            <a:r>
              <a:rPr lang="lv-LV" sz="2400" b="1" dirty="0">
                <a:latin typeface="Arial" panose="020B0604020202020204" pitchFamily="34" charset="0"/>
                <a:cs typeface="Arial" panose="020B0604020202020204" pitchFamily="34" charset="0"/>
              </a:rPr>
              <a:t>Ģeneratīvs vaicājuma tikls - GQN</a:t>
            </a:r>
          </a:p>
        </p:txBody>
      </p:sp>
      <p:sp>
        <p:nvSpPr>
          <p:cNvPr id="70" name="Content Placeholder 10">
            <a:extLst>
              <a:ext uri="{FF2B5EF4-FFF2-40B4-BE49-F238E27FC236}">
                <a16:creationId xmlns:a16="http://schemas.microsoft.com/office/drawing/2014/main" id="{732036E8-DE60-7343-8B8C-ECA8A4093F32}"/>
              </a:ext>
            </a:extLst>
          </p:cNvPr>
          <p:cNvSpPr txBox="1">
            <a:spLocks/>
          </p:cNvSpPr>
          <p:nvPr/>
        </p:nvSpPr>
        <p:spPr>
          <a:xfrm>
            <a:off x="20346093" y="5319086"/>
            <a:ext cx="9289399" cy="6407714"/>
          </a:xfrm>
          <a:prstGeom prst="rect">
            <a:avLst/>
          </a:prstGeom>
        </p:spPr>
        <p:txBody>
          <a:bodyPr vert="horz" lIns="91440" tIns="45720" rIns="91440" bIns="45720" rtlCol="0">
            <a:no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0" indent="0">
              <a:lnSpc>
                <a:spcPct val="150000"/>
              </a:lnSpc>
              <a:spcBef>
                <a:spcPts val="1200"/>
              </a:spcBef>
              <a:buNone/>
            </a:pPr>
            <a:r>
              <a:rPr lang="lv-LV" sz="2400" b="1" dirty="0">
                <a:latin typeface="Arial" panose="020B0604020202020204" pitchFamily="34" charset="0"/>
                <a:cs typeface="Arial" panose="020B0604020202020204" pitchFamily="34" charset="0"/>
              </a:rPr>
              <a:t>DATI</a:t>
            </a:r>
          </a:p>
        </p:txBody>
      </p:sp>
      <p:graphicFrame>
        <p:nvGraphicFramePr>
          <p:cNvPr id="15" name="Table 14">
            <a:extLst>
              <a:ext uri="{FF2B5EF4-FFF2-40B4-BE49-F238E27FC236}">
                <a16:creationId xmlns:a16="http://schemas.microsoft.com/office/drawing/2014/main" id="{D1B77BB8-F7A0-A045-B4C4-8F5791DE527E}"/>
              </a:ext>
            </a:extLst>
          </p:cNvPr>
          <p:cNvGraphicFramePr>
            <a:graphicFrameLocks noGrp="1"/>
          </p:cNvGraphicFramePr>
          <p:nvPr>
            <p:extLst>
              <p:ext uri="{D42A27DB-BD31-4B8C-83A1-F6EECF244321}">
                <p14:modId xmlns:p14="http://schemas.microsoft.com/office/powerpoint/2010/main" val="794474265"/>
              </p:ext>
            </p:extLst>
          </p:nvPr>
        </p:nvGraphicFramePr>
        <p:xfrm>
          <a:off x="20346093" y="6104149"/>
          <a:ext cx="8531935" cy="4089800"/>
        </p:xfrm>
        <a:graphic>
          <a:graphicData uri="http://schemas.openxmlformats.org/drawingml/2006/table">
            <a:tbl>
              <a:tblPr firstRow="1" bandRow="1">
                <a:tableStyleId>{5C22544A-7EE6-4342-B048-85BDC9FD1C3A}</a:tableStyleId>
              </a:tblPr>
              <a:tblGrid>
                <a:gridCol w="552585">
                  <a:extLst>
                    <a:ext uri="{9D8B030D-6E8A-4147-A177-3AD203B41FA5}">
                      <a16:colId xmlns:a16="http://schemas.microsoft.com/office/drawing/2014/main" val="3613195104"/>
                    </a:ext>
                  </a:extLst>
                </a:gridCol>
                <a:gridCol w="7979350">
                  <a:extLst>
                    <a:ext uri="{9D8B030D-6E8A-4147-A177-3AD203B41FA5}">
                      <a16:colId xmlns:a16="http://schemas.microsoft.com/office/drawing/2014/main" val="4138081815"/>
                    </a:ext>
                  </a:extLst>
                </a:gridCol>
              </a:tblGrid>
              <a:tr h="2044900">
                <a:tc>
                  <a:txBody>
                    <a:bodyPr/>
                    <a:lstStyle/>
                    <a:p>
                      <a:pPr algn="ctr"/>
                      <a:r>
                        <a:rPr lang="en-US" sz="2100" dirty="0" err="1">
                          <a:latin typeface="Arial" panose="020B0604020202020204" pitchFamily="34" charset="0"/>
                          <a:cs typeface="Arial" panose="020B0604020202020204" pitchFamily="34" charset="0"/>
                        </a:rPr>
                        <a:t>Telpa</a:t>
                      </a:r>
                      <a:r>
                        <a:rPr lang="en-US" sz="2100" dirty="0">
                          <a:latin typeface="Arial" panose="020B0604020202020204" pitchFamily="34" charset="0"/>
                          <a:cs typeface="Arial" panose="020B0604020202020204" pitchFamily="34" charset="0"/>
                        </a:rPr>
                        <a:t> 1</a:t>
                      </a:r>
                    </a:p>
                  </a:txBody>
                  <a:tcPr vert="vert270" anchor="ctr">
                    <a:solidFill>
                      <a:srgbClr val="004F9D"/>
                    </a:solidFill>
                  </a:tcPr>
                </a:tc>
                <a:tc>
                  <a:txBody>
                    <a:bodyPr/>
                    <a:lstStyle/>
                    <a:p>
                      <a:pPr algn="ctr"/>
                      <a:endParaRPr lang="en-US" dirty="0"/>
                    </a:p>
                  </a:txBody>
                  <a:tcPr anchor="ctr">
                    <a:noFill/>
                  </a:tcPr>
                </a:tc>
                <a:extLst>
                  <a:ext uri="{0D108BD9-81ED-4DB2-BD59-A6C34878D82A}">
                    <a16:rowId xmlns:a16="http://schemas.microsoft.com/office/drawing/2014/main" val="294696426"/>
                  </a:ext>
                </a:extLst>
              </a:tr>
              <a:tr h="2044900">
                <a:tc>
                  <a:txBody>
                    <a:bodyPr/>
                    <a:lstStyle/>
                    <a:p>
                      <a:pPr algn="ctr"/>
                      <a:r>
                        <a:rPr lang="en-US" sz="2000" b="1" dirty="0" err="1">
                          <a:solidFill>
                            <a:schemeClr val="bg1"/>
                          </a:solidFill>
                          <a:latin typeface="Arial" panose="020B0604020202020204" pitchFamily="34" charset="0"/>
                          <a:cs typeface="Arial" panose="020B0604020202020204" pitchFamily="34" charset="0"/>
                        </a:rPr>
                        <a:t>Telpa</a:t>
                      </a:r>
                      <a:r>
                        <a:rPr lang="en-US" sz="2000" b="1" dirty="0">
                          <a:solidFill>
                            <a:schemeClr val="bg1"/>
                          </a:solidFill>
                          <a:latin typeface="Arial" panose="020B0604020202020204" pitchFamily="34" charset="0"/>
                          <a:cs typeface="Arial" panose="020B0604020202020204" pitchFamily="34" charset="0"/>
                        </a:rPr>
                        <a:t> 2</a:t>
                      </a:r>
                    </a:p>
                  </a:txBody>
                  <a:tcPr vert="vert270" anchor="ctr">
                    <a:solidFill>
                      <a:srgbClr val="004F9D"/>
                    </a:solidFill>
                  </a:tcPr>
                </a:tc>
                <a:tc>
                  <a:txBody>
                    <a:bodyPr/>
                    <a:lstStyle/>
                    <a:p>
                      <a:pPr algn="ctr"/>
                      <a:endParaRPr lang="en-US" dirty="0"/>
                    </a:p>
                  </a:txBody>
                  <a:tcPr anchor="ctr">
                    <a:noFill/>
                  </a:tcPr>
                </a:tc>
                <a:extLst>
                  <a:ext uri="{0D108BD9-81ED-4DB2-BD59-A6C34878D82A}">
                    <a16:rowId xmlns:a16="http://schemas.microsoft.com/office/drawing/2014/main" val="4051606744"/>
                  </a:ext>
                </a:extLst>
              </a:tr>
            </a:tbl>
          </a:graphicData>
        </a:graphic>
      </p:graphicFrame>
      <p:pic>
        <p:nvPicPr>
          <p:cNvPr id="72" name="Picture 71">
            <a:extLst>
              <a:ext uri="{FF2B5EF4-FFF2-40B4-BE49-F238E27FC236}">
                <a16:creationId xmlns:a16="http://schemas.microsoft.com/office/drawing/2014/main" id="{36E376BF-8A72-2845-A1EB-AB618004DAEE}"/>
              </a:ext>
            </a:extLst>
          </p:cNvPr>
          <p:cNvPicPr/>
          <p:nvPr/>
        </p:nvPicPr>
        <p:blipFill rotWithShape="1">
          <a:blip r:embed="rId4">
            <a:extLst>
              <a:ext uri="{28A0092B-C50C-407E-A947-70E740481C1C}">
                <a14:useLocalDpi xmlns:a14="http://schemas.microsoft.com/office/drawing/2010/main" val="0"/>
              </a:ext>
            </a:extLst>
          </a:blip>
          <a:srcRect l="10997" t="4188" r="3459" b="9096"/>
          <a:stretch/>
        </p:blipFill>
        <p:spPr bwMode="auto">
          <a:xfrm>
            <a:off x="21019611" y="6199153"/>
            <a:ext cx="1866893" cy="1878318"/>
          </a:xfrm>
          <a:prstGeom prst="rect">
            <a:avLst/>
          </a:prstGeom>
          <a:ln>
            <a:noFill/>
          </a:ln>
          <a:extLst>
            <a:ext uri="{53640926-AAD7-44D8-BBD7-CCE9431645EC}">
              <a14:shadowObscured xmlns:a14="http://schemas.microsoft.com/office/drawing/2010/main"/>
            </a:ext>
          </a:extLst>
        </p:spPr>
      </p:pic>
      <p:pic>
        <p:nvPicPr>
          <p:cNvPr id="73" name="Picture 72">
            <a:extLst>
              <a:ext uri="{FF2B5EF4-FFF2-40B4-BE49-F238E27FC236}">
                <a16:creationId xmlns:a16="http://schemas.microsoft.com/office/drawing/2014/main" id="{ABCF0050-0CFB-3748-BE68-3C03ACFA9647}"/>
              </a:ext>
            </a:extLst>
          </p:cNvPr>
          <p:cNvPicPr/>
          <p:nvPr/>
        </p:nvPicPr>
        <p:blipFill rotWithShape="1">
          <a:blip r:embed="rId5">
            <a:extLst>
              <a:ext uri="{28A0092B-C50C-407E-A947-70E740481C1C}">
                <a14:useLocalDpi xmlns:a14="http://schemas.microsoft.com/office/drawing/2010/main" val="0"/>
              </a:ext>
            </a:extLst>
          </a:blip>
          <a:srcRect l="10508" t="3941" r="3720" b="9353"/>
          <a:stretch/>
        </p:blipFill>
        <p:spPr bwMode="auto">
          <a:xfrm>
            <a:off x="22932643" y="6199153"/>
            <a:ext cx="1866893" cy="1872588"/>
          </a:xfrm>
          <a:prstGeom prst="rect">
            <a:avLst/>
          </a:prstGeom>
          <a:ln>
            <a:noFill/>
          </a:ln>
          <a:extLst>
            <a:ext uri="{53640926-AAD7-44D8-BBD7-CCE9431645EC}">
              <a14:shadowObscured xmlns:a14="http://schemas.microsoft.com/office/drawing/2010/main"/>
            </a:ext>
          </a:extLst>
        </p:spPr>
      </p:pic>
      <p:pic>
        <p:nvPicPr>
          <p:cNvPr id="74" name="Picture 73">
            <a:extLst>
              <a:ext uri="{FF2B5EF4-FFF2-40B4-BE49-F238E27FC236}">
                <a16:creationId xmlns:a16="http://schemas.microsoft.com/office/drawing/2014/main" id="{5C443E56-4AC4-6C46-BDAF-C20F07795809}"/>
              </a:ext>
            </a:extLst>
          </p:cNvPr>
          <p:cNvPicPr/>
          <p:nvPr/>
        </p:nvPicPr>
        <p:blipFill rotWithShape="1">
          <a:blip r:embed="rId6">
            <a:extLst>
              <a:ext uri="{28A0092B-C50C-407E-A947-70E740481C1C}">
                <a14:useLocalDpi xmlns:a14="http://schemas.microsoft.com/office/drawing/2010/main" val="0"/>
              </a:ext>
            </a:extLst>
          </a:blip>
          <a:srcRect l="10509" t="3941" r="3965" b="9103"/>
          <a:stretch/>
        </p:blipFill>
        <p:spPr bwMode="auto">
          <a:xfrm>
            <a:off x="24847850" y="6199153"/>
            <a:ext cx="1866893" cy="1884084"/>
          </a:xfrm>
          <a:prstGeom prst="rect">
            <a:avLst/>
          </a:prstGeom>
          <a:ln>
            <a:noFill/>
          </a:ln>
          <a:extLst>
            <a:ext uri="{53640926-AAD7-44D8-BBD7-CCE9431645EC}">
              <a14:shadowObscured xmlns:a14="http://schemas.microsoft.com/office/drawing/2010/main"/>
            </a:ext>
          </a:extLst>
        </p:spPr>
      </p:pic>
      <p:pic>
        <p:nvPicPr>
          <p:cNvPr id="75" name="Picture 74">
            <a:extLst>
              <a:ext uri="{FF2B5EF4-FFF2-40B4-BE49-F238E27FC236}">
                <a16:creationId xmlns:a16="http://schemas.microsoft.com/office/drawing/2014/main" id="{4FE73644-5AC6-B245-9EF7-B73A5BC8C3FF}"/>
              </a:ext>
            </a:extLst>
          </p:cNvPr>
          <p:cNvPicPr/>
          <p:nvPr/>
        </p:nvPicPr>
        <p:blipFill rotWithShape="1">
          <a:blip r:embed="rId7">
            <a:extLst>
              <a:ext uri="{28A0092B-C50C-407E-A947-70E740481C1C}">
                <a14:useLocalDpi xmlns:a14="http://schemas.microsoft.com/office/drawing/2010/main" val="0"/>
              </a:ext>
            </a:extLst>
          </a:blip>
          <a:srcRect l="10509" t="4188" r="3475" b="9096"/>
          <a:stretch/>
        </p:blipFill>
        <p:spPr bwMode="auto">
          <a:xfrm>
            <a:off x="26760882" y="6199152"/>
            <a:ext cx="1915207" cy="1916373"/>
          </a:xfrm>
          <a:prstGeom prst="rect">
            <a:avLst/>
          </a:prstGeom>
          <a:ln>
            <a:noFill/>
          </a:ln>
          <a:extLst>
            <a:ext uri="{53640926-AAD7-44D8-BBD7-CCE9431645EC}">
              <a14:shadowObscured xmlns:a14="http://schemas.microsoft.com/office/drawing/2010/main"/>
            </a:ext>
          </a:extLst>
        </p:spPr>
      </p:pic>
      <p:pic>
        <p:nvPicPr>
          <p:cNvPr id="76" name="Picture 75">
            <a:extLst>
              <a:ext uri="{FF2B5EF4-FFF2-40B4-BE49-F238E27FC236}">
                <a16:creationId xmlns:a16="http://schemas.microsoft.com/office/drawing/2014/main" id="{8C50B7BE-325A-CC44-8CED-558F8DC47507}"/>
              </a:ext>
            </a:extLst>
          </p:cNvPr>
          <p:cNvPicPr/>
          <p:nvPr/>
        </p:nvPicPr>
        <p:blipFill rotWithShape="1">
          <a:blip r:embed="rId8">
            <a:extLst>
              <a:ext uri="{28A0092B-C50C-407E-A947-70E740481C1C}">
                <a14:useLocalDpi xmlns:a14="http://schemas.microsoft.com/office/drawing/2010/main" val="0"/>
              </a:ext>
            </a:extLst>
          </a:blip>
          <a:srcRect l="10753" t="3941" r="3475" b="9352"/>
          <a:stretch/>
        </p:blipFill>
        <p:spPr bwMode="auto">
          <a:xfrm>
            <a:off x="21019611" y="8183035"/>
            <a:ext cx="1872605" cy="1878318"/>
          </a:xfrm>
          <a:prstGeom prst="rect">
            <a:avLst/>
          </a:prstGeom>
          <a:ln>
            <a:noFill/>
          </a:ln>
          <a:extLst>
            <a:ext uri="{53640926-AAD7-44D8-BBD7-CCE9431645EC}">
              <a14:shadowObscured xmlns:a14="http://schemas.microsoft.com/office/drawing/2010/main"/>
            </a:ext>
          </a:extLst>
        </p:spPr>
      </p:pic>
      <p:pic>
        <p:nvPicPr>
          <p:cNvPr id="77" name="Picture 76">
            <a:extLst>
              <a:ext uri="{FF2B5EF4-FFF2-40B4-BE49-F238E27FC236}">
                <a16:creationId xmlns:a16="http://schemas.microsoft.com/office/drawing/2014/main" id="{3C360D05-D236-AF46-8F99-E72B1C9EC20E}"/>
              </a:ext>
            </a:extLst>
          </p:cNvPr>
          <p:cNvPicPr/>
          <p:nvPr/>
        </p:nvPicPr>
        <p:blipFill rotWithShape="1">
          <a:blip r:embed="rId9">
            <a:extLst>
              <a:ext uri="{28A0092B-C50C-407E-A947-70E740481C1C}">
                <a14:useLocalDpi xmlns:a14="http://schemas.microsoft.com/office/drawing/2010/main" val="0"/>
              </a:ext>
            </a:extLst>
          </a:blip>
          <a:srcRect l="10755" t="4680" r="3230" b="9345"/>
          <a:stretch/>
        </p:blipFill>
        <p:spPr bwMode="auto">
          <a:xfrm>
            <a:off x="22932643" y="8183034"/>
            <a:ext cx="1887395" cy="1872587"/>
          </a:xfrm>
          <a:prstGeom prst="rect">
            <a:avLst/>
          </a:prstGeom>
          <a:ln>
            <a:noFill/>
          </a:ln>
          <a:extLst>
            <a:ext uri="{53640926-AAD7-44D8-BBD7-CCE9431645EC}">
              <a14:shadowObscured xmlns:a14="http://schemas.microsoft.com/office/drawing/2010/main"/>
            </a:ext>
          </a:extLst>
        </p:spPr>
      </p:pic>
      <p:pic>
        <p:nvPicPr>
          <p:cNvPr id="78" name="Picture 77">
            <a:extLst>
              <a:ext uri="{FF2B5EF4-FFF2-40B4-BE49-F238E27FC236}">
                <a16:creationId xmlns:a16="http://schemas.microsoft.com/office/drawing/2014/main" id="{4ACA3885-2B77-5645-84BC-AE981D3F1DA3}"/>
              </a:ext>
            </a:extLst>
          </p:cNvPr>
          <p:cNvPicPr/>
          <p:nvPr/>
        </p:nvPicPr>
        <p:blipFill rotWithShape="1">
          <a:blip r:embed="rId10">
            <a:extLst>
              <a:ext uri="{28A0092B-C50C-407E-A947-70E740481C1C}">
                <a14:useLocalDpi xmlns:a14="http://schemas.microsoft.com/office/drawing/2010/main" val="0"/>
              </a:ext>
            </a:extLst>
          </a:blip>
          <a:srcRect l="10754" t="4434" r="3720" b="9103"/>
          <a:stretch/>
        </p:blipFill>
        <p:spPr bwMode="auto">
          <a:xfrm>
            <a:off x="24866177" y="8178240"/>
            <a:ext cx="1848566" cy="1854205"/>
          </a:xfrm>
          <a:prstGeom prst="rect">
            <a:avLst/>
          </a:prstGeom>
          <a:ln>
            <a:noFill/>
          </a:ln>
          <a:extLst>
            <a:ext uri="{53640926-AAD7-44D8-BBD7-CCE9431645EC}">
              <a14:shadowObscured xmlns:a14="http://schemas.microsoft.com/office/drawing/2010/main"/>
            </a:ext>
          </a:extLst>
        </p:spPr>
      </p:pic>
      <p:pic>
        <p:nvPicPr>
          <p:cNvPr id="79" name="Picture 78">
            <a:extLst>
              <a:ext uri="{FF2B5EF4-FFF2-40B4-BE49-F238E27FC236}">
                <a16:creationId xmlns:a16="http://schemas.microsoft.com/office/drawing/2014/main" id="{7C1FDF83-D0DA-EE47-BA8A-546E0B3395BE}"/>
              </a:ext>
            </a:extLst>
          </p:cNvPr>
          <p:cNvPicPr/>
          <p:nvPr/>
        </p:nvPicPr>
        <p:blipFill rotWithShape="1">
          <a:blip r:embed="rId11">
            <a:extLst>
              <a:ext uri="{28A0092B-C50C-407E-A947-70E740481C1C}">
                <a14:useLocalDpi xmlns:a14="http://schemas.microsoft.com/office/drawing/2010/main" val="0"/>
              </a:ext>
            </a:extLst>
          </a:blip>
          <a:srcRect l="10752" t="3941" r="3949" b="9114"/>
          <a:stretch/>
        </p:blipFill>
        <p:spPr bwMode="auto">
          <a:xfrm>
            <a:off x="26764510" y="8178239"/>
            <a:ext cx="1832776" cy="1854205"/>
          </a:xfrm>
          <a:prstGeom prst="rect">
            <a:avLst/>
          </a:prstGeom>
          <a:ln>
            <a:noFill/>
          </a:ln>
          <a:extLst>
            <a:ext uri="{53640926-AAD7-44D8-BBD7-CCE9431645EC}">
              <a14:shadowObscured xmlns:a14="http://schemas.microsoft.com/office/drawing/2010/main"/>
            </a:ext>
          </a:extLst>
        </p:spPr>
      </p:pic>
      <p:sp>
        <p:nvSpPr>
          <p:cNvPr id="81" name="Content Placeholder 10">
            <a:extLst>
              <a:ext uri="{FF2B5EF4-FFF2-40B4-BE49-F238E27FC236}">
                <a16:creationId xmlns:a16="http://schemas.microsoft.com/office/drawing/2014/main" id="{7B7D8FA5-6BA1-5F41-ACAE-BA95C6E0E412}"/>
              </a:ext>
            </a:extLst>
          </p:cNvPr>
          <p:cNvSpPr txBox="1">
            <a:spLocks/>
          </p:cNvSpPr>
          <p:nvPr/>
        </p:nvSpPr>
        <p:spPr>
          <a:xfrm>
            <a:off x="10488338" y="10421686"/>
            <a:ext cx="9289399" cy="6407714"/>
          </a:xfrm>
          <a:prstGeom prst="rect">
            <a:avLst/>
          </a:prstGeom>
        </p:spPr>
        <p:txBody>
          <a:bodyPr vert="horz" lIns="91440" tIns="45720" rIns="91440" bIns="45720" rtlCol="0">
            <a:norm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0" indent="0">
              <a:lnSpc>
                <a:spcPct val="150000"/>
              </a:lnSpc>
              <a:spcBef>
                <a:spcPts val="1200"/>
              </a:spcBef>
              <a:buFont typeface="Arial" panose="020B0604020202020204" pitchFamily="34" charset="0"/>
              <a:buNone/>
            </a:pPr>
            <a:r>
              <a:rPr lang="lv-LV" sz="2600" b="1" dirty="0">
                <a:latin typeface="Arial" panose="020B0604020202020204" pitchFamily="34" charset="0"/>
                <a:cs typeface="Arial" panose="020B0604020202020204" pitchFamily="34" charset="0"/>
              </a:rPr>
              <a:t>REZULTĀTI</a:t>
            </a:r>
          </a:p>
          <a:p>
            <a:pPr marL="0" indent="0">
              <a:lnSpc>
                <a:spcPct val="150000"/>
              </a:lnSpc>
              <a:spcBef>
                <a:spcPts val="0"/>
              </a:spcBef>
              <a:buFont typeface="Arial" panose="020B0604020202020204" pitchFamily="34" charset="0"/>
              <a:buNone/>
            </a:pPr>
            <a:r>
              <a:rPr lang="lv-LV" sz="2200" b="1" dirty="0">
                <a:latin typeface="Arial" panose="020B0604020202020204" pitchFamily="34" charset="0"/>
                <a:cs typeface="Arial" panose="020B0604020202020204" pitchFamily="34" charset="0"/>
              </a:rPr>
              <a:t>Modeļa rezultāti pret patieso skatu</a:t>
            </a:r>
          </a:p>
        </p:txBody>
      </p:sp>
      <p:sp>
        <p:nvSpPr>
          <p:cNvPr id="82" name="Content Placeholder 10">
            <a:extLst>
              <a:ext uri="{FF2B5EF4-FFF2-40B4-BE49-F238E27FC236}">
                <a16:creationId xmlns:a16="http://schemas.microsoft.com/office/drawing/2014/main" id="{5BD2D4EF-8464-284A-96DB-5194F4CD5790}"/>
              </a:ext>
            </a:extLst>
          </p:cNvPr>
          <p:cNvSpPr txBox="1">
            <a:spLocks/>
          </p:cNvSpPr>
          <p:nvPr/>
        </p:nvSpPr>
        <p:spPr>
          <a:xfrm>
            <a:off x="10477754" y="15571124"/>
            <a:ext cx="8753909" cy="2407700"/>
          </a:xfrm>
          <a:prstGeom prst="rect">
            <a:avLst/>
          </a:prstGeom>
        </p:spPr>
        <p:txBody>
          <a:bodyPr vert="horz" lIns="91440" tIns="45720" rIns="91440" bIns="45720" rtlCol="0">
            <a:norm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388798" indent="-388798">
              <a:lnSpc>
                <a:spcPct val="150000"/>
              </a:lnSpc>
              <a:spcBef>
                <a:spcPts val="0"/>
              </a:spcBef>
            </a:pPr>
            <a:r>
              <a:rPr lang="lv-LV" sz="2200" dirty="0">
                <a:latin typeface="Arial" panose="020B0604020202020204" pitchFamily="34" charset="0"/>
                <a:cs typeface="Arial" panose="020B0604020202020204" pitchFamily="34" charset="0"/>
              </a:rPr>
              <a:t>Modelis tiek trenēts 340 tūkst. iterācijās</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Modelis iemācās ģenerēt dažas vides sastāvdaļas – grīdas tekstūru un krasu, sienas tekstūru un krāsu. </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Gaisma tiek ģenerēta daļēji pareizi</a:t>
            </a:r>
          </a:p>
        </p:txBody>
      </p:sp>
      <p:sp>
        <p:nvSpPr>
          <p:cNvPr id="83" name="Content Placeholder 10">
            <a:extLst>
              <a:ext uri="{FF2B5EF4-FFF2-40B4-BE49-F238E27FC236}">
                <a16:creationId xmlns:a16="http://schemas.microsoft.com/office/drawing/2014/main" id="{3D0A1978-55EC-FE47-B51D-7449F32C10EF}"/>
              </a:ext>
            </a:extLst>
          </p:cNvPr>
          <p:cNvSpPr txBox="1">
            <a:spLocks/>
          </p:cNvSpPr>
          <p:nvPr/>
        </p:nvSpPr>
        <p:spPr>
          <a:xfrm>
            <a:off x="20653916" y="15769086"/>
            <a:ext cx="8531934" cy="2164653"/>
          </a:xfrm>
          <a:prstGeom prst="rect">
            <a:avLst/>
          </a:prstGeom>
        </p:spPr>
        <p:txBody>
          <a:bodyPr vert="horz" lIns="91440" tIns="45720" rIns="91440" bIns="45720" rtlCol="0">
            <a:norm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388798" indent="-388798">
              <a:lnSpc>
                <a:spcPct val="150000"/>
              </a:lnSpc>
              <a:spcBef>
                <a:spcPts val="0"/>
              </a:spcBef>
            </a:pPr>
            <a:r>
              <a:rPr lang="lv-LV" sz="2200" dirty="0">
                <a:latin typeface="Arial" panose="020B0604020202020204" pitchFamily="34" charset="0"/>
                <a:cs typeface="Arial" panose="020B0604020202020204" pitchFamily="34" charset="0"/>
              </a:rPr>
              <a:t>Objekti tiek ignorēti</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Ja mainīt skata leņķi uz kreiso pusi, tad arī bildē var redzēt, ka skata punkts mainās, toties virziens nav konsekvents</a:t>
            </a:r>
          </a:p>
          <a:p>
            <a:pPr marL="424798">
              <a:lnSpc>
                <a:spcPct val="150000"/>
              </a:lnSpc>
              <a:spcBef>
                <a:spcPts val="0"/>
              </a:spcBef>
            </a:pPr>
            <a:endParaRPr lang="lv-LV" sz="2200" dirty="0">
              <a:latin typeface="Arial" panose="020B0604020202020204" pitchFamily="34" charset="0"/>
              <a:cs typeface="Arial" panose="020B0604020202020204" pitchFamily="34" charset="0"/>
            </a:endParaRPr>
          </a:p>
        </p:txBody>
      </p:sp>
      <p:graphicFrame>
        <p:nvGraphicFramePr>
          <p:cNvPr id="84" name="Table 83">
            <a:extLst>
              <a:ext uri="{FF2B5EF4-FFF2-40B4-BE49-F238E27FC236}">
                <a16:creationId xmlns:a16="http://schemas.microsoft.com/office/drawing/2014/main" id="{536E1141-40C2-404A-95F4-C437C8B6D6B9}"/>
              </a:ext>
            </a:extLst>
          </p:cNvPr>
          <p:cNvGraphicFramePr>
            <a:graphicFrameLocks noGrp="1"/>
          </p:cNvGraphicFramePr>
          <p:nvPr>
            <p:extLst>
              <p:ext uri="{D42A27DB-BD31-4B8C-83A1-F6EECF244321}">
                <p14:modId xmlns:p14="http://schemas.microsoft.com/office/powerpoint/2010/main" val="1290047517"/>
              </p:ext>
            </p:extLst>
          </p:nvPr>
        </p:nvGraphicFramePr>
        <p:xfrm>
          <a:off x="10522784" y="11558393"/>
          <a:ext cx="8531935" cy="4089800"/>
        </p:xfrm>
        <a:graphic>
          <a:graphicData uri="http://schemas.openxmlformats.org/drawingml/2006/table">
            <a:tbl>
              <a:tblPr firstRow="1" bandRow="1">
                <a:tableStyleId>{5C22544A-7EE6-4342-B048-85BDC9FD1C3A}</a:tableStyleId>
              </a:tblPr>
              <a:tblGrid>
                <a:gridCol w="552585">
                  <a:extLst>
                    <a:ext uri="{9D8B030D-6E8A-4147-A177-3AD203B41FA5}">
                      <a16:colId xmlns:a16="http://schemas.microsoft.com/office/drawing/2014/main" val="3613195104"/>
                    </a:ext>
                  </a:extLst>
                </a:gridCol>
                <a:gridCol w="7979350">
                  <a:extLst>
                    <a:ext uri="{9D8B030D-6E8A-4147-A177-3AD203B41FA5}">
                      <a16:colId xmlns:a16="http://schemas.microsoft.com/office/drawing/2014/main" val="4138081815"/>
                    </a:ext>
                  </a:extLst>
                </a:gridCol>
              </a:tblGrid>
              <a:tr h="2044900">
                <a:tc>
                  <a:txBody>
                    <a:bodyPr/>
                    <a:lstStyle/>
                    <a:p>
                      <a:pPr algn="ctr"/>
                      <a:r>
                        <a:rPr lang="en-US" sz="2100" dirty="0" err="1">
                          <a:latin typeface="Arial" panose="020B0604020202020204" pitchFamily="34" charset="0"/>
                          <a:cs typeface="Arial" panose="020B0604020202020204" pitchFamily="34" charset="0"/>
                        </a:rPr>
                        <a:t>Modelis</a:t>
                      </a:r>
                      <a:endParaRPr lang="en-US" sz="2100" dirty="0">
                        <a:latin typeface="Arial" panose="020B0604020202020204" pitchFamily="34" charset="0"/>
                        <a:cs typeface="Arial" panose="020B0604020202020204" pitchFamily="34" charset="0"/>
                      </a:endParaRPr>
                    </a:p>
                  </a:txBody>
                  <a:tcPr vert="vert270" anchor="ctr">
                    <a:solidFill>
                      <a:srgbClr val="004F9D"/>
                    </a:solidFill>
                  </a:tcPr>
                </a:tc>
                <a:tc>
                  <a:txBody>
                    <a:bodyPr/>
                    <a:lstStyle/>
                    <a:p>
                      <a:pPr algn="ctr"/>
                      <a:endParaRPr lang="en-US" dirty="0"/>
                    </a:p>
                  </a:txBody>
                  <a:tcPr anchor="ctr">
                    <a:noFill/>
                  </a:tcPr>
                </a:tc>
                <a:extLst>
                  <a:ext uri="{0D108BD9-81ED-4DB2-BD59-A6C34878D82A}">
                    <a16:rowId xmlns:a16="http://schemas.microsoft.com/office/drawing/2014/main" val="294696426"/>
                  </a:ext>
                </a:extLst>
              </a:tr>
              <a:tr h="2044900">
                <a:tc>
                  <a:txBody>
                    <a:bodyPr/>
                    <a:lstStyle/>
                    <a:p>
                      <a:pPr algn="ctr"/>
                      <a:r>
                        <a:rPr lang="en-US" sz="2000" b="1" dirty="0" err="1">
                          <a:solidFill>
                            <a:schemeClr val="bg1"/>
                          </a:solidFill>
                          <a:latin typeface="Arial" panose="020B0604020202020204" pitchFamily="34" charset="0"/>
                          <a:cs typeface="Arial" panose="020B0604020202020204" pitchFamily="34" charset="0"/>
                        </a:rPr>
                        <a:t>Patiesa</a:t>
                      </a:r>
                      <a:endParaRPr lang="en-US" sz="2000" b="1" dirty="0">
                        <a:solidFill>
                          <a:schemeClr val="bg1"/>
                        </a:solidFill>
                        <a:latin typeface="Arial" panose="020B0604020202020204" pitchFamily="34" charset="0"/>
                        <a:cs typeface="Arial" panose="020B0604020202020204" pitchFamily="34" charset="0"/>
                      </a:endParaRPr>
                    </a:p>
                  </a:txBody>
                  <a:tcPr vert="vert270" anchor="ctr">
                    <a:solidFill>
                      <a:srgbClr val="004F9D"/>
                    </a:solidFill>
                  </a:tcPr>
                </a:tc>
                <a:tc>
                  <a:txBody>
                    <a:bodyPr/>
                    <a:lstStyle/>
                    <a:p>
                      <a:pPr algn="ctr"/>
                      <a:endParaRPr lang="en-US" dirty="0"/>
                    </a:p>
                  </a:txBody>
                  <a:tcPr anchor="ctr">
                    <a:noFill/>
                  </a:tcPr>
                </a:tc>
                <a:extLst>
                  <a:ext uri="{0D108BD9-81ED-4DB2-BD59-A6C34878D82A}">
                    <a16:rowId xmlns:a16="http://schemas.microsoft.com/office/drawing/2014/main" val="4051606744"/>
                  </a:ext>
                </a:extLst>
              </a:tr>
            </a:tbl>
          </a:graphicData>
        </a:graphic>
      </p:graphicFrame>
      <p:graphicFrame>
        <p:nvGraphicFramePr>
          <p:cNvPr id="85" name="Table 84">
            <a:extLst>
              <a:ext uri="{FF2B5EF4-FFF2-40B4-BE49-F238E27FC236}">
                <a16:creationId xmlns:a16="http://schemas.microsoft.com/office/drawing/2014/main" id="{647F29D9-5F59-0344-B621-14B7058F1D1F}"/>
              </a:ext>
            </a:extLst>
          </p:cNvPr>
          <p:cNvGraphicFramePr>
            <a:graphicFrameLocks noGrp="1"/>
          </p:cNvGraphicFramePr>
          <p:nvPr>
            <p:extLst>
              <p:ext uri="{D42A27DB-BD31-4B8C-83A1-F6EECF244321}">
                <p14:modId xmlns:p14="http://schemas.microsoft.com/office/powerpoint/2010/main" val="2781244478"/>
              </p:ext>
            </p:extLst>
          </p:nvPr>
        </p:nvGraphicFramePr>
        <p:xfrm>
          <a:off x="20344016" y="11583164"/>
          <a:ext cx="8531935" cy="4089800"/>
        </p:xfrm>
        <a:graphic>
          <a:graphicData uri="http://schemas.openxmlformats.org/drawingml/2006/table">
            <a:tbl>
              <a:tblPr firstRow="1" bandRow="1">
                <a:tableStyleId>{5C22544A-7EE6-4342-B048-85BDC9FD1C3A}</a:tableStyleId>
              </a:tblPr>
              <a:tblGrid>
                <a:gridCol w="552585">
                  <a:extLst>
                    <a:ext uri="{9D8B030D-6E8A-4147-A177-3AD203B41FA5}">
                      <a16:colId xmlns:a16="http://schemas.microsoft.com/office/drawing/2014/main" val="3613195104"/>
                    </a:ext>
                  </a:extLst>
                </a:gridCol>
                <a:gridCol w="7979350">
                  <a:extLst>
                    <a:ext uri="{9D8B030D-6E8A-4147-A177-3AD203B41FA5}">
                      <a16:colId xmlns:a16="http://schemas.microsoft.com/office/drawing/2014/main" val="4138081815"/>
                    </a:ext>
                  </a:extLst>
                </a:gridCol>
              </a:tblGrid>
              <a:tr h="2044900">
                <a:tc>
                  <a:txBody>
                    <a:bodyPr/>
                    <a:lstStyle/>
                    <a:p>
                      <a:pPr algn="ctr"/>
                      <a:r>
                        <a:rPr lang="en-US" sz="2100" dirty="0" err="1">
                          <a:latin typeface="Arial" panose="020B0604020202020204" pitchFamily="34" charset="0"/>
                          <a:cs typeface="Arial" panose="020B0604020202020204" pitchFamily="34" charset="0"/>
                        </a:rPr>
                        <a:t>Telpa</a:t>
                      </a:r>
                      <a:r>
                        <a:rPr lang="en-US" sz="2100" dirty="0">
                          <a:latin typeface="Arial" panose="020B0604020202020204" pitchFamily="34" charset="0"/>
                          <a:cs typeface="Arial" panose="020B0604020202020204" pitchFamily="34" charset="0"/>
                        </a:rPr>
                        <a:t> 1</a:t>
                      </a:r>
                    </a:p>
                  </a:txBody>
                  <a:tcPr vert="vert270" anchor="ctr">
                    <a:solidFill>
                      <a:srgbClr val="004F9D"/>
                    </a:solidFill>
                  </a:tcPr>
                </a:tc>
                <a:tc>
                  <a:txBody>
                    <a:bodyPr/>
                    <a:lstStyle/>
                    <a:p>
                      <a:pPr algn="ctr"/>
                      <a:endParaRPr lang="en-US" dirty="0"/>
                    </a:p>
                  </a:txBody>
                  <a:tcPr anchor="ctr">
                    <a:noFill/>
                  </a:tcPr>
                </a:tc>
                <a:extLst>
                  <a:ext uri="{0D108BD9-81ED-4DB2-BD59-A6C34878D82A}">
                    <a16:rowId xmlns:a16="http://schemas.microsoft.com/office/drawing/2014/main" val="294696426"/>
                  </a:ext>
                </a:extLst>
              </a:tr>
              <a:tr h="2044900">
                <a:tc>
                  <a:txBody>
                    <a:bodyPr/>
                    <a:lstStyle/>
                    <a:p>
                      <a:pPr algn="ctr"/>
                      <a:r>
                        <a:rPr lang="en-US" sz="2000" b="1" dirty="0" err="1">
                          <a:solidFill>
                            <a:schemeClr val="bg1"/>
                          </a:solidFill>
                          <a:latin typeface="Arial" panose="020B0604020202020204" pitchFamily="34" charset="0"/>
                          <a:cs typeface="Arial" panose="020B0604020202020204" pitchFamily="34" charset="0"/>
                        </a:rPr>
                        <a:t>Telpa</a:t>
                      </a:r>
                      <a:r>
                        <a:rPr lang="en-US" sz="2000" b="1" dirty="0">
                          <a:solidFill>
                            <a:schemeClr val="bg1"/>
                          </a:solidFill>
                          <a:latin typeface="Arial" panose="020B0604020202020204" pitchFamily="34" charset="0"/>
                          <a:cs typeface="Arial" panose="020B0604020202020204" pitchFamily="34" charset="0"/>
                        </a:rPr>
                        <a:t> 2</a:t>
                      </a:r>
                    </a:p>
                  </a:txBody>
                  <a:tcPr vert="vert270" anchor="ctr">
                    <a:solidFill>
                      <a:srgbClr val="004F9D"/>
                    </a:solidFill>
                  </a:tcPr>
                </a:tc>
                <a:tc>
                  <a:txBody>
                    <a:bodyPr/>
                    <a:lstStyle/>
                    <a:p>
                      <a:pPr algn="ctr"/>
                      <a:endParaRPr lang="en-US" dirty="0"/>
                    </a:p>
                  </a:txBody>
                  <a:tcPr anchor="ctr">
                    <a:noFill/>
                  </a:tcPr>
                </a:tc>
                <a:extLst>
                  <a:ext uri="{0D108BD9-81ED-4DB2-BD59-A6C34878D82A}">
                    <a16:rowId xmlns:a16="http://schemas.microsoft.com/office/drawing/2014/main" val="4051606744"/>
                  </a:ext>
                </a:extLst>
              </a:tr>
            </a:tbl>
          </a:graphicData>
        </a:graphic>
      </p:graphicFrame>
      <p:grpSp>
        <p:nvGrpSpPr>
          <p:cNvPr id="16" name="Group 15">
            <a:extLst>
              <a:ext uri="{FF2B5EF4-FFF2-40B4-BE49-F238E27FC236}">
                <a16:creationId xmlns:a16="http://schemas.microsoft.com/office/drawing/2014/main" id="{79E1D30B-CB73-5F4E-9AA4-5BA17AA324DC}"/>
              </a:ext>
            </a:extLst>
          </p:cNvPr>
          <p:cNvGrpSpPr/>
          <p:nvPr/>
        </p:nvGrpSpPr>
        <p:grpSpPr>
          <a:xfrm>
            <a:off x="11136445" y="11619163"/>
            <a:ext cx="7832863" cy="3937604"/>
            <a:chOff x="11136445" y="11399547"/>
            <a:chExt cx="7832863" cy="3937604"/>
          </a:xfrm>
        </p:grpSpPr>
        <p:pic>
          <p:nvPicPr>
            <p:cNvPr id="86" name="Picture 85">
              <a:extLst>
                <a:ext uri="{FF2B5EF4-FFF2-40B4-BE49-F238E27FC236}">
                  <a16:creationId xmlns:a16="http://schemas.microsoft.com/office/drawing/2014/main" id="{15E21B35-2549-2346-97FB-19C9576BEF82}"/>
                </a:ext>
              </a:extLst>
            </p:cNvPr>
            <p:cNvPicPr/>
            <p:nvPr/>
          </p:nvPicPr>
          <p:blipFill rotWithShape="1">
            <a:blip r:embed="rId12">
              <a:extLst>
                <a:ext uri="{28A0092B-C50C-407E-A947-70E740481C1C}">
                  <a14:useLocalDpi xmlns:a14="http://schemas.microsoft.com/office/drawing/2010/main" val="0"/>
                </a:ext>
              </a:extLst>
            </a:blip>
            <a:srcRect l="9618" t="3755" r="3181" b="8316"/>
            <a:stretch/>
          </p:blipFill>
          <p:spPr bwMode="auto">
            <a:xfrm>
              <a:off x="11136446" y="11399549"/>
              <a:ext cx="1908042" cy="1904567"/>
            </a:xfrm>
            <a:prstGeom prst="rect">
              <a:avLst/>
            </a:prstGeom>
            <a:ln>
              <a:noFill/>
            </a:ln>
            <a:extLst>
              <a:ext uri="{53640926-AAD7-44D8-BBD7-CCE9431645EC}">
                <a14:shadowObscured xmlns:a14="http://schemas.microsoft.com/office/drawing/2010/main"/>
              </a:ext>
            </a:extLst>
          </p:spPr>
        </p:pic>
        <p:pic>
          <p:nvPicPr>
            <p:cNvPr id="87" name="Picture 86">
              <a:extLst>
                <a:ext uri="{FF2B5EF4-FFF2-40B4-BE49-F238E27FC236}">
                  <a16:creationId xmlns:a16="http://schemas.microsoft.com/office/drawing/2014/main" id="{4375D828-1F58-434F-868A-43925CFE3526}"/>
                </a:ext>
              </a:extLst>
            </p:cNvPr>
            <p:cNvPicPr/>
            <p:nvPr/>
          </p:nvPicPr>
          <p:blipFill rotWithShape="1">
            <a:blip r:embed="rId13">
              <a:extLst>
                <a:ext uri="{28A0092B-C50C-407E-A947-70E740481C1C}">
                  <a14:useLocalDpi xmlns:a14="http://schemas.microsoft.com/office/drawing/2010/main" val="0"/>
                </a:ext>
              </a:extLst>
            </a:blip>
            <a:srcRect l="9618" t="3755" r="3181" b="8537"/>
            <a:stretch/>
          </p:blipFill>
          <p:spPr bwMode="auto">
            <a:xfrm>
              <a:off x="13096569" y="11399548"/>
              <a:ext cx="1913835" cy="1904567"/>
            </a:xfrm>
            <a:prstGeom prst="rect">
              <a:avLst/>
            </a:prstGeom>
            <a:ln>
              <a:noFill/>
            </a:ln>
            <a:extLst>
              <a:ext uri="{53640926-AAD7-44D8-BBD7-CCE9431645EC}">
                <a14:shadowObscured xmlns:a14="http://schemas.microsoft.com/office/drawing/2010/main"/>
              </a:ext>
            </a:extLst>
          </p:spPr>
        </p:pic>
        <p:pic>
          <p:nvPicPr>
            <p:cNvPr id="88" name="Picture 87">
              <a:extLst>
                <a:ext uri="{FF2B5EF4-FFF2-40B4-BE49-F238E27FC236}">
                  <a16:creationId xmlns:a16="http://schemas.microsoft.com/office/drawing/2014/main" id="{B0544FD0-33FC-1E47-9266-DD155386DF30}"/>
                </a:ext>
              </a:extLst>
            </p:cNvPr>
            <p:cNvPicPr/>
            <p:nvPr/>
          </p:nvPicPr>
          <p:blipFill rotWithShape="1">
            <a:blip r:embed="rId14">
              <a:extLst>
                <a:ext uri="{28A0092B-C50C-407E-A947-70E740481C1C}">
                  <a14:useLocalDpi xmlns:a14="http://schemas.microsoft.com/office/drawing/2010/main" val="0"/>
                </a:ext>
              </a:extLst>
            </a:blip>
            <a:srcRect l="9618" t="3755" r="3181" b="8537"/>
            <a:stretch/>
          </p:blipFill>
          <p:spPr bwMode="auto">
            <a:xfrm>
              <a:off x="15067317" y="11399548"/>
              <a:ext cx="1913834" cy="1904566"/>
            </a:xfrm>
            <a:prstGeom prst="rect">
              <a:avLst/>
            </a:prstGeom>
            <a:ln>
              <a:noFill/>
            </a:ln>
            <a:extLst>
              <a:ext uri="{53640926-AAD7-44D8-BBD7-CCE9431645EC}">
                <a14:shadowObscured xmlns:a14="http://schemas.microsoft.com/office/drawing/2010/main"/>
              </a:ext>
            </a:extLst>
          </p:spPr>
        </p:pic>
        <p:pic>
          <p:nvPicPr>
            <p:cNvPr id="89" name="Picture 88">
              <a:extLst>
                <a:ext uri="{FF2B5EF4-FFF2-40B4-BE49-F238E27FC236}">
                  <a16:creationId xmlns:a16="http://schemas.microsoft.com/office/drawing/2014/main" id="{0C033EC1-54BC-B74E-9075-5E240613FDA9}"/>
                </a:ext>
              </a:extLst>
            </p:cNvPr>
            <p:cNvPicPr/>
            <p:nvPr/>
          </p:nvPicPr>
          <p:blipFill rotWithShape="1">
            <a:blip r:embed="rId15">
              <a:extLst>
                <a:ext uri="{28A0092B-C50C-407E-A947-70E740481C1C}">
                  <a14:useLocalDpi xmlns:a14="http://schemas.microsoft.com/office/drawing/2010/main" val="0"/>
                </a:ext>
              </a:extLst>
            </a:blip>
            <a:srcRect l="9836" t="3755" r="3181" b="8537"/>
            <a:stretch/>
          </p:blipFill>
          <p:spPr bwMode="auto">
            <a:xfrm>
              <a:off x="17061266" y="11399547"/>
              <a:ext cx="1908042" cy="1904567"/>
            </a:xfrm>
            <a:prstGeom prst="rect">
              <a:avLst/>
            </a:prstGeom>
            <a:ln>
              <a:noFill/>
            </a:ln>
            <a:extLst>
              <a:ext uri="{53640926-AAD7-44D8-BBD7-CCE9431645EC}">
                <a14:shadowObscured xmlns:a14="http://schemas.microsoft.com/office/drawing/2010/main"/>
              </a:ext>
            </a:extLst>
          </p:spPr>
        </p:pic>
        <p:pic>
          <p:nvPicPr>
            <p:cNvPr id="90" name="Picture 89">
              <a:extLst>
                <a:ext uri="{FF2B5EF4-FFF2-40B4-BE49-F238E27FC236}">
                  <a16:creationId xmlns:a16="http://schemas.microsoft.com/office/drawing/2014/main" id="{062C385A-6C60-F446-A077-05E845B01D2A}"/>
                </a:ext>
              </a:extLst>
            </p:cNvPr>
            <p:cNvPicPr/>
            <p:nvPr/>
          </p:nvPicPr>
          <p:blipFill rotWithShape="1">
            <a:blip r:embed="rId16">
              <a:extLst>
                <a:ext uri="{28A0092B-C50C-407E-A947-70E740481C1C}">
                  <a14:useLocalDpi xmlns:a14="http://schemas.microsoft.com/office/drawing/2010/main" val="0"/>
                </a:ext>
              </a:extLst>
            </a:blip>
            <a:srcRect l="56283" t="3726" r="1665" b="8301"/>
            <a:stretch/>
          </p:blipFill>
          <p:spPr bwMode="auto">
            <a:xfrm>
              <a:off x="11136445" y="13429110"/>
              <a:ext cx="1908041" cy="1908041"/>
            </a:xfrm>
            <a:prstGeom prst="rect">
              <a:avLst/>
            </a:prstGeom>
            <a:ln>
              <a:noFill/>
            </a:ln>
            <a:extLst>
              <a:ext uri="{53640926-AAD7-44D8-BBD7-CCE9431645EC}">
                <a14:shadowObscured xmlns:a14="http://schemas.microsoft.com/office/drawing/2010/main"/>
              </a:ext>
            </a:extLst>
          </p:spPr>
        </p:pic>
        <p:pic>
          <p:nvPicPr>
            <p:cNvPr id="91" name="Picture 90">
              <a:extLst>
                <a:ext uri="{FF2B5EF4-FFF2-40B4-BE49-F238E27FC236}">
                  <a16:creationId xmlns:a16="http://schemas.microsoft.com/office/drawing/2014/main" id="{E4803F54-8925-8D45-AB76-DB187A65CAF0}"/>
                </a:ext>
              </a:extLst>
            </p:cNvPr>
            <p:cNvPicPr/>
            <p:nvPr/>
          </p:nvPicPr>
          <p:blipFill rotWithShape="1">
            <a:blip r:embed="rId17">
              <a:extLst>
                <a:ext uri="{28A0092B-C50C-407E-A947-70E740481C1C}">
                  <a14:useLocalDpi xmlns:a14="http://schemas.microsoft.com/office/drawing/2010/main" val="0"/>
                </a:ext>
              </a:extLst>
            </a:blip>
            <a:srcRect l="56146" t="3726" r="1534" b="8300"/>
            <a:stretch/>
          </p:blipFill>
          <p:spPr bwMode="auto">
            <a:xfrm>
              <a:off x="13096568" y="13429109"/>
              <a:ext cx="1908041" cy="1896505"/>
            </a:xfrm>
            <a:prstGeom prst="rect">
              <a:avLst/>
            </a:prstGeom>
            <a:ln>
              <a:noFill/>
            </a:ln>
            <a:extLst>
              <a:ext uri="{53640926-AAD7-44D8-BBD7-CCE9431645EC}">
                <a14:shadowObscured xmlns:a14="http://schemas.microsoft.com/office/drawing/2010/main"/>
              </a:ext>
            </a:extLst>
          </p:spPr>
        </p:pic>
        <p:pic>
          <p:nvPicPr>
            <p:cNvPr id="92" name="Picture 91">
              <a:extLst>
                <a:ext uri="{FF2B5EF4-FFF2-40B4-BE49-F238E27FC236}">
                  <a16:creationId xmlns:a16="http://schemas.microsoft.com/office/drawing/2014/main" id="{9194988C-D880-3B4F-8166-4D0C8A7DF4FE}"/>
                </a:ext>
              </a:extLst>
            </p:cNvPr>
            <p:cNvPicPr/>
            <p:nvPr/>
          </p:nvPicPr>
          <p:blipFill rotWithShape="1">
            <a:blip r:embed="rId18">
              <a:extLst>
                <a:ext uri="{28A0092B-C50C-407E-A947-70E740481C1C}">
                  <a14:useLocalDpi xmlns:a14="http://schemas.microsoft.com/office/drawing/2010/main" val="0"/>
                </a:ext>
              </a:extLst>
            </a:blip>
            <a:srcRect l="56283" t="3726" r="1665" b="8874"/>
            <a:stretch/>
          </p:blipFill>
          <p:spPr bwMode="auto">
            <a:xfrm>
              <a:off x="15070364" y="13429108"/>
              <a:ext cx="1917308" cy="1904565"/>
            </a:xfrm>
            <a:prstGeom prst="rect">
              <a:avLst/>
            </a:prstGeom>
            <a:ln>
              <a:noFill/>
            </a:ln>
            <a:extLst>
              <a:ext uri="{53640926-AAD7-44D8-BBD7-CCE9431645EC}">
                <a14:shadowObscured xmlns:a14="http://schemas.microsoft.com/office/drawing/2010/main"/>
              </a:ext>
            </a:extLst>
          </p:spPr>
        </p:pic>
        <p:pic>
          <p:nvPicPr>
            <p:cNvPr id="93" name="Picture 92">
              <a:extLst>
                <a:ext uri="{FF2B5EF4-FFF2-40B4-BE49-F238E27FC236}">
                  <a16:creationId xmlns:a16="http://schemas.microsoft.com/office/drawing/2014/main" id="{C7FAF708-48DF-4546-BE6B-73D5F7DDA65E}"/>
                </a:ext>
              </a:extLst>
            </p:cNvPr>
            <p:cNvPicPr/>
            <p:nvPr/>
          </p:nvPicPr>
          <p:blipFill rotWithShape="1">
            <a:blip r:embed="rId19">
              <a:extLst>
                <a:ext uri="{28A0092B-C50C-407E-A947-70E740481C1C}">
                  <a14:useLocalDpi xmlns:a14="http://schemas.microsoft.com/office/drawing/2010/main" val="0"/>
                </a:ext>
              </a:extLst>
            </a:blip>
            <a:srcRect l="56292" t="3726" r="1538" b="8287"/>
            <a:stretch/>
          </p:blipFill>
          <p:spPr bwMode="auto">
            <a:xfrm>
              <a:off x="17055152" y="13429107"/>
              <a:ext cx="1909199" cy="1904565"/>
            </a:xfrm>
            <a:prstGeom prst="rect">
              <a:avLst/>
            </a:prstGeom>
            <a:ln>
              <a:noFill/>
            </a:ln>
            <a:extLst>
              <a:ext uri="{53640926-AAD7-44D8-BBD7-CCE9431645EC}">
                <a14:shadowObscured xmlns:a14="http://schemas.microsoft.com/office/drawing/2010/main"/>
              </a:ext>
            </a:extLst>
          </p:spPr>
        </p:pic>
      </p:grpSp>
      <p:sp>
        <p:nvSpPr>
          <p:cNvPr id="95" name="Content Placeholder 10">
            <a:extLst>
              <a:ext uri="{FF2B5EF4-FFF2-40B4-BE49-F238E27FC236}">
                <a16:creationId xmlns:a16="http://schemas.microsoft.com/office/drawing/2014/main" id="{7FE0C957-5224-AA46-B532-6AB23A38DFEF}"/>
              </a:ext>
            </a:extLst>
          </p:cNvPr>
          <p:cNvSpPr txBox="1">
            <a:spLocks/>
          </p:cNvSpPr>
          <p:nvPr/>
        </p:nvSpPr>
        <p:spPr>
          <a:xfrm>
            <a:off x="20356241" y="10416920"/>
            <a:ext cx="9289399" cy="6407714"/>
          </a:xfrm>
          <a:prstGeom prst="rect">
            <a:avLst/>
          </a:prstGeom>
        </p:spPr>
        <p:txBody>
          <a:bodyPr vert="horz" lIns="91440" tIns="45720" rIns="91440" bIns="45720" rtlCol="0">
            <a:norm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0" indent="0">
              <a:lnSpc>
                <a:spcPct val="150000"/>
              </a:lnSpc>
              <a:spcBef>
                <a:spcPts val="1200"/>
              </a:spcBef>
              <a:buFont typeface="Arial" panose="020B0604020202020204" pitchFamily="34" charset="0"/>
              <a:buNone/>
            </a:pPr>
            <a:r>
              <a:rPr lang="lv-LV" sz="2600" b="1" dirty="0">
                <a:latin typeface="Arial" panose="020B0604020202020204" pitchFamily="34" charset="0"/>
                <a:cs typeface="Arial" panose="020B0604020202020204" pitchFamily="34" charset="0"/>
              </a:rPr>
              <a:t>REZULTĀTI</a:t>
            </a:r>
          </a:p>
          <a:p>
            <a:pPr marL="0" indent="0">
              <a:lnSpc>
                <a:spcPct val="150000"/>
              </a:lnSpc>
              <a:spcBef>
                <a:spcPts val="0"/>
              </a:spcBef>
              <a:buFont typeface="Arial" panose="020B0604020202020204" pitchFamily="34" charset="0"/>
              <a:buNone/>
            </a:pPr>
            <a:r>
              <a:rPr lang="lv-LV" sz="2200" b="1" dirty="0">
                <a:latin typeface="Arial" panose="020B0604020202020204" pitchFamily="34" charset="0"/>
                <a:cs typeface="Arial" panose="020B0604020202020204" pitchFamily="34" charset="0"/>
              </a:rPr>
              <a:t>Modeļa pagrieziens</a:t>
            </a:r>
          </a:p>
        </p:txBody>
      </p:sp>
      <p:pic>
        <p:nvPicPr>
          <p:cNvPr id="100" name="Picture 99">
            <a:extLst>
              <a:ext uri="{FF2B5EF4-FFF2-40B4-BE49-F238E27FC236}">
                <a16:creationId xmlns:a16="http://schemas.microsoft.com/office/drawing/2014/main" id="{15FBD150-2845-204A-8609-C0E0B760927E}"/>
              </a:ext>
            </a:extLst>
          </p:cNvPr>
          <p:cNvPicPr/>
          <p:nvPr/>
        </p:nvPicPr>
        <p:blipFill>
          <a:blip r:embed="rId20">
            <a:extLst>
              <a:ext uri="{28A0092B-C50C-407E-A947-70E740481C1C}">
                <a14:useLocalDpi xmlns:a14="http://schemas.microsoft.com/office/drawing/2010/main" val="0"/>
              </a:ext>
            </a:extLst>
          </a:blip>
          <a:stretch>
            <a:fillRect/>
          </a:stretch>
        </p:blipFill>
        <p:spPr>
          <a:xfrm>
            <a:off x="20951008" y="13674938"/>
            <a:ext cx="1908041" cy="1908041"/>
          </a:xfrm>
          <a:prstGeom prst="rect">
            <a:avLst/>
          </a:prstGeom>
        </p:spPr>
      </p:pic>
      <p:pic>
        <p:nvPicPr>
          <p:cNvPr id="101" name="Picture 100">
            <a:extLst>
              <a:ext uri="{FF2B5EF4-FFF2-40B4-BE49-F238E27FC236}">
                <a16:creationId xmlns:a16="http://schemas.microsoft.com/office/drawing/2014/main" id="{355E1271-1C41-904C-BFB5-68E3CC6E42FF}"/>
              </a:ext>
            </a:extLst>
          </p:cNvPr>
          <p:cNvPicPr/>
          <p:nvPr/>
        </p:nvPicPr>
        <p:blipFill>
          <a:blip r:embed="rId21">
            <a:extLst>
              <a:ext uri="{28A0092B-C50C-407E-A947-70E740481C1C}">
                <a14:useLocalDpi xmlns:a14="http://schemas.microsoft.com/office/drawing/2010/main" val="0"/>
              </a:ext>
            </a:extLst>
          </a:blip>
          <a:stretch>
            <a:fillRect/>
          </a:stretch>
        </p:blipFill>
        <p:spPr>
          <a:xfrm>
            <a:off x="22931847" y="13674938"/>
            <a:ext cx="1908040" cy="1908040"/>
          </a:xfrm>
          <a:prstGeom prst="rect">
            <a:avLst/>
          </a:prstGeom>
        </p:spPr>
      </p:pic>
      <p:pic>
        <p:nvPicPr>
          <p:cNvPr id="102" name="Picture 101">
            <a:extLst>
              <a:ext uri="{FF2B5EF4-FFF2-40B4-BE49-F238E27FC236}">
                <a16:creationId xmlns:a16="http://schemas.microsoft.com/office/drawing/2014/main" id="{80000DF1-4607-0A41-9842-761E892C47F1}"/>
              </a:ext>
            </a:extLst>
          </p:cNvPr>
          <p:cNvPicPr/>
          <p:nvPr/>
        </p:nvPicPr>
        <p:blipFill>
          <a:blip r:embed="rId22">
            <a:extLst>
              <a:ext uri="{28A0092B-C50C-407E-A947-70E740481C1C}">
                <a14:useLocalDpi xmlns:a14="http://schemas.microsoft.com/office/drawing/2010/main" val="0"/>
              </a:ext>
            </a:extLst>
          </a:blip>
          <a:stretch>
            <a:fillRect/>
          </a:stretch>
        </p:blipFill>
        <p:spPr>
          <a:xfrm>
            <a:off x="24896421" y="13674938"/>
            <a:ext cx="1908040" cy="1908040"/>
          </a:xfrm>
          <a:prstGeom prst="rect">
            <a:avLst/>
          </a:prstGeom>
        </p:spPr>
      </p:pic>
      <p:pic>
        <p:nvPicPr>
          <p:cNvPr id="103" name="Picture 102">
            <a:extLst>
              <a:ext uri="{FF2B5EF4-FFF2-40B4-BE49-F238E27FC236}">
                <a16:creationId xmlns:a16="http://schemas.microsoft.com/office/drawing/2014/main" id="{5FBF78A6-5A78-CA4F-9ABF-6727AC68E470}"/>
              </a:ext>
            </a:extLst>
          </p:cNvPr>
          <p:cNvPicPr/>
          <p:nvPr/>
        </p:nvPicPr>
        <p:blipFill>
          <a:blip r:embed="rId23">
            <a:extLst>
              <a:ext uri="{28A0092B-C50C-407E-A947-70E740481C1C}">
                <a14:useLocalDpi xmlns:a14="http://schemas.microsoft.com/office/drawing/2010/main" val="0"/>
              </a:ext>
            </a:extLst>
          </a:blip>
          <a:stretch>
            <a:fillRect/>
          </a:stretch>
        </p:blipFill>
        <p:spPr>
          <a:xfrm>
            <a:off x="26860994" y="13663085"/>
            <a:ext cx="1908039" cy="1908039"/>
          </a:xfrm>
          <a:prstGeom prst="rect">
            <a:avLst/>
          </a:prstGeom>
        </p:spPr>
      </p:pic>
      <p:pic>
        <p:nvPicPr>
          <p:cNvPr id="106" name="Picture 105">
            <a:extLst>
              <a:ext uri="{FF2B5EF4-FFF2-40B4-BE49-F238E27FC236}">
                <a16:creationId xmlns:a16="http://schemas.microsoft.com/office/drawing/2014/main" id="{C2DDC100-15ED-A44D-B24D-7BEAC0162B3C}"/>
              </a:ext>
            </a:extLst>
          </p:cNvPr>
          <p:cNvPicPr/>
          <p:nvPr/>
        </p:nvPicPr>
        <p:blipFill>
          <a:blip r:embed="rId24">
            <a:extLst>
              <a:ext uri="{28A0092B-C50C-407E-A947-70E740481C1C}">
                <a14:useLocalDpi xmlns:a14="http://schemas.microsoft.com/office/drawing/2010/main" val="0"/>
              </a:ext>
            </a:extLst>
          </a:blip>
          <a:stretch>
            <a:fillRect/>
          </a:stretch>
        </p:blipFill>
        <p:spPr>
          <a:xfrm>
            <a:off x="20946399" y="11615689"/>
            <a:ext cx="1908038" cy="1908038"/>
          </a:xfrm>
          <a:prstGeom prst="rect">
            <a:avLst/>
          </a:prstGeom>
        </p:spPr>
      </p:pic>
      <p:pic>
        <p:nvPicPr>
          <p:cNvPr id="107" name="Picture 106">
            <a:extLst>
              <a:ext uri="{FF2B5EF4-FFF2-40B4-BE49-F238E27FC236}">
                <a16:creationId xmlns:a16="http://schemas.microsoft.com/office/drawing/2014/main" id="{0DA1C966-CBAA-DF4A-A8CD-AF804528B682}"/>
              </a:ext>
            </a:extLst>
          </p:cNvPr>
          <p:cNvPicPr/>
          <p:nvPr/>
        </p:nvPicPr>
        <p:blipFill>
          <a:blip r:embed="rId25">
            <a:extLst>
              <a:ext uri="{28A0092B-C50C-407E-A947-70E740481C1C}">
                <a14:useLocalDpi xmlns:a14="http://schemas.microsoft.com/office/drawing/2010/main" val="0"/>
              </a:ext>
            </a:extLst>
          </a:blip>
          <a:stretch>
            <a:fillRect/>
          </a:stretch>
        </p:blipFill>
        <p:spPr>
          <a:xfrm>
            <a:off x="22927234" y="11615687"/>
            <a:ext cx="1908040" cy="1908040"/>
          </a:xfrm>
          <a:prstGeom prst="rect">
            <a:avLst/>
          </a:prstGeom>
        </p:spPr>
      </p:pic>
      <p:pic>
        <p:nvPicPr>
          <p:cNvPr id="108" name="Picture 107">
            <a:extLst>
              <a:ext uri="{FF2B5EF4-FFF2-40B4-BE49-F238E27FC236}">
                <a16:creationId xmlns:a16="http://schemas.microsoft.com/office/drawing/2014/main" id="{93534850-5ACB-BD45-8E47-EA4F729DD5A6}"/>
              </a:ext>
            </a:extLst>
          </p:cNvPr>
          <p:cNvPicPr/>
          <p:nvPr/>
        </p:nvPicPr>
        <p:blipFill>
          <a:blip r:embed="rId26">
            <a:extLst>
              <a:ext uri="{28A0092B-C50C-407E-A947-70E740481C1C}">
                <a14:useLocalDpi xmlns:a14="http://schemas.microsoft.com/office/drawing/2010/main" val="0"/>
              </a:ext>
            </a:extLst>
          </a:blip>
          <a:stretch>
            <a:fillRect/>
          </a:stretch>
        </p:blipFill>
        <p:spPr>
          <a:xfrm>
            <a:off x="24910602" y="11615687"/>
            <a:ext cx="1908040" cy="1908040"/>
          </a:xfrm>
          <a:prstGeom prst="rect">
            <a:avLst/>
          </a:prstGeom>
        </p:spPr>
      </p:pic>
      <p:pic>
        <p:nvPicPr>
          <p:cNvPr id="109" name="Picture 108">
            <a:extLst>
              <a:ext uri="{FF2B5EF4-FFF2-40B4-BE49-F238E27FC236}">
                <a16:creationId xmlns:a16="http://schemas.microsoft.com/office/drawing/2014/main" id="{C4C6F734-C36C-4140-8BF8-6C48F6404A3A}"/>
              </a:ext>
            </a:extLst>
          </p:cNvPr>
          <p:cNvPicPr/>
          <p:nvPr/>
        </p:nvPicPr>
        <p:blipFill>
          <a:blip r:embed="rId27">
            <a:extLst>
              <a:ext uri="{28A0092B-C50C-407E-A947-70E740481C1C}">
                <a14:useLocalDpi xmlns:a14="http://schemas.microsoft.com/office/drawing/2010/main" val="0"/>
              </a:ext>
            </a:extLst>
          </a:blip>
          <a:stretch>
            <a:fillRect/>
          </a:stretch>
        </p:blipFill>
        <p:spPr>
          <a:xfrm>
            <a:off x="26875176" y="11615687"/>
            <a:ext cx="1908040" cy="1908040"/>
          </a:xfrm>
          <a:prstGeom prst="rect">
            <a:avLst/>
          </a:prstGeom>
        </p:spPr>
      </p:pic>
      <p:sp>
        <p:nvSpPr>
          <p:cNvPr id="110" name="Content Placeholder 10">
            <a:extLst>
              <a:ext uri="{FF2B5EF4-FFF2-40B4-BE49-F238E27FC236}">
                <a16:creationId xmlns:a16="http://schemas.microsoft.com/office/drawing/2014/main" id="{5E4DB354-2275-1249-BFFB-DE41880D85BE}"/>
              </a:ext>
            </a:extLst>
          </p:cNvPr>
          <p:cNvSpPr txBox="1">
            <a:spLocks/>
          </p:cNvSpPr>
          <p:nvPr/>
        </p:nvSpPr>
        <p:spPr>
          <a:xfrm>
            <a:off x="10440405" y="17990878"/>
            <a:ext cx="17105895" cy="5163718"/>
          </a:xfrm>
          <a:prstGeom prst="rect">
            <a:avLst/>
          </a:prstGeom>
        </p:spPr>
        <p:txBody>
          <a:bodyPr vert="horz" lIns="91440" tIns="45720" rIns="91440" bIns="45720" rtlCol="0">
            <a:normAutofit/>
          </a:bodyPr>
          <a:lst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a:lstStyle>
          <a:p>
            <a:pPr marL="0" indent="0">
              <a:lnSpc>
                <a:spcPct val="150000"/>
              </a:lnSpc>
              <a:spcBef>
                <a:spcPts val="1200"/>
              </a:spcBef>
              <a:buFont typeface="Arial" panose="020B0604020202020204" pitchFamily="34" charset="0"/>
              <a:buNone/>
            </a:pPr>
            <a:r>
              <a:rPr lang="lv-LV" sz="2600" b="1" dirty="0">
                <a:latin typeface="Arial" panose="020B0604020202020204" pitchFamily="34" charset="0"/>
                <a:cs typeface="Arial" panose="020B0604020202020204" pitchFamily="34" charset="0"/>
              </a:rPr>
              <a:t>SECINĀJUMI UN TURPMĀKAIS DARBS</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Modelis nav iemācījies izprast telpu un nesaprot atšķirību starp “kreiso” un ”labo” pusi.</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Neizdevās pamēģināt ainas algebru, jo modelis neģenerēja objektus.</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Jāturpina trenēt modeli. No pēdējam iterācijām varēja redzēt, ka modelis turpināja mācīties</a:t>
            </a:r>
          </a:p>
          <a:p>
            <a:pPr marL="388798" indent="-388798">
              <a:lnSpc>
                <a:spcPct val="150000"/>
              </a:lnSpc>
              <a:spcBef>
                <a:spcPts val="0"/>
              </a:spcBef>
            </a:pPr>
            <a:r>
              <a:rPr lang="lv-LV" sz="2200" dirty="0">
                <a:latin typeface="Arial" panose="020B0604020202020204" pitchFamily="34" charset="0"/>
                <a:cs typeface="Arial" panose="020B0604020202020204" pitchFamily="34" charset="0"/>
              </a:rPr>
              <a:t>Ja neizdodas uzlabot rezultātus, tad jāmaina reprezentācijas un ģeneratīvas tiklas arhitektūra</a:t>
            </a:r>
          </a:p>
          <a:p>
            <a:pPr marL="424798">
              <a:lnSpc>
                <a:spcPct val="150000"/>
              </a:lnSpc>
              <a:spcBef>
                <a:spcPts val="0"/>
              </a:spcBef>
            </a:pPr>
            <a:endParaRPr lang="lv-LV" sz="2200" dirty="0">
              <a:latin typeface="Arial" panose="020B0604020202020204" pitchFamily="34" charset="0"/>
              <a:cs typeface="Arial" panose="020B0604020202020204" pitchFamily="34" charset="0"/>
            </a:endParaRPr>
          </a:p>
          <a:p>
            <a:pPr marL="424798">
              <a:lnSpc>
                <a:spcPct val="150000"/>
              </a:lnSpc>
              <a:spcBef>
                <a:spcPts val="0"/>
              </a:spcBef>
            </a:pPr>
            <a:endParaRPr lang="lv-LV" sz="2200" dirty="0">
              <a:latin typeface="Arial" panose="020B0604020202020204" pitchFamily="34" charset="0"/>
              <a:cs typeface="Arial" panose="020B0604020202020204" pitchFamily="34" charset="0"/>
            </a:endParaRPr>
          </a:p>
          <a:p>
            <a:pPr marL="424798">
              <a:lnSpc>
                <a:spcPct val="150000"/>
              </a:lnSpc>
              <a:spcBef>
                <a:spcPts val="0"/>
              </a:spcBef>
            </a:pPr>
            <a:endParaRPr lang="lv-LV" sz="22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96388E2-08BD-3D49-88BE-743FC8E81648}"/>
              </a:ext>
            </a:extLst>
          </p:cNvPr>
          <p:cNvSpPr/>
          <p:nvPr/>
        </p:nvSpPr>
        <p:spPr>
          <a:xfrm>
            <a:off x="14050588" y="1133007"/>
            <a:ext cx="15135225" cy="830997"/>
          </a:xfrm>
          <a:prstGeom prst="rect">
            <a:avLst/>
          </a:prstGeom>
        </p:spPr>
        <p:txBody>
          <a:bodyPr>
            <a:spAutoFit/>
          </a:bodyPr>
          <a:lstStyle/>
          <a:p>
            <a:pPr algn="r"/>
            <a:r>
              <a:rPr lang="en-US" sz="2400" dirty="0">
                <a:latin typeface="Arial" panose="020B0604020202020204" pitchFamily="34" charset="0"/>
                <a:cs typeface="Arial" panose="020B0604020202020204" pitchFamily="34" charset="0"/>
              </a:rPr>
              <a:t>Eduards Sidorovičs, es09100</a:t>
            </a:r>
          </a:p>
          <a:p>
            <a:pPr algn="r"/>
            <a:r>
              <a:rPr lang="en-US" sz="2400" dirty="0" err="1">
                <a:latin typeface="Arial" panose="020B0604020202020204" pitchFamily="34" charset="0"/>
                <a:cs typeface="Arial" panose="020B0604020202020204" pitchFamily="34" charset="0"/>
              </a:rPr>
              <a:t>Darba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vadītājs</a:t>
            </a:r>
            <a:r>
              <a:rPr lang="en-US" sz="2400" dirty="0">
                <a:latin typeface="Arial" panose="020B0604020202020204" pitchFamily="34" charset="0"/>
                <a:cs typeface="Arial" panose="020B0604020202020204" pitchFamily="34" charset="0"/>
              </a:rPr>
              <a:t>: Dr. dat., Prof. </a:t>
            </a:r>
            <a:r>
              <a:rPr lang="en-US" sz="2400" dirty="0" err="1">
                <a:latin typeface="Arial" panose="020B0604020202020204" pitchFamily="34" charset="0"/>
                <a:cs typeface="Arial" panose="020B0604020202020204" pitchFamily="34" charset="0"/>
              </a:rPr>
              <a:t>Guntis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Bārzdiņš</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10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373</Words>
  <Application>Microsoft Macintosh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IZPRATNE PAR TELPISKO VIDI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Eduards Sidorovičs</dc:creator>
  <cp:lastModifiedBy>Eduards Sidorovičs</cp:lastModifiedBy>
  <cp:revision>22</cp:revision>
  <dcterms:created xsi:type="dcterms:W3CDTF">2019-01-24T23:16:19Z</dcterms:created>
  <dcterms:modified xsi:type="dcterms:W3CDTF">2019-01-25T08:28:21Z</dcterms:modified>
</cp:coreProperties>
</file>