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383625" cy="151193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94660"/>
  </p:normalViewPr>
  <p:slideViewPr>
    <p:cSldViewPr snapToGrid="0">
      <p:cViewPr varScale="1">
        <p:scale>
          <a:sx n="46" d="100"/>
          <a:sy n="46" d="100"/>
        </p:scale>
        <p:origin x="108" y="1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4FBC8-76E4-4D7C-AC80-23338C5C2593}" type="datetimeFigureOut">
              <a:rPr lang="lv-LV" smtClean="0"/>
              <a:t>23.01.2019</a:t>
            </a:fld>
            <a:endParaRPr lang="lv-LV"/>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02D45-2186-44DE-A8C0-8B5E3A25B30E}" type="slidenum">
              <a:rPr lang="lv-LV" smtClean="0"/>
              <a:t>‹#›</a:t>
            </a:fld>
            <a:endParaRPr lang="lv-LV"/>
          </a:p>
        </p:txBody>
      </p:sp>
    </p:spTree>
    <p:extLst>
      <p:ext uri="{BB962C8B-B14F-4D97-AF65-F5344CB8AC3E}">
        <p14:creationId xmlns:p14="http://schemas.microsoft.com/office/powerpoint/2010/main" val="1426514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Paveiktais</a:t>
            </a:r>
            <a:endParaRPr lang="en-GB" dirty="0"/>
          </a:p>
          <a:p>
            <a:r>
              <a:rPr lang="en-GB" dirty="0" err="1"/>
              <a:t>Secinājumi</a:t>
            </a:r>
            <a:endParaRPr lang="en-GB" dirty="0"/>
          </a:p>
          <a:p>
            <a:r>
              <a:rPr lang="en-GB" dirty="0" err="1"/>
              <a:t>Turpmākās</a:t>
            </a:r>
            <a:r>
              <a:rPr lang="en-GB" dirty="0"/>
              <a:t> </a:t>
            </a:r>
            <a:r>
              <a:rPr lang="en-GB" dirty="0" err="1"/>
              <a:t>darbības</a:t>
            </a:r>
            <a:endParaRPr lang="lv-LV" dirty="0"/>
          </a:p>
        </p:txBody>
      </p:sp>
      <p:sp>
        <p:nvSpPr>
          <p:cNvPr id="4" name="Slide Number Placeholder 3"/>
          <p:cNvSpPr>
            <a:spLocks noGrp="1"/>
          </p:cNvSpPr>
          <p:nvPr>
            <p:ph type="sldNum" sz="quarter" idx="5"/>
          </p:nvPr>
        </p:nvSpPr>
        <p:spPr/>
        <p:txBody>
          <a:bodyPr/>
          <a:lstStyle/>
          <a:p>
            <a:fld id="{5A902D45-2186-44DE-A8C0-8B5E3A25B30E}" type="slidenum">
              <a:rPr lang="lv-LV" smtClean="0"/>
              <a:t>1</a:t>
            </a:fld>
            <a:endParaRPr lang="lv-LV"/>
          </a:p>
        </p:txBody>
      </p:sp>
    </p:spTree>
    <p:extLst>
      <p:ext uri="{BB962C8B-B14F-4D97-AF65-F5344CB8AC3E}">
        <p14:creationId xmlns:p14="http://schemas.microsoft.com/office/powerpoint/2010/main" val="751932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2474395"/>
            <a:ext cx="18176081" cy="5263774"/>
          </a:xfrm>
        </p:spPr>
        <p:txBody>
          <a:bodyPr anchor="b"/>
          <a:lstStyle>
            <a:lvl1pPr algn="ctr">
              <a:defRPr sz="13228"/>
            </a:lvl1pPr>
          </a:lstStyle>
          <a:p>
            <a:r>
              <a:rPr lang="en-US"/>
              <a:t>Click to edit Master title style</a:t>
            </a:r>
            <a:endParaRPr lang="en-US" dirty="0"/>
          </a:p>
        </p:txBody>
      </p:sp>
      <p:sp>
        <p:nvSpPr>
          <p:cNvPr id="3" name="Subtitle 2"/>
          <p:cNvSpPr>
            <a:spLocks noGrp="1"/>
          </p:cNvSpPr>
          <p:nvPr>
            <p:ph type="subTitle" idx="1"/>
          </p:nvPr>
        </p:nvSpPr>
        <p:spPr>
          <a:xfrm>
            <a:off x="2672953" y="7941160"/>
            <a:ext cx="16037719" cy="3650342"/>
          </a:xfrm>
        </p:spPr>
        <p:txBody>
          <a:bodyPr/>
          <a:lstStyle>
            <a:lvl1pPr marL="0" indent="0" algn="ctr">
              <a:buNone/>
              <a:defRPr sz="5291"/>
            </a:lvl1pPr>
            <a:lvl2pPr marL="1007943" indent="0" algn="ctr">
              <a:buNone/>
              <a:defRPr sz="4409"/>
            </a:lvl2pPr>
            <a:lvl3pPr marL="2015886" indent="0" algn="ctr">
              <a:buNone/>
              <a:defRPr sz="3968"/>
            </a:lvl3pPr>
            <a:lvl4pPr marL="3023829" indent="0" algn="ctr">
              <a:buNone/>
              <a:defRPr sz="3527"/>
            </a:lvl4pPr>
            <a:lvl5pPr marL="4031772" indent="0" algn="ctr">
              <a:buNone/>
              <a:defRPr sz="3527"/>
            </a:lvl5pPr>
            <a:lvl6pPr marL="5039716" indent="0" algn="ctr">
              <a:buNone/>
              <a:defRPr sz="3527"/>
            </a:lvl6pPr>
            <a:lvl7pPr marL="6047659" indent="0" algn="ctr">
              <a:buNone/>
              <a:defRPr sz="3527"/>
            </a:lvl7pPr>
            <a:lvl8pPr marL="7055602" indent="0" algn="ctr">
              <a:buNone/>
              <a:defRPr sz="3527"/>
            </a:lvl8pPr>
            <a:lvl9pPr marL="8063545" indent="0" algn="ctr">
              <a:buNone/>
              <a:defRPr sz="352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976EB4-7BC7-4112-9048-E31CC71CD3C0}" type="datetimeFigureOut">
              <a:rPr lang="lv-LV" smtClean="0"/>
              <a:t>23.01.2019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4249260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76EB4-7BC7-4112-9048-E31CC71CD3C0}" type="datetimeFigureOut">
              <a:rPr lang="lv-LV" smtClean="0"/>
              <a:t>23.01.2019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182090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804966"/>
            <a:ext cx="4610844" cy="128129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804966"/>
            <a:ext cx="13565237" cy="12812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76EB4-7BC7-4112-9048-E31CC71CD3C0}" type="datetimeFigureOut">
              <a:rPr lang="lv-LV" smtClean="0"/>
              <a:t>23.01.2019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254540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76EB4-7BC7-4112-9048-E31CC71CD3C0}" type="datetimeFigureOut">
              <a:rPr lang="lv-LV" smtClean="0"/>
              <a:t>23.01.2019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187987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3769342"/>
            <a:ext cx="18443377" cy="6289229"/>
          </a:xfrm>
        </p:spPr>
        <p:txBody>
          <a:bodyPr anchor="b"/>
          <a:lstStyle>
            <a:lvl1pPr>
              <a:defRPr sz="13228"/>
            </a:lvl1pPr>
          </a:lstStyle>
          <a:p>
            <a:r>
              <a:rPr lang="en-US"/>
              <a:t>Click to edit Master title style</a:t>
            </a:r>
            <a:endParaRPr lang="en-US" dirty="0"/>
          </a:p>
        </p:txBody>
      </p:sp>
      <p:sp>
        <p:nvSpPr>
          <p:cNvPr id="3" name="Text Placeholder 2"/>
          <p:cNvSpPr>
            <a:spLocks noGrp="1"/>
          </p:cNvSpPr>
          <p:nvPr>
            <p:ph type="body" idx="1"/>
          </p:nvPr>
        </p:nvSpPr>
        <p:spPr>
          <a:xfrm>
            <a:off x="1458988" y="10118069"/>
            <a:ext cx="18443377" cy="3307357"/>
          </a:xfrm>
        </p:spPr>
        <p:txBody>
          <a:bodyPr/>
          <a:lstStyle>
            <a:lvl1pPr marL="0" indent="0">
              <a:buNone/>
              <a:defRPr sz="5291">
                <a:solidFill>
                  <a:schemeClr val="tx1"/>
                </a:solidFill>
              </a:defRPr>
            </a:lvl1pPr>
            <a:lvl2pPr marL="1007943" indent="0">
              <a:buNone/>
              <a:defRPr sz="4409">
                <a:solidFill>
                  <a:schemeClr val="tx1">
                    <a:tint val="75000"/>
                  </a:schemeClr>
                </a:solidFill>
              </a:defRPr>
            </a:lvl2pPr>
            <a:lvl3pPr marL="2015886" indent="0">
              <a:buNone/>
              <a:defRPr sz="3968">
                <a:solidFill>
                  <a:schemeClr val="tx1">
                    <a:tint val="75000"/>
                  </a:schemeClr>
                </a:solidFill>
              </a:defRPr>
            </a:lvl3pPr>
            <a:lvl4pPr marL="3023829" indent="0">
              <a:buNone/>
              <a:defRPr sz="3527">
                <a:solidFill>
                  <a:schemeClr val="tx1">
                    <a:tint val="75000"/>
                  </a:schemeClr>
                </a:solidFill>
              </a:defRPr>
            </a:lvl4pPr>
            <a:lvl5pPr marL="4031772" indent="0">
              <a:buNone/>
              <a:defRPr sz="3527">
                <a:solidFill>
                  <a:schemeClr val="tx1">
                    <a:tint val="75000"/>
                  </a:schemeClr>
                </a:solidFill>
              </a:defRPr>
            </a:lvl5pPr>
            <a:lvl6pPr marL="5039716" indent="0">
              <a:buNone/>
              <a:defRPr sz="3527">
                <a:solidFill>
                  <a:schemeClr val="tx1">
                    <a:tint val="75000"/>
                  </a:schemeClr>
                </a:solidFill>
              </a:defRPr>
            </a:lvl6pPr>
            <a:lvl7pPr marL="6047659" indent="0">
              <a:buNone/>
              <a:defRPr sz="3527">
                <a:solidFill>
                  <a:schemeClr val="tx1">
                    <a:tint val="75000"/>
                  </a:schemeClr>
                </a:solidFill>
              </a:defRPr>
            </a:lvl7pPr>
            <a:lvl8pPr marL="7055602" indent="0">
              <a:buNone/>
              <a:defRPr sz="3527">
                <a:solidFill>
                  <a:schemeClr val="tx1">
                    <a:tint val="75000"/>
                  </a:schemeClr>
                </a:solidFill>
              </a:defRPr>
            </a:lvl8pPr>
            <a:lvl9pPr marL="8063545" indent="0">
              <a:buNone/>
              <a:defRPr sz="352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976EB4-7BC7-4112-9048-E31CC71CD3C0}" type="datetimeFigureOut">
              <a:rPr lang="lv-LV" smtClean="0"/>
              <a:t>23.01.2019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96442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4024827"/>
            <a:ext cx="9088041" cy="95930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4024827"/>
            <a:ext cx="9088041" cy="95930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976EB4-7BC7-4112-9048-E31CC71CD3C0}" type="datetimeFigureOut">
              <a:rPr lang="lv-LV" smtClean="0"/>
              <a:t>23.01.2019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137173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804969"/>
            <a:ext cx="18443377" cy="29223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3706342"/>
            <a:ext cx="9046274" cy="1816421"/>
          </a:xfrm>
        </p:spPr>
        <p:txBody>
          <a:bodyPr anchor="b"/>
          <a:lstStyle>
            <a:lvl1pPr marL="0" indent="0">
              <a:buNone/>
              <a:defRPr sz="5291" b="1"/>
            </a:lvl1pPr>
            <a:lvl2pPr marL="1007943" indent="0">
              <a:buNone/>
              <a:defRPr sz="4409" b="1"/>
            </a:lvl2pPr>
            <a:lvl3pPr marL="2015886" indent="0">
              <a:buNone/>
              <a:defRPr sz="3968" b="1"/>
            </a:lvl3pPr>
            <a:lvl4pPr marL="3023829" indent="0">
              <a:buNone/>
              <a:defRPr sz="3527" b="1"/>
            </a:lvl4pPr>
            <a:lvl5pPr marL="4031772" indent="0">
              <a:buNone/>
              <a:defRPr sz="3527" b="1"/>
            </a:lvl5pPr>
            <a:lvl6pPr marL="5039716" indent="0">
              <a:buNone/>
              <a:defRPr sz="3527" b="1"/>
            </a:lvl6pPr>
            <a:lvl7pPr marL="6047659" indent="0">
              <a:buNone/>
              <a:defRPr sz="3527" b="1"/>
            </a:lvl7pPr>
            <a:lvl8pPr marL="7055602" indent="0">
              <a:buNone/>
              <a:defRPr sz="3527" b="1"/>
            </a:lvl8pPr>
            <a:lvl9pPr marL="8063545" indent="0">
              <a:buNone/>
              <a:defRPr sz="3527" b="1"/>
            </a:lvl9pPr>
          </a:lstStyle>
          <a:p>
            <a:pPr lvl="0"/>
            <a:r>
              <a:rPr lang="en-US"/>
              <a:t>Edit Master text styles</a:t>
            </a:r>
          </a:p>
        </p:txBody>
      </p:sp>
      <p:sp>
        <p:nvSpPr>
          <p:cNvPr id="4" name="Content Placeholder 3"/>
          <p:cNvSpPr>
            <a:spLocks noGrp="1"/>
          </p:cNvSpPr>
          <p:nvPr>
            <p:ph sz="half" idx="2"/>
          </p:nvPr>
        </p:nvSpPr>
        <p:spPr>
          <a:xfrm>
            <a:off x="1472912" y="5522763"/>
            <a:ext cx="9046274" cy="81231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3706342"/>
            <a:ext cx="9090826" cy="1816421"/>
          </a:xfrm>
        </p:spPr>
        <p:txBody>
          <a:bodyPr anchor="b"/>
          <a:lstStyle>
            <a:lvl1pPr marL="0" indent="0">
              <a:buNone/>
              <a:defRPr sz="5291" b="1"/>
            </a:lvl1pPr>
            <a:lvl2pPr marL="1007943" indent="0">
              <a:buNone/>
              <a:defRPr sz="4409" b="1"/>
            </a:lvl2pPr>
            <a:lvl3pPr marL="2015886" indent="0">
              <a:buNone/>
              <a:defRPr sz="3968" b="1"/>
            </a:lvl3pPr>
            <a:lvl4pPr marL="3023829" indent="0">
              <a:buNone/>
              <a:defRPr sz="3527" b="1"/>
            </a:lvl4pPr>
            <a:lvl5pPr marL="4031772" indent="0">
              <a:buNone/>
              <a:defRPr sz="3527" b="1"/>
            </a:lvl5pPr>
            <a:lvl6pPr marL="5039716" indent="0">
              <a:buNone/>
              <a:defRPr sz="3527" b="1"/>
            </a:lvl6pPr>
            <a:lvl7pPr marL="6047659" indent="0">
              <a:buNone/>
              <a:defRPr sz="3527" b="1"/>
            </a:lvl7pPr>
            <a:lvl8pPr marL="7055602" indent="0">
              <a:buNone/>
              <a:defRPr sz="3527" b="1"/>
            </a:lvl8pPr>
            <a:lvl9pPr marL="8063545" indent="0">
              <a:buNone/>
              <a:defRPr sz="3527" b="1"/>
            </a:lvl9pPr>
          </a:lstStyle>
          <a:p>
            <a:pPr lvl="0"/>
            <a:r>
              <a:rPr lang="en-US"/>
              <a:t>Edit Master text styles</a:t>
            </a:r>
          </a:p>
        </p:txBody>
      </p:sp>
      <p:sp>
        <p:nvSpPr>
          <p:cNvPr id="6" name="Content Placeholder 5"/>
          <p:cNvSpPr>
            <a:spLocks noGrp="1"/>
          </p:cNvSpPr>
          <p:nvPr>
            <p:ph sz="quarter" idx="4"/>
          </p:nvPr>
        </p:nvSpPr>
        <p:spPr>
          <a:xfrm>
            <a:off x="10825461" y="5522763"/>
            <a:ext cx="9090826" cy="81231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976EB4-7BC7-4112-9048-E31CC71CD3C0}" type="datetimeFigureOut">
              <a:rPr lang="lv-LV" smtClean="0"/>
              <a:t>23.01.2019</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4202092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976EB4-7BC7-4112-9048-E31CC71CD3C0}" type="datetimeFigureOut">
              <a:rPr lang="lv-LV" smtClean="0"/>
              <a:t>23.01.2019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1240711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76EB4-7BC7-4112-9048-E31CC71CD3C0}" type="datetimeFigureOut">
              <a:rPr lang="lv-LV" smtClean="0"/>
              <a:t>23.01.2019</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162030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007957"/>
            <a:ext cx="6896776" cy="3527848"/>
          </a:xfrm>
        </p:spPr>
        <p:txBody>
          <a:bodyPr anchor="b"/>
          <a:lstStyle>
            <a:lvl1pPr>
              <a:defRPr sz="7055"/>
            </a:lvl1pPr>
          </a:lstStyle>
          <a:p>
            <a:r>
              <a:rPr lang="en-US"/>
              <a:t>Click to edit Master title style</a:t>
            </a:r>
            <a:endParaRPr lang="en-US" dirty="0"/>
          </a:p>
        </p:txBody>
      </p:sp>
      <p:sp>
        <p:nvSpPr>
          <p:cNvPr id="3" name="Content Placeholder 2"/>
          <p:cNvSpPr>
            <a:spLocks noGrp="1"/>
          </p:cNvSpPr>
          <p:nvPr>
            <p:ph idx="1"/>
          </p:nvPr>
        </p:nvSpPr>
        <p:spPr>
          <a:xfrm>
            <a:off x="9090826" y="2176910"/>
            <a:ext cx="10825460" cy="10744538"/>
          </a:xfrm>
        </p:spPr>
        <p:txBody>
          <a:bodyPr/>
          <a:lstStyle>
            <a:lvl1pPr>
              <a:defRPr sz="7055"/>
            </a:lvl1pPr>
            <a:lvl2pPr>
              <a:defRPr sz="6173"/>
            </a:lvl2pPr>
            <a:lvl3pPr>
              <a:defRPr sz="5291"/>
            </a:lvl3pPr>
            <a:lvl4pPr>
              <a:defRPr sz="4409"/>
            </a:lvl4pPr>
            <a:lvl5pPr>
              <a:defRPr sz="4409"/>
            </a:lvl5pPr>
            <a:lvl6pPr>
              <a:defRPr sz="4409"/>
            </a:lvl6pPr>
            <a:lvl7pPr>
              <a:defRPr sz="4409"/>
            </a:lvl7pPr>
            <a:lvl8pPr>
              <a:defRPr sz="4409"/>
            </a:lvl8pPr>
            <a:lvl9pPr>
              <a:defRPr sz="440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4535805"/>
            <a:ext cx="6896776" cy="8403140"/>
          </a:xfrm>
        </p:spPr>
        <p:txBody>
          <a:bodyPr/>
          <a:lstStyle>
            <a:lvl1pPr marL="0" indent="0">
              <a:buNone/>
              <a:defRPr sz="3527"/>
            </a:lvl1pPr>
            <a:lvl2pPr marL="1007943" indent="0">
              <a:buNone/>
              <a:defRPr sz="3086"/>
            </a:lvl2pPr>
            <a:lvl3pPr marL="2015886" indent="0">
              <a:buNone/>
              <a:defRPr sz="2646"/>
            </a:lvl3pPr>
            <a:lvl4pPr marL="3023829" indent="0">
              <a:buNone/>
              <a:defRPr sz="2205"/>
            </a:lvl4pPr>
            <a:lvl5pPr marL="4031772" indent="0">
              <a:buNone/>
              <a:defRPr sz="2205"/>
            </a:lvl5pPr>
            <a:lvl6pPr marL="5039716" indent="0">
              <a:buNone/>
              <a:defRPr sz="2205"/>
            </a:lvl6pPr>
            <a:lvl7pPr marL="6047659" indent="0">
              <a:buNone/>
              <a:defRPr sz="2205"/>
            </a:lvl7pPr>
            <a:lvl8pPr marL="7055602" indent="0">
              <a:buNone/>
              <a:defRPr sz="2205"/>
            </a:lvl8pPr>
            <a:lvl9pPr marL="8063545" indent="0">
              <a:buNone/>
              <a:defRPr sz="2205"/>
            </a:lvl9pPr>
          </a:lstStyle>
          <a:p>
            <a:pPr lvl="0"/>
            <a:r>
              <a:rPr lang="en-US"/>
              <a:t>Edit Master text styles</a:t>
            </a:r>
          </a:p>
        </p:txBody>
      </p:sp>
      <p:sp>
        <p:nvSpPr>
          <p:cNvPr id="5" name="Date Placeholder 4"/>
          <p:cNvSpPr>
            <a:spLocks noGrp="1"/>
          </p:cNvSpPr>
          <p:nvPr>
            <p:ph type="dt" sz="half" idx="10"/>
          </p:nvPr>
        </p:nvSpPr>
        <p:spPr/>
        <p:txBody>
          <a:bodyPr/>
          <a:lstStyle/>
          <a:p>
            <a:fld id="{93976EB4-7BC7-4112-9048-E31CC71CD3C0}" type="datetimeFigureOut">
              <a:rPr lang="lv-LV" smtClean="0"/>
              <a:t>23.01.2019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2442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007957"/>
            <a:ext cx="6896776" cy="3527848"/>
          </a:xfrm>
        </p:spPr>
        <p:txBody>
          <a:bodyPr anchor="b"/>
          <a:lstStyle>
            <a:lvl1pPr>
              <a:defRPr sz="7055"/>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2176910"/>
            <a:ext cx="10825460" cy="10744538"/>
          </a:xfrm>
        </p:spPr>
        <p:txBody>
          <a:bodyPr anchor="t"/>
          <a:lstStyle>
            <a:lvl1pPr marL="0" indent="0">
              <a:buNone/>
              <a:defRPr sz="7055"/>
            </a:lvl1pPr>
            <a:lvl2pPr marL="1007943" indent="0">
              <a:buNone/>
              <a:defRPr sz="6173"/>
            </a:lvl2pPr>
            <a:lvl3pPr marL="2015886" indent="0">
              <a:buNone/>
              <a:defRPr sz="5291"/>
            </a:lvl3pPr>
            <a:lvl4pPr marL="3023829" indent="0">
              <a:buNone/>
              <a:defRPr sz="4409"/>
            </a:lvl4pPr>
            <a:lvl5pPr marL="4031772" indent="0">
              <a:buNone/>
              <a:defRPr sz="4409"/>
            </a:lvl5pPr>
            <a:lvl6pPr marL="5039716" indent="0">
              <a:buNone/>
              <a:defRPr sz="4409"/>
            </a:lvl6pPr>
            <a:lvl7pPr marL="6047659" indent="0">
              <a:buNone/>
              <a:defRPr sz="4409"/>
            </a:lvl7pPr>
            <a:lvl8pPr marL="7055602" indent="0">
              <a:buNone/>
              <a:defRPr sz="4409"/>
            </a:lvl8pPr>
            <a:lvl9pPr marL="8063545" indent="0">
              <a:buNone/>
              <a:defRPr sz="4409"/>
            </a:lvl9pPr>
          </a:lstStyle>
          <a:p>
            <a:r>
              <a:rPr lang="en-US"/>
              <a:t>Click icon to add picture</a:t>
            </a:r>
            <a:endParaRPr lang="en-US" dirty="0"/>
          </a:p>
        </p:txBody>
      </p:sp>
      <p:sp>
        <p:nvSpPr>
          <p:cNvPr id="4" name="Text Placeholder 3"/>
          <p:cNvSpPr>
            <a:spLocks noGrp="1"/>
          </p:cNvSpPr>
          <p:nvPr>
            <p:ph type="body" sz="half" idx="2"/>
          </p:nvPr>
        </p:nvSpPr>
        <p:spPr>
          <a:xfrm>
            <a:off x="1472909" y="4535805"/>
            <a:ext cx="6896776" cy="8403140"/>
          </a:xfrm>
        </p:spPr>
        <p:txBody>
          <a:bodyPr/>
          <a:lstStyle>
            <a:lvl1pPr marL="0" indent="0">
              <a:buNone/>
              <a:defRPr sz="3527"/>
            </a:lvl1pPr>
            <a:lvl2pPr marL="1007943" indent="0">
              <a:buNone/>
              <a:defRPr sz="3086"/>
            </a:lvl2pPr>
            <a:lvl3pPr marL="2015886" indent="0">
              <a:buNone/>
              <a:defRPr sz="2646"/>
            </a:lvl3pPr>
            <a:lvl4pPr marL="3023829" indent="0">
              <a:buNone/>
              <a:defRPr sz="2205"/>
            </a:lvl4pPr>
            <a:lvl5pPr marL="4031772" indent="0">
              <a:buNone/>
              <a:defRPr sz="2205"/>
            </a:lvl5pPr>
            <a:lvl6pPr marL="5039716" indent="0">
              <a:buNone/>
              <a:defRPr sz="2205"/>
            </a:lvl6pPr>
            <a:lvl7pPr marL="6047659" indent="0">
              <a:buNone/>
              <a:defRPr sz="2205"/>
            </a:lvl7pPr>
            <a:lvl8pPr marL="7055602" indent="0">
              <a:buNone/>
              <a:defRPr sz="2205"/>
            </a:lvl8pPr>
            <a:lvl9pPr marL="8063545" indent="0">
              <a:buNone/>
              <a:defRPr sz="2205"/>
            </a:lvl9pPr>
          </a:lstStyle>
          <a:p>
            <a:pPr lvl="0"/>
            <a:r>
              <a:rPr lang="en-US"/>
              <a:t>Edit Master text styles</a:t>
            </a:r>
          </a:p>
        </p:txBody>
      </p:sp>
      <p:sp>
        <p:nvSpPr>
          <p:cNvPr id="5" name="Date Placeholder 4"/>
          <p:cNvSpPr>
            <a:spLocks noGrp="1"/>
          </p:cNvSpPr>
          <p:nvPr>
            <p:ph type="dt" sz="half" idx="10"/>
          </p:nvPr>
        </p:nvSpPr>
        <p:spPr/>
        <p:txBody>
          <a:bodyPr/>
          <a:lstStyle/>
          <a:p>
            <a:fld id="{93976EB4-7BC7-4112-9048-E31CC71CD3C0}" type="datetimeFigureOut">
              <a:rPr lang="lv-LV" smtClean="0"/>
              <a:t>23.01.2019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45B7D1D-E879-4FE0-A34E-578D5BB2EBBB}" type="slidenum">
              <a:rPr lang="lv-LV" smtClean="0"/>
              <a:t>‹#›</a:t>
            </a:fld>
            <a:endParaRPr lang="lv-LV"/>
          </a:p>
        </p:txBody>
      </p:sp>
    </p:spTree>
    <p:extLst>
      <p:ext uri="{BB962C8B-B14F-4D97-AF65-F5344CB8AC3E}">
        <p14:creationId xmlns:p14="http://schemas.microsoft.com/office/powerpoint/2010/main" val="853661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804969"/>
            <a:ext cx="18443377" cy="29223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4024827"/>
            <a:ext cx="18443377" cy="959308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14013401"/>
            <a:ext cx="4811316" cy="804965"/>
          </a:xfrm>
          <a:prstGeom prst="rect">
            <a:avLst/>
          </a:prstGeom>
        </p:spPr>
        <p:txBody>
          <a:bodyPr vert="horz" lIns="91440" tIns="45720" rIns="91440" bIns="45720" rtlCol="0" anchor="ctr"/>
          <a:lstStyle>
            <a:lvl1pPr algn="l">
              <a:defRPr sz="2646">
                <a:solidFill>
                  <a:schemeClr val="tx1">
                    <a:tint val="75000"/>
                  </a:schemeClr>
                </a:solidFill>
              </a:defRPr>
            </a:lvl1pPr>
          </a:lstStyle>
          <a:p>
            <a:fld id="{93976EB4-7BC7-4112-9048-E31CC71CD3C0}" type="datetimeFigureOut">
              <a:rPr lang="lv-LV" smtClean="0"/>
              <a:t>23.01.2019</a:t>
            </a:fld>
            <a:endParaRPr lang="lv-LV"/>
          </a:p>
        </p:txBody>
      </p:sp>
      <p:sp>
        <p:nvSpPr>
          <p:cNvPr id="5" name="Footer Placeholder 4"/>
          <p:cNvSpPr>
            <a:spLocks noGrp="1"/>
          </p:cNvSpPr>
          <p:nvPr>
            <p:ph type="ftr" sz="quarter" idx="3"/>
          </p:nvPr>
        </p:nvSpPr>
        <p:spPr>
          <a:xfrm>
            <a:off x="7083326" y="14013401"/>
            <a:ext cx="7216973" cy="804965"/>
          </a:xfrm>
          <a:prstGeom prst="rect">
            <a:avLst/>
          </a:prstGeom>
        </p:spPr>
        <p:txBody>
          <a:bodyPr vert="horz" lIns="91440" tIns="45720" rIns="91440" bIns="45720" rtlCol="0" anchor="ctr"/>
          <a:lstStyle>
            <a:lvl1pPr algn="ctr">
              <a:defRPr sz="2646">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15102185" y="14013401"/>
            <a:ext cx="4811316" cy="804965"/>
          </a:xfrm>
          <a:prstGeom prst="rect">
            <a:avLst/>
          </a:prstGeom>
        </p:spPr>
        <p:txBody>
          <a:bodyPr vert="horz" lIns="91440" tIns="45720" rIns="91440" bIns="45720" rtlCol="0" anchor="ctr"/>
          <a:lstStyle>
            <a:lvl1pPr algn="r">
              <a:defRPr sz="2646">
                <a:solidFill>
                  <a:schemeClr val="tx1">
                    <a:tint val="75000"/>
                  </a:schemeClr>
                </a:solidFill>
              </a:defRPr>
            </a:lvl1pPr>
          </a:lstStyle>
          <a:p>
            <a:fld id="{645B7D1D-E879-4FE0-A34E-578D5BB2EBBB}" type="slidenum">
              <a:rPr lang="lv-LV" smtClean="0"/>
              <a:t>‹#›</a:t>
            </a:fld>
            <a:endParaRPr lang="lv-LV"/>
          </a:p>
        </p:txBody>
      </p:sp>
    </p:spTree>
    <p:extLst>
      <p:ext uri="{BB962C8B-B14F-4D97-AF65-F5344CB8AC3E}">
        <p14:creationId xmlns:p14="http://schemas.microsoft.com/office/powerpoint/2010/main" val="197811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015886" rtl="0" eaLnBrk="1" latinLnBrk="0" hangingPunct="1">
        <a:lnSpc>
          <a:spcPct val="90000"/>
        </a:lnSpc>
        <a:spcBef>
          <a:spcPct val="0"/>
        </a:spcBef>
        <a:buNone/>
        <a:defRPr sz="9700" kern="1200">
          <a:solidFill>
            <a:schemeClr val="tx1"/>
          </a:solidFill>
          <a:latin typeface="+mj-lt"/>
          <a:ea typeface="+mj-ea"/>
          <a:cs typeface="+mj-cs"/>
        </a:defRPr>
      </a:lvl1pPr>
    </p:titleStyle>
    <p:bodyStyle>
      <a:lvl1pPr marL="503972" indent="-503972" algn="l" defTabSz="2015886" rtl="0" eaLnBrk="1" latinLnBrk="0" hangingPunct="1">
        <a:lnSpc>
          <a:spcPct val="90000"/>
        </a:lnSpc>
        <a:spcBef>
          <a:spcPts val="2205"/>
        </a:spcBef>
        <a:buFont typeface="Arial" panose="020B0604020202020204" pitchFamily="34" charset="0"/>
        <a:buChar char="•"/>
        <a:defRPr sz="6173" kern="1200">
          <a:solidFill>
            <a:schemeClr val="tx1"/>
          </a:solidFill>
          <a:latin typeface="+mn-lt"/>
          <a:ea typeface="+mn-ea"/>
          <a:cs typeface="+mn-cs"/>
        </a:defRPr>
      </a:lvl1pPr>
      <a:lvl2pPr marL="1511915" indent="-503972" algn="l" defTabSz="2015886" rtl="0" eaLnBrk="1" latinLnBrk="0" hangingPunct="1">
        <a:lnSpc>
          <a:spcPct val="90000"/>
        </a:lnSpc>
        <a:spcBef>
          <a:spcPts val="1102"/>
        </a:spcBef>
        <a:buFont typeface="Arial" panose="020B0604020202020204" pitchFamily="34" charset="0"/>
        <a:buChar char="•"/>
        <a:defRPr sz="5291" kern="1200">
          <a:solidFill>
            <a:schemeClr val="tx1"/>
          </a:solidFill>
          <a:latin typeface="+mn-lt"/>
          <a:ea typeface="+mn-ea"/>
          <a:cs typeface="+mn-cs"/>
        </a:defRPr>
      </a:lvl2pPr>
      <a:lvl3pPr marL="2519858" indent="-503972" algn="l" defTabSz="2015886" rtl="0" eaLnBrk="1" latinLnBrk="0" hangingPunct="1">
        <a:lnSpc>
          <a:spcPct val="90000"/>
        </a:lnSpc>
        <a:spcBef>
          <a:spcPts val="1102"/>
        </a:spcBef>
        <a:buFont typeface="Arial" panose="020B0604020202020204" pitchFamily="34" charset="0"/>
        <a:buChar char="•"/>
        <a:defRPr sz="4409" kern="1200">
          <a:solidFill>
            <a:schemeClr val="tx1"/>
          </a:solidFill>
          <a:latin typeface="+mn-lt"/>
          <a:ea typeface="+mn-ea"/>
          <a:cs typeface="+mn-cs"/>
        </a:defRPr>
      </a:lvl3pPr>
      <a:lvl4pPr marL="3527801"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4pPr>
      <a:lvl5pPr marL="4535744"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5pPr>
      <a:lvl6pPr marL="554368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6pPr>
      <a:lvl7pPr marL="6551630"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7pPr>
      <a:lvl8pPr marL="7559573"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8pPr>
      <a:lvl9pPr marL="856751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9pPr>
    </p:bodyStyle>
    <p:otherStyle>
      <a:defPPr>
        <a:defRPr lang="en-US"/>
      </a:defPPr>
      <a:lvl1pPr marL="0" algn="l" defTabSz="2015886" rtl="0" eaLnBrk="1" latinLnBrk="0" hangingPunct="1">
        <a:defRPr sz="3968" kern="1200">
          <a:solidFill>
            <a:schemeClr val="tx1"/>
          </a:solidFill>
          <a:latin typeface="+mn-lt"/>
          <a:ea typeface="+mn-ea"/>
          <a:cs typeface="+mn-cs"/>
        </a:defRPr>
      </a:lvl1pPr>
      <a:lvl2pPr marL="1007943" algn="l" defTabSz="2015886" rtl="0" eaLnBrk="1" latinLnBrk="0" hangingPunct="1">
        <a:defRPr sz="3968" kern="1200">
          <a:solidFill>
            <a:schemeClr val="tx1"/>
          </a:solidFill>
          <a:latin typeface="+mn-lt"/>
          <a:ea typeface="+mn-ea"/>
          <a:cs typeface="+mn-cs"/>
        </a:defRPr>
      </a:lvl2pPr>
      <a:lvl3pPr marL="2015886" algn="l" defTabSz="2015886" rtl="0" eaLnBrk="1" latinLnBrk="0" hangingPunct="1">
        <a:defRPr sz="3968" kern="1200">
          <a:solidFill>
            <a:schemeClr val="tx1"/>
          </a:solidFill>
          <a:latin typeface="+mn-lt"/>
          <a:ea typeface="+mn-ea"/>
          <a:cs typeface="+mn-cs"/>
        </a:defRPr>
      </a:lvl3pPr>
      <a:lvl4pPr marL="3023829" algn="l" defTabSz="2015886" rtl="0" eaLnBrk="1" latinLnBrk="0" hangingPunct="1">
        <a:defRPr sz="3968" kern="1200">
          <a:solidFill>
            <a:schemeClr val="tx1"/>
          </a:solidFill>
          <a:latin typeface="+mn-lt"/>
          <a:ea typeface="+mn-ea"/>
          <a:cs typeface="+mn-cs"/>
        </a:defRPr>
      </a:lvl4pPr>
      <a:lvl5pPr marL="4031772" algn="l" defTabSz="2015886" rtl="0" eaLnBrk="1" latinLnBrk="0" hangingPunct="1">
        <a:defRPr sz="3968" kern="1200">
          <a:solidFill>
            <a:schemeClr val="tx1"/>
          </a:solidFill>
          <a:latin typeface="+mn-lt"/>
          <a:ea typeface="+mn-ea"/>
          <a:cs typeface="+mn-cs"/>
        </a:defRPr>
      </a:lvl5pPr>
      <a:lvl6pPr marL="5039716" algn="l" defTabSz="2015886" rtl="0" eaLnBrk="1" latinLnBrk="0" hangingPunct="1">
        <a:defRPr sz="3968" kern="1200">
          <a:solidFill>
            <a:schemeClr val="tx1"/>
          </a:solidFill>
          <a:latin typeface="+mn-lt"/>
          <a:ea typeface="+mn-ea"/>
          <a:cs typeface="+mn-cs"/>
        </a:defRPr>
      </a:lvl6pPr>
      <a:lvl7pPr marL="6047659" algn="l" defTabSz="2015886" rtl="0" eaLnBrk="1" latinLnBrk="0" hangingPunct="1">
        <a:defRPr sz="3968" kern="1200">
          <a:solidFill>
            <a:schemeClr val="tx1"/>
          </a:solidFill>
          <a:latin typeface="+mn-lt"/>
          <a:ea typeface="+mn-ea"/>
          <a:cs typeface="+mn-cs"/>
        </a:defRPr>
      </a:lvl7pPr>
      <a:lvl8pPr marL="7055602" algn="l" defTabSz="2015886" rtl="0" eaLnBrk="1" latinLnBrk="0" hangingPunct="1">
        <a:defRPr sz="3968" kern="1200">
          <a:solidFill>
            <a:schemeClr val="tx1"/>
          </a:solidFill>
          <a:latin typeface="+mn-lt"/>
          <a:ea typeface="+mn-ea"/>
          <a:cs typeface="+mn-cs"/>
        </a:defRPr>
      </a:lvl8pPr>
      <a:lvl9pPr marL="8063545" algn="l" defTabSz="2015886" rtl="0" eaLnBrk="1" latinLnBrk="0" hangingPunct="1">
        <a:defRPr sz="3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D5BE53-7516-4F9F-BE0B-3012F3751F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266" y="246353"/>
            <a:ext cx="7130886" cy="1634824"/>
          </a:xfrm>
          <a:prstGeom prst="rect">
            <a:avLst/>
          </a:prstGeom>
        </p:spPr>
      </p:pic>
      <p:sp>
        <p:nvSpPr>
          <p:cNvPr id="6" name="TextBox 5">
            <a:extLst>
              <a:ext uri="{FF2B5EF4-FFF2-40B4-BE49-F238E27FC236}">
                <a16:creationId xmlns:a16="http://schemas.microsoft.com/office/drawing/2014/main" id="{D9106F76-E6A2-451F-9D6B-A6FFF4FD65E0}"/>
              </a:ext>
            </a:extLst>
          </p:cNvPr>
          <p:cNvSpPr txBox="1"/>
          <p:nvPr/>
        </p:nvSpPr>
        <p:spPr>
          <a:xfrm>
            <a:off x="7918457" y="249961"/>
            <a:ext cx="5546710" cy="1631216"/>
          </a:xfrm>
          <a:prstGeom prst="rect">
            <a:avLst/>
          </a:prstGeom>
          <a:noFill/>
        </p:spPr>
        <p:txBody>
          <a:bodyPr wrap="none" rtlCol="0">
            <a:spAutoFit/>
          </a:bodyPr>
          <a:lstStyle/>
          <a:p>
            <a:pPr algn="ctr"/>
            <a:r>
              <a:rPr lang="lv-LV" sz="5000" dirty="0">
                <a:latin typeface="Times New Roman" panose="02020603050405020304" pitchFamily="18" charset="0"/>
                <a:cs typeface="Times New Roman" panose="02020603050405020304" pitchFamily="18" charset="0"/>
              </a:rPr>
              <a:t>Latvijas Universitāte</a:t>
            </a:r>
          </a:p>
          <a:p>
            <a:pPr algn="ctr"/>
            <a:r>
              <a:rPr lang="lv-LV" sz="5000" dirty="0">
                <a:latin typeface="Times New Roman" panose="02020603050405020304" pitchFamily="18" charset="0"/>
                <a:cs typeface="Times New Roman" panose="02020603050405020304" pitchFamily="18" charset="0"/>
              </a:rPr>
              <a:t>Datorikas Fakultāte</a:t>
            </a:r>
          </a:p>
        </p:txBody>
      </p:sp>
      <p:sp>
        <p:nvSpPr>
          <p:cNvPr id="7" name="TextBox 6">
            <a:extLst>
              <a:ext uri="{FF2B5EF4-FFF2-40B4-BE49-F238E27FC236}">
                <a16:creationId xmlns:a16="http://schemas.microsoft.com/office/drawing/2014/main" id="{4245AAD3-ACA0-4CFE-86C7-137B50852100}"/>
              </a:ext>
            </a:extLst>
          </p:cNvPr>
          <p:cNvSpPr txBox="1"/>
          <p:nvPr/>
        </p:nvSpPr>
        <p:spPr>
          <a:xfrm>
            <a:off x="13465167" y="557737"/>
            <a:ext cx="7567713" cy="1015663"/>
          </a:xfrm>
          <a:prstGeom prst="rect">
            <a:avLst/>
          </a:prstGeom>
          <a:noFill/>
        </p:spPr>
        <p:txBody>
          <a:bodyPr wrap="none" rtlCol="0">
            <a:spAutoFit/>
          </a:bodyPr>
          <a:lstStyle/>
          <a:p>
            <a:r>
              <a:rPr lang="lv-LV" sz="3000" dirty="0">
                <a:latin typeface="Times New Roman" panose="02020603050405020304" pitchFamily="18" charset="0"/>
                <a:cs typeface="Times New Roman" panose="02020603050405020304" pitchFamily="18" charset="0"/>
              </a:rPr>
              <a:t>Autors: Oskars Kalniņš</a:t>
            </a:r>
          </a:p>
          <a:p>
            <a:r>
              <a:rPr lang="lv-LV" sz="3000" dirty="0">
                <a:latin typeface="Times New Roman" panose="02020603050405020304" pitchFamily="18" charset="0"/>
                <a:cs typeface="Times New Roman" panose="02020603050405020304" pitchFamily="18" charset="0"/>
              </a:rPr>
              <a:t>Darba vadītājs: profesore Dr. dat. Laila Niedrīte</a:t>
            </a:r>
          </a:p>
        </p:txBody>
      </p:sp>
      <p:sp>
        <p:nvSpPr>
          <p:cNvPr id="3" name="TextBox 2">
            <a:extLst>
              <a:ext uri="{FF2B5EF4-FFF2-40B4-BE49-F238E27FC236}">
                <a16:creationId xmlns:a16="http://schemas.microsoft.com/office/drawing/2014/main" id="{EDFCD9E9-981A-4976-B389-8B23794F9B56}"/>
              </a:ext>
            </a:extLst>
          </p:cNvPr>
          <p:cNvSpPr txBox="1"/>
          <p:nvPr/>
        </p:nvSpPr>
        <p:spPr>
          <a:xfrm>
            <a:off x="3443802" y="2188953"/>
            <a:ext cx="14496020" cy="1631216"/>
          </a:xfrm>
          <a:prstGeom prst="rect">
            <a:avLst/>
          </a:prstGeom>
          <a:noFill/>
        </p:spPr>
        <p:txBody>
          <a:bodyPr wrap="none" rtlCol="0">
            <a:spAutoFit/>
          </a:bodyPr>
          <a:lstStyle/>
          <a:p>
            <a:r>
              <a:rPr lang="lv-LV" sz="5000" b="1" dirty="0">
                <a:latin typeface="Times New Roman" panose="02020603050405020304" pitchFamily="18" charset="0"/>
                <a:cs typeface="Times New Roman" panose="02020603050405020304" pitchFamily="18" charset="0"/>
              </a:rPr>
              <a:t>REĀLLAIKA ANALĪZES FUNKCIONALITĀTES </a:t>
            </a:r>
          </a:p>
          <a:p>
            <a:pPr algn="ctr"/>
            <a:r>
              <a:rPr lang="lv-LV" sz="5000" b="1" dirty="0">
                <a:latin typeface="Times New Roman" panose="02020603050405020304" pitchFamily="18" charset="0"/>
                <a:cs typeface="Times New Roman" panose="02020603050405020304" pitchFamily="18" charset="0"/>
              </a:rPr>
              <a:t>IZSTRĀDE DATU NOLIKTAVAI</a:t>
            </a:r>
          </a:p>
        </p:txBody>
      </p:sp>
      <p:sp>
        <p:nvSpPr>
          <p:cNvPr id="4" name="TextBox 3">
            <a:extLst>
              <a:ext uri="{FF2B5EF4-FFF2-40B4-BE49-F238E27FC236}">
                <a16:creationId xmlns:a16="http://schemas.microsoft.com/office/drawing/2014/main" id="{DFEC27F6-3392-461C-8785-D42480771A0B}"/>
              </a:ext>
            </a:extLst>
          </p:cNvPr>
          <p:cNvSpPr txBox="1"/>
          <p:nvPr/>
        </p:nvSpPr>
        <p:spPr>
          <a:xfrm>
            <a:off x="8985255" y="3820169"/>
            <a:ext cx="3413114" cy="553998"/>
          </a:xfrm>
          <a:prstGeom prst="rect">
            <a:avLst/>
          </a:prstGeom>
          <a:noFill/>
        </p:spPr>
        <p:txBody>
          <a:bodyPr wrap="none" rtlCol="0">
            <a:spAutoFit/>
          </a:bodyPr>
          <a:lstStyle/>
          <a:p>
            <a:r>
              <a:rPr lang="lv-LV" sz="3000" dirty="0">
                <a:latin typeface="Times New Roman" panose="02020603050405020304" pitchFamily="18" charset="0"/>
                <a:cs typeface="Times New Roman" panose="02020603050405020304" pitchFamily="18" charset="0"/>
              </a:rPr>
              <a:t>Maģistra kursa darbs</a:t>
            </a:r>
          </a:p>
        </p:txBody>
      </p:sp>
      <p:sp>
        <p:nvSpPr>
          <p:cNvPr id="8" name="TextBox 7">
            <a:extLst>
              <a:ext uri="{FF2B5EF4-FFF2-40B4-BE49-F238E27FC236}">
                <a16:creationId xmlns:a16="http://schemas.microsoft.com/office/drawing/2014/main" id="{C3C4C6C9-FB15-4E7E-82F6-3E11FD190F4A}"/>
              </a:ext>
            </a:extLst>
          </p:cNvPr>
          <p:cNvSpPr txBox="1"/>
          <p:nvPr/>
        </p:nvSpPr>
        <p:spPr>
          <a:xfrm>
            <a:off x="705715" y="4530436"/>
            <a:ext cx="6371040" cy="9910405"/>
          </a:xfrm>
          <a:prstGeom prst="rect">
            <a:avLst/>
          </a:prstGeom>
          <a:noFill/>
        </p:spPr>
        <p:txBody>
          <a:bodyPr wrap="square" rtlCol="0">
            <a:spAutoFit/>
          </a:bodyPr>
          <a:lstStyle/>
          <a:p>
            <a:pPr algn="just"/>
            <a:r>
              <a:rPr lang="lv-LV" sz="3000" b="1" dirty="0">
                <a:latin typeface="Times New Roman" panose="02020603050405020304" pitchFamily="18" charset="0"/>
                <a:cs typeface="Times New Roman" panose="02020603050405020304" pitchFamily="18" charset="0"/>
              </a:rPr>
              <a:t>Darba mērķis:</a:t>
            </a:r>
          </a:p>
          <a:p>
            <a:pPr algn="just"/>
            <a:r>
              <a:rPr lang="lv-LV" sz="2400" dirty="0">
                <a:latin typeface="Times New Roman" panose="02020603050405020304" pitchFamily="18" charset="0"/>
                <a:cs typeface="Times New Roman" panose="02020603050405020304" pitchFamily="18" charset="0"/>
              </a:rPr>
              <a:t>Šī kursa darba mērķis ir veikt teorijas un metožu izpēti, lai varētu uzsākt darbu pie reāla laika datu noliktavas izstrādes.</a:t>
            </a:r>
          </a:p>
          <a:p>
            <a:pPr algn="just"/>
            <a:endParaRPr lang="lv-LV" sz="2000" b="1" dirty="0">
              <a:latin typeface="Times New Roman" panose="02020603050405020304" pitchFamily="18" charset="0"/>
              <a:cs typeface="Times New Roman" panose="02020603050405020304" pitchFamily="18" charset="0"/>
            </a:endParaRPr>
          </a:p>
          <a:p>
            <a:pPr algn="just"/>
            <a:r>
              <a:rPr lang="lv-LV" sz="3000" b="1" dirty="0">
                <a:latin typeface="Times New Roman" panose="02020603050405020304" pitchFamily="18" charset="0"/>
                <a:cs typeface="Times New Roman" panose="02020603050405020304" pitchFamily="18" charset="0"/>
              </a:rPr>
              <a:t>Problēmas apraksts:</a:t>
            </a:r>
          </a:p>
          <a:p>
            <a:pPr algn="just"/>
            <a:r>
              <a:rPr lang="lv-LV" sz="2400" dirty="0">
                <a:latin typeface="Times New Roman" panose="02020603050405020304" pitchFamily="18" charset="0"/>
                <a:cs typeface="Times New Roman" panose="02020603050405020304" pitchFamily="18" charset="0"/>
              </a:rPr>
              <a:t>Mūsdienās pieaug nepieciešamība pēc risinājumiem, kas ļauj ātri iegūt analītisku informāciju no datiem, kas tiek radīti uzņēmuma ikdienas procesos. Klasiskie ETL procesi ir sarežģīti un ļauj iegūt jaunus analītiskus datus reizi noteiktā periodā. Lai panāktu analītisku datu ielādēšanu datu noliktavā reālā laikā, ir nepieciešams pielāgot datu noliktavas arhitektūru, ETL procesus un datu ieguves un attēlošanas metodes.</a:t>
            </a:r>
          </a:p>
          <a:p>
            <a:pPr algn="just"/>
            <a:endParaRPr lang="lv-LV" sz="2400" dirty="0">
              <a:latin typeface="Times New Roman" panose="02020603050405020304" pitchFamily="18" charset="0"/>
              <a:cs typeface="Times New Roman" panose="02020603050405020304" pitchFamily="18" charset="0"/>
            </a:endParaRPr>
          </a:p>
          <a:p>
            <a:pPr lvl="0" algn="just"/>
            <a:r>
              <a:rPr lang="lv-LV" sz="3000" b="1" dirty="0">
                <a:solidFill>
                  <a:prstClr val="black"/>
                </a:solidFill>
                <a:latin typeface="Times New Roman" panose="02020603050405020304" pitchFamily="18" charset="0"/>
                <a:cs typeface="Times New Roman" panose="02020603050405020304" pitchFamily="18" charset="0"/>
              </a:rPr>
              <a:t>Paveiktais:</a:t>
            </a:r>
          </a:p>
          <a:p>
            <a:pPr algn="just"/>
            <a:r>
              <a:rPr lang="lv-LV" sz="2400" dirty="0">
                <a:latin typeface="Times New Roman" panose="02020603050405020304" pitchFamily="18" charset="0"/>
                <a:cs typeface="Times New Roman" panose="02020603050405020304" pitchFamily="18" charset="0"/>
              </a:rPr>
              <a:t>Kursa darba ietvaros ir veikta par reāla laika datu noliktavām un reāla laika BI pieejamās akadēmiskās literatūras izpēte. Darbā ir apkopotas teorētiskas idejas un metodes, kuras var izmantot, lai implementētu reāla laika datu noliktavu. Darbā ir aprakstīta </a:t>
            </a:r>
            <a:r>
              <a:rPr lang="lv-LV" sz="2400" dirty="0" err="1">
                <a:latin typeface="Times New Roman" panose="02020603050405020304" pitchFamily="18" charset="0"/>
                <a:cs typeface="Times New Roman" panose="02020603050405020304" pitchFamily="18" charset="0"/>
              </a:rPr>
              <a:t>iespējma</a:t>
            </a:r>
            <a:r>
              <a:rPr lang="lv-LV" sz="2400" dirty="0">
                <a:latin typeface="Times New Roman" panose="02020603050405020304" pitchFamily="18" charset="0"/>
                <a:cs typeface="Times New Roman" panose="02020603050405020304" pitchFamily="18" charset="0"/>
              </a:rPr>
              <a:t> reāla laika datu noliktavas arhitektūra un iespējamie ETL procesu pielāgojumi.</a:t>
            </a:r>
          </a:p>
        </p:txBody>
      </p:sp>
      <p:sp>
        <p:nvSpPr>
          <p:cNvPr id="9" name="TextBox 8">
            <a:extLst>
              <a:ext uri="{FF2B5EF4-FFF2-40B4-BE49-F238E27FC236}">
                <a16:creationId xmlns:a16="http://schemas.microsoft.com/office/drawing/2014/main" id="{B2784475-67B1-4E22-91C1-DFC8F0AB541C}"/>
              </a:ext>
            </a:extLst>
          </p:cNvPr>
          <p:cNvSpPr txBox="1"/>
          <p:nvPr/>
        </p:nvSpPr>
        <p:spPr>
          <a:xfrm>
            <a:off x="7262699" y="11019912"/>
            <a:ext cx="13114422" cy="3600986"/>
          </a:xfrm>
          <a:prstGeom prst="rect">
            <a:avLst/>
          </a:prstGeom>
          <a:noFill/>
        </p:spPr>
        <p:txBody>
          <a:bodyPr wrap="square" rtlCol="0">
            <a:spAutoFit/>
          </a:bodyPr>
          <a:lstStyle/>
          <a:p>
            <a:pPr algn="just"/>
            <a:r>
              <a:rPr lang="lv-LV" sz="3000" b="1" dirty="0">
                <a:latin typeface="Times New Roman" panose="02020603050405020304" pitchFamily="18" charset="0"/>
                <a:cs typeface="Times New Roman" panose="02020603050405020304" pitchFamily="18" charset="0"/>
              </a:rPr>
              <a:t>Secinājumi:</a:t>
            </a:r>
          </a:p>
          <a:p>
            <a:pPr algn="just"/>
            <a:r>
              <a:rPr lang="lv-LV" sz="2400" dirty="0">
                <a:latin typeface="Times New Roman" panose="02020603050405020304" pitchFamily="18" charset="0"/>
                <a:cs typeface="Times New Roman" panose="02020603050405020304" pitchFamily="18" charset="0"/>
              </a:rPr>
              <a:t>Reāla laika datu noliktavas implementācijai ir nepieciešams implementēt reāla laika nodalījumu atmiņā esošā datu bāzē. Datu iegūšanai no avota sistēmas var izmantot datu bāzes </a:t>
            </a:r>
            <a:r>
              <a:rPr lang="lv-LV" sz="2400" dirty="0" err="1">
                <a:latin typeface="Times New Roman" panose="02020603050405020304" pitchFamily="18" charset="0"/>
                <a:cs typeface="Times New Roman" panose="02020603050405020304" pitchFamily="18" charset="0"/>
              </a:rPr>
              <a:t>žurnāldatnes</a:t>
            </a:r>
            <a:r>
              <a:rPr lang="lv-LV" sz="2400" dirty="0">
                <a:latin typeface="Times New Roman" panose="02020603050405020304" pitchFamily="18" charset="0"/>
                <a:cs typeface="Times New Roman" panose="02020603050405020304" pitchFamily="18" charset="0"/>
              </a:rPr>
              <a:t>. Reāla laika datu noliktavā ir jārēķinās ar datu kvalitātes kompromisiem.</a:t>
            </a:r>
            <a:endParaRPr lang="en-GB" sz="2400" dirty="0">
              <a:latin typeface="Times New Roman" panose="02020603050405020304" pitchFamily="18" charset="0"/>
              <a:cs typeface="Times New Roman" panose="02020603050405020304" pitchFamily="18" charset="0"/>
            </a:endParaRPr>
          </a:p>
          <a:p>
            <a:pPr algn="just"/>
            <a:endParaRPr lang="en-GB" sz="2400" dirty="0">
              <a:latin typeface="Times New Roman" panose="02020603050405020304" pitchFamily="18" charset="0"/>
              <a:cs typeface="Times New Roman" panose="02020603050405020304" pitchFamily="18" charset="0"/>
            </a:endParaRPr>
          </a:p>
          <a:p>
            <a:pPr algn="just"/>
            <a:r>
              <a:rPr lang="lv-LV" sz="3000" b="1" dirty="0">
                <a:latin typeface="Times New Roman" panose="02020603050405020304" pitchFamily="18" charset="0"/>
                <a:cs typeface="Times New Roman" panose="02020603050405020304" pitchFamily="18" charset="0"/>
              </a:rPr>
              <a:t>Turpmākās darbības:</a:t>
            </a:r>
          </a:p>
          <a:p>
            <a:pPr algn="just"/>
            <a:r>
              <a:rPr lang="lv-LV" sz="2400" dirty="0">
                <a:latin typeface="Times New Roman" panose="02020603050405020304" pitchFamily="18" charset="0"/>
                <a:cs typeface="Times New Roman" panose="02020603050405020304" pitchFamily="18" charset="0"/>
              </a:rPr>
              <a:t>Darba turpinājumā ir jāveic pieejamo reāla laika datu noliktavu izstrādes rīku pārskats, un jāveic reāla laika datu noliktavas izstrāde un apraksts.</a:t>
            </a:r>
          </a:p>
          <a:p>
            <a:pPr algn="just"/>
            <a:endParaRPr lang="lv-LV" sz="24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C9FF024-D9FE-444D-97D4-19303C2B7F53}"/>
              </a:ext>
            </a:extLst>
          </p:cNvPr>
          <p:cNvSpPr txBox="1"/>
          <p:nvPr/>
        </p:nvSpPr>
        <p:spPr>
          <a:xfrm>
            <a:off x="14100031" y="17516877"/>
            <a:ext cx="4790757" cy="2031325"/>
          </a:xfrm>
          <a:prstGeom prst="rect">
            <a:avLst/>
          </a:prstGeom>
          <a:noFill/>
        </p:spPr>
        <p:txBody>
          <a:bodyPr wrap="square" rtlCol="0">
            <a:spAutoFit/>
          </a:bodyPr>
          <a:lstStyle/>
          <a:p>
            <a:r>
              <a:rPr lang="lv-LV" sz="3000" b="1" dirty="0">
                <a:latin typeface="Times New Roman" panose="02020603050405020304" pitchFamily="18" charset="0"/>
                <a:cs typeface="Times New Roman" panose="02020603050405020304" pitchFamily="18" charset="0"/>
              </a:rPr>
              <a:t>Turpmākās darbības:</a:t>
            </a:r>
          </a:p>
          <a:p>
            <a:r>
              <a:rPr lang="lv-LV" sz="2400" dirty="0">
                <a:latin typeface="Times New Roman" panose="02020603050405020304" pitchFamily="18" charset="0"/>
                <a:cs typeface="Times New Roman" panose="02020603050405020304" pitchFamily="18" charset="0"/>
              </a:rPr>
              <a:t>Darba turpinājumā ir jāveic pieejamo reāla laika datu noliktavu izstrādes rīku pārskats, un jāveic reāla laika datu noliktavas izstrāde un apraksts.</a:t>
            </a:r>
          </a:p>
        </p:txBody>
      </p:sp>
      <p:graphicFrame>
        <p:nvGraphicFramePr>
          <p:cNvPr id="11" name="Table 10">
            <a:extLst>
              <a:ext uri="{FF2B5EF4-FFF2-40B4-BE49-F238E27FC236}">
                <a16:creationId xmlns:a16="http://schemas.microsoft.com/office/drawing/2014/main" id="{D378CCB4-B710-4DFF-86B6-90DE9FA90EEC}"/>
              </a:ext>
            </a:extLst>
          </p:cNvPr>
          <p:cNvGraphicFramePr>
            <a:graphicFrameLocks noGrp="1"/>
          </p:cNvGraphicFramePr>
          <p:nvPr>
            <p:extLst>
              <p:ext uri="{D42A27DB-BD31-4B8C-83A1-F6EECF244321}">
                <p14:modId xmlns:p14="http://schemas.microsoft.com/office/powerpoint/2010/main" val="1694406065"/>
              </p:ext>
            </p:extLst>
          </p:nvPr>
        </p:nvGraphicFramePr>
        <p:xfrm>
          <a:off x="7522153" y="4712223"/>
          <a:ext cx="13155759" cy="6239795"/>
        </p:xfrm>
        <a:graphic>
          <a:graphicData uri="http://schemas.openxmlformats.org/drawingml/2006/table">
            <a:tbl>
              <a:tblPr firstRow="1" bandRow="1">
                <a:tableStyleId>{5C22544A-7EE6-4342-B048-85BDC9FD1C3A}</a:tableStyleId>
              </a:tblPr>
              <a:tblGrid>
                <a:gridCol w="2619374">
                  <a:extLst>
                    <a:ext uri="{9D8B030D-6E8A-4147-A177-3AD203B41FA5}">
                      <a16:colId xmlns:a16="http://schemas.microsoft.com/office/drawing/2014/main" val="1307859059"/>
                    </a:ext>
                  </a:extLst>
                </a:gridCol>
                <a:gridCol w="4966855">
                  <a:extLst>
                    <a:ext uri="{9D8B030D-6E8A-4147-A177-3AD203B41FA5}">
                      <a16:colId xmlns:a16="http://schemas.microsoft.com/office/drawing/2014/main" val="2860144602"/>
                    </a:ext>
                  </a:extLst>
                </a:gridCol>
                <a:gridCol w="5569530">
                  <a:extLst>
                    <a:ext uri="{9D8B030D-6E8A-4147-A177-3AD203B41FA5}">
                      <a16:colId xmlns:a16="http://schemas.microsoft.com/office/drawing/2014/main" val="1131107648"/>
                    </a:ext>
                  </a:extLst>
                </a:gridCol>
              </a:tblGrid>
              <a:tr h="711539">
                <a:tc>
                  <a:txBody>
                    <a:bodyPr/>
                    <a:lstStyle/>
                    <a:p>
                      <a:pPr algn="just"/>
                      <a:endParaRPr lang="lv-LV" sz="3000" noProof="0" dirty="0">
                        <a:latin typeface="Times New Roman" panose="02020603050405020304" pitchFamily="18" charset="0"/>
                        <a:cs typeface="Times New Roman" panose="02020603050405020304" pitchFamily="18" charset="0"/>
                      </a:endParaRPr>
                    </a:p>
                  </a:txBody>
                  <a:tcPr anchor="ctr"/>
                </a:tc>
                <a:tc>
                  <a:txBody>
                    <a:bodyPr/>
                    <a:lstStyle/>
                    <a:p>
                      <a:pPr algn="ctr"/>
                      <a:r>
                        <a:rPr lang="lv-LV" sz="3000" noProof="0" dirty="0">
                          <a:latin typeface="Times New Roman" panose="02020603050405020304" pitchFamily="18" charset="0"/>
                          <a:cs typeface="Times New Roman" panose="02020603050405020304" pitchFamily="18" charset="0"/>
                        </a:rPr>
                        <a:t>Klasiskā datu noliktava</a:t>
                      </a:r>
                    </a:p>
                  </a:txBody>
                  <a:tcPr anchor="ctr"/>
                </a:tc>
                <a:tc>
                  <a:txBody>
                    <a:bodyPr/>
                    <a:lstStyle/>
                    <a:p>
                      <a:pPr algn="ctr"/>
                      <a:r>
                        <a:rPr lang="lv-LV" sz="3000" noProof="0" dirty="0">
                          <a:latin typeface="Times New Roman" panose="02020603050405020304" pitchFamily="18" charset="0"/>
                          <a:cs typeface="Times New Roman" panose="02020603050405020304" pitchFamily="18" charset="0"/>
                        </a:rPr>
                        <a:t>Reāla laika datu noliktava</a:t>
                      </a:r>
                    </a:p>
                  </a:txBody>
                  <a:tcPr anchor="ctr"/>
                </a:tc>
                <a:extLst>
                  <a:ext uri="{0D108BD9-81ED-4DB2-BD59-A6C34878D82A}">
                    <a16:rowId xmlns:a16="http://schemas.microsoft.com/office/drawing/2014/main" val="2211884086"/>
                  </a:ext>
                </a:extLst>
              </a:tr>
              <a:tr h="1382064">
                <a:tc>
                  <a:txBody>
                    <a:bodyPr/>
                    <a:lstStyle/>
                    <a:p>
                      <a:pPr algn="just"/>
                      <a:r>
                        <a:rPr lang="lv-LV" sz="3000" noProof="0" dirty="0">
                          <a:latin typeface="Times New Roman" panose="02020603050405020304" pitchFamily="18" charset="0"/>
                          <a:cs typeface="Times New Roman" panose="02020603050405020304" pitchFamily="18" charset="0"/>
                        </a:rPr>
                        <a:t>Izvilkšana</a:t>
                      </a:r>
                    </a:p>
                  </a:txBody>
                  <a:tcPr anchor="ctr"/>
                </a:tc>
                <a:tc>
                  <a:txBody>
                    <a:bodyPr/>
                    <a:lstStyle/>
                    <a:p>
                      <a:pPr algn="just"/>
                      <a:r>
                        <a:rPr lang="lv-LV" sz="2400" noProof="0" dirty="0">
                          <a:latin typeface="Times New Roman" panose="02020603050405020304" pitchFamily="18" charset="0"/>
                          <a:cs typeface="Times New Roman" panose="02020603050405020304" pitchFamily="18" charset="0"/>
                        </a:rPr>
                        <a:t>Datu atlase </a:t>
                      </a:r>
                      <a:r>
                        <a:rPr lang="lv-LV" sz="2400" noProof="0" dirty="0" err="1">
                          <a:latin typeface="Times New Roman" panose="02020603050405020304" pitchFamily="18" charset="0"/>
                          <a:cs typeface="Times New Roman" panose="02020603050405020304" pitchFamily="18" charset="0"/>
                        </a:rPr>
                        <a:t>noteik</a:t>
                      </a:r>
                      <a:r>
                        <a:rPr lang="lv-LV" sz="2400" noProof="0" dirty="0">
                          <a:latin typeface="Times New Roman" panose="02020603050405020304" pitchFamily="18" charset="0"/>
                          <a:cs typeface="Times New Roman" panose="02020603050405020304" pitchFamily="18" charset="0"/>
                        </a:rPr>
                        <a:t> no avota sistēmu datu bāzēm.</a:t>
                      </a:r>
                    </a:p>
                  </a:txBody>
                  <a:tcPr anchor="ctr"/>
                </a:tc>
                <a:tc>
                  <a:txBody>
                    <a:bodyPr/>
                    <a:lstStyle/>
                    <a:p>
                      <a:pPr algn="just"/>
                      <a:r>
                        <a:rPr lang="lv-LV" sz="2400" noProof="0">
                          <a:latin typeface="Times New Roman" panose="02020603050405020304" pitchFamily="18" charset="0"/>
                          <a:cs typeface="Times New Roman" panose="02020603050405020304" pitchFamily="18" charset="0"/>
                        </a:rPr>
                        <a:t>Dati tiek atlasīti no avota sistēmu žurnāldatnēm reālā laikā.</a:t>
                      </a:r>
                    </a:p>
                  </a:txBody>
                  <a:tcPr anchor="ctr"/>
                </a:tc>
                <a:extLst>
                  <a:ext uri="{0D108BD9-81ED-4DB2-BD59-A6C34878D82A}">
                    <a16:rowId xmlns:a16="http://schemas.microsoft.com/office/drawing/2014/main" val="2234154325"/>
                  </a:ext>
                </a:extLst>
              </a:tr>
              <a:tr h="1382064">
                <a:tc>
                  <a:txBody>
                    <a:bodyPr/>
                    <a:lstStyle/>
                    <a:p>
                      <a:pPr algn="just"/>
                      <a:r>
                        <a:rPr lang="lv-LV" sz="3000" noProof="0" dirty="0">
                          <a:latin typeface="Times New Roman" panose="02020603050405020304" pitchFamily="18" charset="0"/>
                          <a:cs typeface="Times New Roman" panose="02020603050405020304" pitchFamily="18" charset="0"/>
                        </a:rPr>
                        <a:t>Transformācija</a:t>
                      </a:r>
                    </a:p>
                  </a:txBody>
                  <a:tcPr anchor="ctr"/>
                </a:tc>
                <a:tc>
                  <a:txBody>
                    <a:bodyPr/>
                    <a:lstStyle/>
                    <a:p>
                      <a:pPr algn="just"/>
                      <a:r>
                        <a:rPr lang="lv-LV" sz="2400" noProof="0" dirty="0">
                          <a:latin typeface="Times New Roman" panose="02020603050405020304" pitchFamily="18" charset="0"/>
                          <a:cs typeface="Times New Roman" panose="02020603050405020304" pitchFamily="18" charset="0"/>
                        </a:rPr>
                        <a:t>Datu atpazīšana, apvienošana un atbilstības vērtību, struktūru </a:t>
                      </a:r>
                      <a:r>
                        <a:rPr lang="lv-LV" sz="2400" noProof="0" dirty="0" err="1">
                          <a:latin typeface="Times New Roman" panose="02020603050405020304" pitchFamily="18" charset="0"/>
                          <a:cs typeface="Times New Roman" panose="02020603050405020304" pitchFamily="18" charset="0"/>
                        </a:rPr>
                        <a:t>darījumprasībām</a:t>
                      </a:r>
                      <a:r>
                        <a:rPr lang="lv-LV" sz="2400" noProof="0" dirty="0">
                          <a:latin typeface="Times New Roman" panose="02020603050405020304" pitchFamily="18" charset="0"/>
                          <a:cs typeface="Times New Roman" panose="02020603050405020304" pitchFamily="18" charset="0"/>
                        </a:rPr>
                        <a:t> pārbaude.</a:t>
                      </a:r>
                    </a:p>
                  </a:txBody>
                  <a:tcPr anchor="ctr"/>
                </a:tc>
                <a:tc>
                  <a:txBody>
                    <a:bodyPr/>
                    <a:lstStyle/>
                    <a:p>
                      <a:pPr algn="just"/>
                      <a:r>
                        <a:rPr lang="lv-LV" sz="2400" noProof="0">
                          <a:latin typeface="Times New Roman" panose="02020603050405020304" pitchFamily="18" charset="0"/>
                          <a:cs typeface="Times New Roman" panose="02020603050405020304" pitchFamily="18" charset="0"/>
                        </a:rPr>
                        <a:t>Pārbauda tikai vērtību korektumu un ir atļauja novirze no citām datu kvalitātes prasībām.</a:t>
                      </a:r>
                    </a:p>
                  </a:txBody>
                  <a:tcPr anchor="ctr"/>
                </a:tc>
                <a:extLst>
                  <a:ext uri="{0D108BD9-81ED-4DB2-BD59-A6C34878D82A}">
                    <a16:rowId xmlns:a16="http://schemas.microsoft.com/office/drawing/2014/main" val="3278980911"/>
                  </a:ext>
                </a:extLst>
              </a:tr>
              <a:tr h="1382064">
                <a:tc>
                  <a:txBody>
                    <a:bodyPr/>
                    <a:lstStyle/>
                    <a:p>
                      <a:pPr algn="just"/>
                      <a:r>
                        <a:rPr lang="lv-LV" sz="3000" noProof="0" dirty="0" err="1">
                          <a:latin typeface="Times New Roman" panose="02020603050405020304" pitchFamily="18" charset="0"/>
                          <a:cs typeface="Times New Roman" panose="02020603050405020304" pitchFamily="18" charset="0"/>
                        </a:rPr>
                        <a:t>Ielāde</a:t>
                      </a:r>
                      <a:endParaRPr lang="lv-LV" sz="3000" noProof="0" dirty="0">
                        <a:latin typeface="Times New Roman" panose="02020603050405020304" pitchFamily="18" charset="0"/>
                        <a:cs typeface="Times New Roman" panose="02020603050405020304" pitchFamily="18" charset="0"/>
                      </a:endParaRPr>
                    </a:p>
                  </a:txBody>
                  <a:tcPr anchor="ctr"/>
                </a:tc>
                <a:tc>
                  <a:txBody>
                    <a:bodyPr/>
                    <a:lstStyle/>
                    <a:p>
                      <a:pPr algn="just"/>
                      <a:r>
                        <a:rPr lang="lv-LV" sz="2400" noProof="0" dirty="0">
                          <a:latin typeface="Times New Roman" panose="02020603050405020304" pitchFamily="18" charset="0"/>
                          <a:cs typeface="Times New Roman" panose="02020603050405020304" pitchFamily="18" charset="0"/>
                        </a:rPr>
                        <a:t>Datu </a:t>
                      </a:r>
                      <a:r>
                        <a:rPr lang="lv-LV" sz="2400" noProof="0" dirty="0" err="1">
                          <a:latin typeface="Times New Roman" panose="02020603050405020304" pitchFamily="18" charset="0"/>
                          <a:cs typeface="Times New Roman" panose="02020603050405020304" pitchFamily="18" charset="0"/>
                        </a:rPr>
                        <a:t>ielādes</a:t>
                      </a:r>
                      <a:r>
                        <a:rPr lang="lv-LV" sz="2400" noProof="0" dirty="0">
                          <a:latin typeface="Times New Roman" panose="02020603050405020304" pitchFamily="18" charset="0"/>
                          <a:cs typeface="Times New Roman" panose="02020603050405020304" pitchFamily="18" charset="0"/>
                        </a:rPr>
                        <a:t> laikā datu noliktava nav pieejama lietotājiem.</a:t>
                      </a:r>
                    </a:p>
                  </a:txBody>
                  <a:tcPr anchor="ctr"/>
                </a:tc>
                <a:tc>
                  <a:txBody>
                    <a:bodyPr/>
                    <a:lstStyle/>
                    <a:p>
                      <a:pPr algn="just"/>
                      <a:r>
                        <a:rPr lang="lv-LV" sz="2400" noProof="0">
                          <a:latin typeface="Times New Roman" panose="02020603050405020304" pitchFamily="18" charset="0"/>
                          <a:cs typeface="Times New Roman" panose="02020603050405020304" pitchFamily="18" charset="0"/>
                        </a:rPr>
                        <a:t>Datu ielāde notiek reālā laikā ar tiešas sūces plūsmas, sūces un apmaņas vai ārējās kešdarbes metodēm atmiņā esošā datu bāzē.</a:t>
                      </a:r>
                    </a:p>
                  </a:txBody>
                  <a:tcPr anchor="ctr"/>
                </a:tc>
                <a:extLst>
                  <a:ext uri="{0D108BD9-81ED-4DB2-BD59-A6C34878D82A}">
                    <a16:rowId xmlns:a16="http://schemas.microsoft.com/office/drawing/2014/main" val="3604216264"/>
                  </a:ext>
                </a:extLst>
              </a:tr>
              <a:tr h="1382064">
                <a:tc>
                  <a:txBody>
                    <a:bodyPr/>
                    <a:lstStyle/>
                    <a:p>
                      <a:pPr algn="just"/>
                      <a:r>
                        <a:rPr lang="lv-LV" sz="3000" noProof="0" dirty="0">
                          <a:latin typeface="Times New Roman" panose="02020603050405020304" pitchFamily="18" charset="0"/>
                          <a:cs typeface="Times New Roman" panose="02020603050405020304" pitchFamily="18" charset="0"/>
                        </a:rPr>
                        <a:t>Prezentācija</a:t>
                      </a:r>
                    </a:p>
                  </a:txBody>
                  <a:tcPr anchor="ctr"/>
                </a:tc>
                <a:tc>
                  <a:txBody>
                    <a:bodyPr/>
                    <a:lstStyle/>
                    <a:p>
                      <a:pPr algn="just"/>
                      <a:r>
                        <a:rPr lang="lv-LV" sz="2400" noProof="0" dirty="0">
                          <a:latin typeface="Times New Roman" panose="02020603050405020304" pitchFamily="18" charset="0"/>
                          <a:cs typeface="Times New Roman" panose="02020603050405020304" pitchFamily="18" charset="0"/>
                        </a:rPr>
                        <a:t>Analizējamie dati tiek iegūti no viena datu avota.</a:t>
                      </a:r>
                    </a:p>
                  </a:txBody>
                  <a:tcPr anchor="ctr"/>
                </a:tc>
                <a:tc>
                  <a:txBody>
                    <a:bodyPr/>
                    <a:lstStyle/>
                    <a:p>
                      <a:pPr algn="just"/>
                      <a:r>
                        <a:rPr lang="lv-LV" sz="2400" noProof="0" dirty="0">
                          <a:latin typeface="Times New Roman" panose="02020603050405020304" pitchFamily="18" charset="0"/>
                          <a:cs typeface="Times New Roman" panose="02020603050405020304" pitchFamily="18" charset="0"/>
                        </a:rPr>
                        <a:t>Ir jāintegrē reāla laika dati ar statiskajiem datiem, un jāņem vērā potenciālās datu kvalitātes problēmas reāla laika datiem.</a:t>
                      </a:r>
                    </a:p>
                  </a:txBody>
                  <a:tcPr anchor="ctr"/>
                </a:tc>
                <a:extLst>
                  <a:ext uri="{0D108BD9-81ED-4DB2-BD59-A6C34878D82A}">
                    <a16:rowId xmlns:a16="http://schemas.microsoft.com/office/drawing/2014/main" val="2994282850"/>
                  </a:ext>
                </a:extLst>
              </a:tr>
            </a:tbl>
          </a:graphicData>
        </a:graphic>
      </p:graphicFrame>
    </p:spTree>
    <p:extLst>
      <p:ext uri="{BB962C8B-B14F-4D97-AF65-F5344CB8AC3E}">
        <p14:creationId xmlns:p14="http://schemas.microsoft.com/office/powerpoint/2010/main" val="2499369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386</Words>
  <Application>Microsoft Office PowerPoint</Application>
  <PresentationFormat>Custom</PresentationFormat>
  <Paragraphs>40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Oskars Kalniņš</dc:creator>
  <cp:lastModifiedBy>Oskars Kalniņš</cp:lastModifiedBy>
  <cp:revision>21</cp:revision>
  <dcterms:created xsi:type="dcterms:W3CDTF">2019-01-23T14:41:51Z</dcterms:created>
  <dcterms:modified xsi:type="dcterms:W3CDTF">2019-01-23T17:52:46Z</dcterms:modified>
</cp:coreProperties>
</file>