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9" r:id="rId2"/>
    <p:sldId id="278" r:id="rId3"/>
    <p:sldId id="308" r:id="rId4"/>
    <p:sldId id="309" r:id="rId5"/>
    <p:sldId id="310" r:id="rId6"/>
    <p:sldId id="331" r:id="rId7"/>
    <p:sldId id="329" r:id="rId8"/>
    <p:sldId id="312" r:id="rId9"/>
    <p:sldId id="315" r:id="rId10"/>
    <p:sldId id="317" r:id="rId11"/>
    <p:sldId id="314" r:id="rId12"/>
    <p:sldId id="316" r:id="rId13"/>
    <p:sldId id="328" r:id="rId14"/>
    <p:sldId id="318" r:id="rId15"/>
    <p:sldId id="319" r:id="rId16"/>
    <p:sldId id="320" r:id="rId17"/>
    <p:sldId id="321" r:id="rId18"/>
    <p:sldId id="322" r:id="rId19"/>
    <p:sldId id="323" r:id="rId20"/>
    <p:sldId id="324" r:id="rId21"/>
    <p:sldId id="325" r:id="rId22"/>
    <p:sldId id="326" r:id="rId23"/>
    <p:sldId id="311" r:id="rId24"/>
    <p:sldId id="313" r:id="rId25"/>
  </p:sldIdLst>
  <p:sldSz cx="20105688"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8" userDrawn="1">
          <p15:clr>
            <a:srgbClr val="A4A3A4"/>
          </p15:clr>
        </p15:guide>
        <p15:guide id="2" pos="37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4459" autoAdjust="0"/>
  </p:normalViewPr>
  <p:slideViewPr>
    <p:cSldViewPr>
      <p:cViewPr varScale="1">
        <p:scale>
          <a:sx n="28" d="100"/>
          <a:sy n="28" d="100"/>
        </p:scale>
        <p:origin x="1392" y="44"/>
      </p:cViewPr>
      <p:guideLst>
        <p:guide orient="horz" pos="1258"/>
        <p:guide pos="37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08B457D-1FD7-4999-990C-8EBF61B3321C}" type="datetimeFigureOut">
              <a:rPr lang="en-US" smtClean="0"/>
              <a:t>4/17/2023</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BBBD0A03-7A96-48F0-88E2-5167137E9ABC}" type="slidenum">
              <a:rPr lang="en-US" smtClean="0"/>
              <a:t>‹#›</a:t>
            </a:fld>
            <a:endParaRPr lang="en-US"/>
          </a:p>
        </p:txBody>
      </p:sp>
    </p:spTree>
    <p:extLst>
      <p:ext uri="{BB962C8B-B14F-4D97-AF65-F5344CB8AC3E}">
        <p14:creationId xmlns:p14="http://schemas.microsoft.com/office/powerpoint/2010/main" val="405647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Labdien!</a:t>
            </a:r>
            <a:br>
              <a:rPr lang="lv-LV" dirty="0"/>
            </a:br>
            <a:r>
              <a:rPr lang="lv-LV" dirty="0"/>
              <a:t>Mani sauc…</a:t>
            </a:r>
            <a:br>
              <a:rPr lang="lv-LV" dirty="0"/>
            </a:br>
            <a:r>
              <a:rPr lang="lv-LV" dirty="0"/>
              <a:t>Šodien stāstīšu par savu promocijas darbu. Tā tēma ir…</a:t>
            </a:r>
            <a:br>
              <a:rPr lang="lv-LV" dirty="0"/>
            </a:br>
            <a:r>
              <a:rPr lang="lv-LV" dirty="0"/>
              <a:t>Izstrādāts LU MII </a:t>
            </a:r>
            <a:r>
              <a:rPr lang="lv-LV" dirty="0" err="1"/>
              <a:t>AILab</a:t>
            </a:r>
            <a:endParaRPr lang="en-US" dirty="0"/>
          </a:p>
        </p:txBody>
      </p:sp>
      <p:sp>
        <p:nvSpPr>
          <p:cNvPr id="4" name="Slide Number Placeholder 3"/>
          <p:cNvSpPr>
            <a:spLocks noGrp="1"/>
          </p:cNvSpPr>
          <p:nvPr>
            <p:ph type="sldNum" sz="quarter" idx="5"/>
          </p:nvPr>
        </p:nvSpPr>
        <p:spPr/>
        <p:txBody>
          <a:bodyPr/>
          <a:lstStyle/>
          <a:p>
            <a:fld id="{BBBD0A03-7A96-48F0-88E2-5167137E9ABC}" type="slidenum">
              <a:rPr lang="en-US" smtClean="0"/>
              <a:t>1</a:t>
            </a:fld>
            <a:endParaRPr lang="en-US"/>
          </a:p>
        </p:txBody>
      </p:sp>
    </p:spTree>
    <p:extLst>
      <p:ext uri="{BB962C8B-B14F-4D97-AF65-F5344CB8AC3E}">
        <p14:creationId xmlns:p14="http://schemas.microsoft.com/office/powerpoint/2010/main" val="2578992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Tādejādi rodas vēl viens būtiskais šī darba rezultāts – Latviešu valodas universālo atkarību korpuss. To atvasina no LVTB, publicē 2x gadā…</a:t>
            </a:r>
            <a:endParaRPr lang="en-US" dirty="0"/>
          </a:p>
        </p:txBody>
      </p:sp>
      <p:sp>
        <p:nvSpPr>
          <p:cNvPr id="4" name="Slide Number Placeholder 3"/>
          <p:cNvSpPr>
            <a:spLocks noGrp="1"/>
          </p:cNvSpPr>
          <p:nvPr>
            <p:ph type="sldNum" sz="quarter" idx="5"/>
          </p:nvPr>
        </p:nvSpPr>
        <p:spPr/>
        <p:txBody>
          <a:bodyPr/>
          <a:lstStyle/>
          <a:p>
            <a:fld id="{BBBD0A03-7A96-48F0-88E2-5167137E9ABC}" type="slidenum">
              <a:rPr lang="en-US" smtClean="0"/>
              <a:t>11</a:t>
            </a:fld>
            <a:endParaRPr lang="en-US"/>
          </a:p>
        </p:txBody>
      </p:sp>
    </p:spTree>
    <p:extLst>
      <p:ext uri="{BB962C8B-B14F-4D97-AF65-F5344CB8AC3E}">
        <p14:creationId xmlns:p14="http://schemas.microsoft.com/office/powerpoint/2010/main" val="959212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Un tagad par to, kā mēs šo universālo atkarību korpusu veidojam.</a:t>
            </a:r>
          </a:p>
          <a:p>
            <a:r>
              <a:rPr lang="lv-LV" dirty="0"/>
              <a:t>Analizējot abus modeļus… automātiska, </a:t>
            </a:r>
            <a:r>
              <a:rPr lang="lv-LV" dirty="0" err="1"/>
              <a:t>likumbalstīta</a:t>
            </a:r>
            <a:r>
              <a:rPr lang="lv-LV" dirty="0"/>
              <a:t> transformācija…</a:t>
            </a:r>
          </a:p>
          <a:p>
            <a:r>
              <a:rPr lang="lv-LV" dirty="0"/>
              <a:t>Ja UD ir mainījušas vadlīnijas, tad tiek uzlabota transformācija, taču, ja mainās tikai LVTB dati,…</a:t>
            </a:r>
            <a:endParaRPr lang="en-US" dirty="0"/>
          </a:p>
        </p:txBody>
      </p:sp>
      <p:sp>
        <p:nvSpPr>
          <p:cNvPr id="4" name="Slide Number Placeholder 3"/>
          <p:cNvSpPr>
            <a:spLocks noGrp="1"/>
          </p:cNvSpPr>
          <p:nvPr>
            <p:ph type="sldNum" sz="quarter" idx="5"/>
          </p:nvPr>
        </p:nvSpPr>
        <p:spPr/>
        <p:txBody>
          <a:bodyPr/>
          <a:lstStyle/>
          <a:p>
            <a:fld id="{BBBD0A03-7A96-48F0-88E2-5167137E9ABC}" type="slidenum">
              <a:rPr lang="en-US" smtClean="0"/>
              <a:t>12</a:t>
            </a:fld>
            <a:endParaRPr lang="en-US"/>
          </a:p>
        </p:txBody>
      </p:sp>
    </p:spTree>
    <p:extLst>
      <p:ext uri="{BB962C8B-B14F-4D97-AF65-F5344CB8AC3E}">
        <p14:creationId xmlns:p14="http://schemas.microsoft.com/office/powerpoint/2010/main" val="3961893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800" kern="1200" dirty="0" err="1">
                <a:solidFill>
                  <a:schemeClr val="tx1"/>
                </a:solidFill>
                <a:latin typeface="+mn-lt"/>
                <a:ea typeface="+mn-ea"/>
                <a:cs typeface="+mn-cs"/>
              </a:rPr>
              <a:t>Atraktīvs</a:t>
            </a:r>
            <a:r>
              <a:rPr lang="en-US" sz="800" kern="1200" dirty="0">
                <a:solidFill>
                  <a:schemeClr val="tx1"/>
                </a:solidFill>
                <a:latin typeface="+mn-lt"/>
                <a:ea typeface="+mn-ea"/>
                <a:cs typeface="+mn-cs"/>
              </a:rPr>
              <a:t> </a:t>
            </a:r>
            <a:r>
              <a:rPr lang="en-US" sz="800" kern="1200" dirty="0" err="1">
                <a:solidFill>
                  <a:schemeClr val="tx1"/>
                </a:solidFill>
                <a:latin typeface="+mn-lt"/>
                <a:ea typeface="+mn-ea"/>
                <a:cs typeface="+mn-cs"/>
              </a:rPr>
              <a:t>slaids</a:t>
            </a:r>
            <a:r>
              <a:rPr lang="en-US" sz="800" kern="1200" dirty="0">
                <a:solidFill>
                  <a:schemeClr val="tx1"/>
                </a:solidFill>
                <a:latin typeface="+mn-lt"/>
                <a:ea typeface="+mn-ea"/>
                <a:cs typeface="+mn-cs"/>
              </a:rPr>
              <a:t> </a:t>
            </a:r>
            <a:r>
              <a:rPr lang="en-US" sz="800" kern="1200" dirty="0" err="1">
                <a:solidFill>
                  <a:schemeClr val="tx1"/>
                </a:solidFill>
                <a:latin typeface="+mn-lt"/>
                <a:ea typeface="+mn-ea"/>
                <a:cs typeface="+mn-cs"/>
              </a:rPr>
              <a:t>ar</a:t>
            </a:r>
            <a:r>
              <a:rPr lang="en-US" sz="800" kern="1200" dirty="0">
                <a:solidFill>
                  <a:schemeClr val="tx1"/>
                </a:solidFill>
                <a:latin typeface="+mn-lt"/>
                <a:ea typeface="+mn-ea"/>
                <a:cs typeface="+mn-cs"/>
              </a:rPr>
              <a:t> </a:t>
            </a:r>
            <a:r>
              <a:rPr lang="en-US" sz="800" kern="1200" dirty="0" err="1">
                <a:solidFill>
                  <a:schemeClr val="tx1"/>
                </a:solidFill>
                <a:latin typeface="+mn-lt"/>
                <a:ea typeface="+mn-ea"/>
                <a:cs typeface="+mn-cs"/>
              </a:rPr>
              <a:t>sintakses</a:t>
            </a:r>
            <a:r>
              <a:rPr lang="en-US" sz="800" kern="1200" dirty="0">
                <a:solidFill>
                  <a:schemeClr val="tx1"/>
                </a:solidFill>
                <a:latin typeface="+mn-lt"/>
                <a:ea typeface="+mn-ea"/>
                <a:cs typeface="+mn-cs"/>
              </a:rPr>
              <a:t> </a:t>
            </a:r>
            <a:r>
              <a:rPr lang="en-US" sz="800" kern="1200" dirty="0" err="1">
                <a:solidFill>
                  <a:schemeClr val="tx1"/>
                </a:solidFill>
                <a:latin typeface="+mn-lt"/>
                <a:ea typeface="+mn-ea"/>
                <a:cs typeface="+mn-cs"/>
              </a:rPr>
              <a:t>transformāciju</a:t>
            </a:r>
            <a:endParaRPr lang="en-US" sz="800" kern="1200" dirty="0">
              <a:solidFill>
                <a:schemeClr val="tx1"/>
              </a:solidFill>
              <a:latin typeface="+mn-lt"/>
              <a:ea typeface="+mn-ea"/>
              <a:cs typeface="+mn-cs"/>
            </a:endParaRPr>
          </a:p>
          <a:p>
            <a:pPr>
              <a:lnSpc>
                <a:spcPct val="100000"/>
              </a:lnSpc>
            </a:pPr>
            <a:endParaRPr lang="en-US" sz="800" kern="1200" dirty="0">
              <a:solidFill>
                <a:schemeClr val="tx1"/>
              </a:solidFill>
              <a:highlight>
                <a:srgbClr val="FF0000"/>
              </a:highlight>
              <a:latin typeface="+mn-lt"/>
              <a:ea typeface="+mn-ea"/>
              <a:cs typeface="+mn-cs"/>
            </a:endParaRPr>
          </a:p>
        </p:txBody>
      </p:sp>
      <p:sp>
        <p:nvSpPr>
          <p:cNvPr id="4" name="Slide Number Placeholder 3"/>
          <p:cNvSpPr>
            <a:spLocks noGrp="1"/>
          </p:cNvSpPr>
          <p:nvPr>
            <p:ph type="sldNum" sz="quarter" idx="5"/>
          </p:nvPr>
        </p:nvSpPr>
        <p:spPr/>
        <p:txBody>
          <a:bodyPr/>
          <a:lstStyle/>
          <a:p>
            <a:fld id="{BBBD0A03-7A96-48F0-88E2-5167137E9ABC}" type="slidenum">
              <a:rPr lang="en-US" smtClean="0"/>
              <a:t>13</a:t>
            </a:fld>
            <a:endParaRPr lang="en-US"/>
          </a:p>
        </p:txBody>
      </p:sp>
    </p:spTree>
    <p:extLst>
      <p:ext uri="{BB962C8B-B14F-4D97-AF65-F5344CB8AC3E}">
        <p14:creationId xmlns:p14="http://schemas.microsoft.com/office/powerpoint/2010/main" val="1632624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Un tagad vēlos pievērsties rezultātu ietekmei uz tālāko pētniecību!</a:t>
            </a:r>
          </a:p>
          <a:p>
            <a:r>
              <a:rPr lang="lv-LV" dirty="0"/>
              <a:t>Iespējams, lielākais sasniegums ir tas, ka latviešu valodas universālo atkarību korpuss tagad piedalās kā datu kopa starptautiskās sacensībās, kur sacenšas vislabākie parsētāju speciālisti.</a:t>
            </a:r>
          </a:p>
          <a:p>
            <a:r>
              <a:rPr lang="lv-LV" dirty="0"/>
              <a:t>Kāpēc ir 2 tabulas?</a:t>
            </a:r>
          </a:p>
          <a:p>
            <a:r>
              <a:rPr lang="lv-LV" dirty="0"/>
              <a:t>Pamata atkarības (pirmā tabula, visiem) un paplašinātās, atkal noder hibrīds. </a:t>
            </a:r>
            <a:r>
              <a:rPr lang="lv-LV" dirty="0" err="1"/>
              <a:t>Nivre</a:t>
            </a:r>
            <a:r>
              <a:rPr lang="lv-LV" dirty="0"/>
              <a:t> aktualizējis hibrīdu elementu ieviešanu </a:t>
            </a:r>
            <a:r>
              <a:rPr lang="lv-LV" dirty="0" err="1"/>
              <a:t>parsēšanā</a:t>
            </a:r>
            <a:r>
              <a:rPr lang="lv-LV" dirty="0"/>
              <a:t>, un tas visticamāk atmaksāsies vēl.</a:t>
            </a:r>
          </a:p>
        </p:txBody>
      </p:sp>
      <p:sp>
        <p:nvSpPr>
          <p:cNvPr id="4" name="Slide Number Placeholder 3"/>
          <p:cNvSpPr>
            <a:spLocks noGrp="1"/>
          </p:cNvSpPr>
          <p:nvPr>
            <p:ph type="sldNum" sz="quarter" idx="5"/>
          </p:nvPr>
        </p:nvSpPr>
        <p:spPr/>
        <p:txBody>
          <a:bodyPr/>
          <a:lstStyle/>
          <a:p>
            <a:fld id="{BBBD0A03-7A96-48F0-88E2-5167137E9ABC}" type="slidenum">
              <a:rPr lang="en-US" smtClean="0"/>
              <a:t>14</a:t>
            </a:fld>
            <a:endParaRPr lang="en-US"/>
          </a:p>
        </p:txBody>
      </p:sp>
    </p:spTree>
    <p:extLst>
      <p:ext uri="{BB962C8B-B14F-4D97-AF65-F5344CB8AC3E}">
        <p14:creationId xmlns:p14="http://schemas.microsoft.com/office/powerpoint/2010/main" val="2241608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Otrs rezultātu ietekmes veids ir kalpot par pamatu projektiem un valodniecības pētījumiem</a:t>
            </a:r>
          </a:p>
          <a:p>
            <a:r>
              <a:rPr lang="lv-LV" dirty="0"/>
              <a:t>No 2017. gada vismaz 3 projekti … pieaugošs skaits valodniecības pētījumu.</a:t>
            </a:r>
            <a:br>
              <a:rPr lang="lv-LV" dirty="0"/>
            </a:br>
            <a:r>
              <a:rPr lang="lv-LV" dirty="0"/>
              <a:t>-10K</a:t>
            </a:r>
          </a:p>
          <a:p>
            <a:r>
              <a:rPr lang="lv-LV" dirty="0"/>
              <a:t>-17K</a:t>
            </a:r>
          </a:p>
          <a:p>
            <a:endParaRPr lang="en-US" dirty="0"/>
          </a:p>
        </p:txBody>
      </p:sp>
      <p:sp>
        <p:nvSpPr>
          <p:cNvPr id="4" name="Slide Number Placeholder 3"/>
          <p:cNvSpPr>
            <a:spLocks noGrp="1"/>
          </p:cNvSpPr>
          <p:nvPr>
            <p:ph type="sldNum" sz="quarter" idx="5"/>
          </p:nvPr>
        </p:nvSpPr>
        <p:spPr/>
        <p:txBody>
          <a:bodyPr/>
          <a:lstStyle/>
          <a:p>
            <a:fld id="{BBBD0A03-7A96-48F0-88E2-5167137E9ABC}" type="slidenum">
              <a:rPr lang="en-US" smtClean="0"/>
              <a:t>15</a:t>
            </a:fld>
            <a:endParaRPr lang="en-US"/>
          </a:p>
        </p:txBody>
      </p:sp>
    </p:spTree>
    <p:extLst>
      <p:ext uri="{BB962C8B-B14F-4D97-AF65-F5344CB8AC3E}">
        <p14:creationId xmlns:p14="http://schemas.microsoft.com/office/powerpoint/2010/main" val="1947146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Galvenais secinājums – duālā pieeja (divi modeļi) ir ļoti veiksmīgs lēmums.</a:t>
            </a:r>
          </a:p>
          <a:p>
            <a:r>
              <a:rPr lang="lv-LV" dirty="0"/>
              <a:t>Hibrīda labumi….</a:t>
            </a:r>
          </a:p>
          <a:p>
            <a:r>
              <a:rPr lang="lv-LV" dirty="0"/>
              <a:t>UD labumi…</a:t>
            </a:r>
          </a:p>
          <a:p>
            <a:r>
              <a:rPr lang="lv-LV" dirty="0"/>
              <a:t>Un transformēšana palīdz atklāt datu kļūdas un </a:t>
            </a:r>
            <a:r>
              <a:rPr lang="lv-LV" dirty="0" err="1"/>
              <a:t>neviendabības</a:t>
            </a:r>
            <a:endParaRPr lang="lv-LV" dirty="0"/>
          </a:p>
          <a:p>
            <a:endParaRPr lang="lv-LV" dirty="0"/>
          </a:p>
        </p:txBody>
      </p:sp>
      <p:sp>
        <p:nvSpPr>
          <p:cNvPr id="4" name="Slide Number Placeholder 3"/>
          <p:cNvSpPr>
            <a:spLocks noGrp="1"/>
          </p:cNvSpPr>
          <p:nvPr>
            <p:ph type="sldNum" sz="quarter" idx="5"/>
          </p:nvPr>
        </p:nvSpPr>
        <p:spPr/>
        <p:txBody>
          <a:bodyPr/>
          <a:lstStyle/>
          <a:p>
            <a:fld id="{BBBD0A03-7A96-48F0-88E2-5167137E9ABC}" type="slidenum">
              <a:rPr lang="en-US" smtClean="0"/>
              <a:t>16</a:t>
            </a:fld>
            <a:endParaRPr lang="en-US"/>
          </a:p>
        </p:txBody>
      </p:sp>
    </p:spTree>
    <p:extLst>
      <p:ext uri="{BB962C8B-B14F-4D97-AF65-F5344CB8AC3E}">
        <p14:creationId xmlns:p14="http://schemas.microsoft.com/office/powerpoint/2010/main" val="2968871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UD </a:t>
            </a:r>
            <a:r>
              <a:rPr lang="lv-LV" dirty="0" err="1"/>
              <a:t>datukopā</a:t>
            </a:r>
            <a:r>
              <a:rPr lang="lv-LV" dirty="0"/>
              <a:t> LV ir viens no ~60 lielajiem korpusiem, rezultāti ir virs vidējā</a:t>
            </a:r>
          </a:p>
          <a:p>
            <a:r>
              <a:rPr lang="lv-LV" dirty="0"/>
              <a:t>atkarību un frāžu struktūru hibrīds gramatikas modelis paplašinās latviešu valodas sintaktiski marķētā korpusa izmantojamību, salīdzinot ar atkarību gramatikas modeli;</a:t>
            </a:r>
          </a:p>
          <a:p>
            <a:r>
              <a:rPr lang="lv-LV" dirty="0"/>
              <a:t>kvalitatīvs vidēja apjoma (ap 10–20 tūkstoši teikumu) sintaktiski marķēts latviešu valodas korpuss kalpos par pamatu vismodernāko (</a:t>
            </a:r>
            <a:r>
              <a:rPr lang="lv-LV" dirty="0" err="1"/>
              <a:t>angl</a:t>
            </a:r>
            <a:r>
              <a:rPr lang="lv-LV" dirty="0"/>
              <a:t>. </a:t>
            </a:r>
            <a:r>
              <a:rPr lang="lv-LV" dirty="0" err="1"/>
              <a:t>state</a:t>
            </a:r>
            <a:r>
              <a:rPr lang="lv-LV" dirty="0"/>
              <a:t>-</a:t>
            </a:r>
            <a:r>
              <a:rPr lang="lv-LV" dirty="0" err="1"/>
              <a:t>of</a:t>
            </a:r>
            <a:r>
              <a:rPr lang="lv-LV" dirty="0"/>
              <a:t>-</a:t>
            </a:r>
            <a:r>
              <a:rPr lang="lv-LV" dirty="0" err="1"/>
              <a:t>the</a:t>
            </a:r>
            <a:r>
              <a:rPr lang="lv-LV" dirty="0"/>
              <a:t>-art) parsētāju izveidei.</a:t>
            </a:r>
          </a:p>
          <a:p>
            <a:endParaRPr lang="en-US" dirty="0"/>
          </a:p>
        </p:txBody>
      </p:sp>
      <p:sp>
        <p:nvSpPr>
          <p:cNvPr id="4" name="Slide Number Placeholder 3"/>
          <p:cNvSpPr>
            <a:spLocks noGrp="1"/>
          </p:cNvSpPr>
          <p:nvPr>
            <p:ph type="sldNum" sz="quarter" idx="5"/>
          </p:nvPr>
        </p:nvSpPr>
        <p:spPr/>
        <p:txBody>
          <a:bodyPr/>
          <a:lstStyle/>
          <a:p>
            <a:fld id="{BBBD0A03-7A96-48F0-88E2-5167137E9ABC}" type="slidenum">
              <a:rPr lang="en-US" smtClean="0"/>
              <a:t>17</a:t>
            </a:fld>
            <a:endParaRPr lang="en-US"/>
          </a:p>
        </p:txBody>
      </p:sp>
    </p:spTree>
    <p:extLst>
      <p:ext uri="{BB962C8B-B14F-4D97-AF65-F5344CB8AC3E}">
        <p14:creationId xmlns:p14="http://schemas.microsoft.com/office/powerpoint/2010/main" val="3100189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BD0A03-7A96-48F0-88E2-5167137E9ABC}" type="slidenum">
              <a:rPr lang="en-US" smtClean="0"/>
              <a:t>24</a:t>
            </a:fld>
            <a:endParaRPr lang="en-US"/>
          </a:p>
        </p:txBody>
      </p:sp>
    </p:spTree>
    <p:extLst>
      <p:ext uri="{BB962C8B-B14F-4D97-AF65-F5344CB8AC3E}">
        <p14:creationId xmlns:p14="http://schemas.microsoft.com/office/powerpoint/2010/main" val="30529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noProof="0" dirty="0"/>
              <a:t>Datorlingvistika ir…</a:t>
            </a:r>
            <a:br>
              <a:rPr lang="lv-LV" noProof="0" dirty="0"/>
            </a:br>
            <a:r>
              <a:rPr lang="lv-LV" noProof="0" dirty="0" err="1"/>
              <a:t>Datorlingvistikā</a:t>
            </a:r>
            <a:r>
              <a:rPr lang="lv-LV" noProof="0" dirty="0"/>
              <a:t> tāpat kā valodniecībā valodu var pētīt un analizēt dažādos līmeņos. Morfoloģija… Sintakse… kopā veido gramatiku. Savukārt gramatikas modelis ir nepieciešams, lai izveidotu sintaktiski marķētu jeb sintakses korpusu… Sintakses korpuss ir… marķē atbilstoši modelim… izmanto pētījumiem un rīkiem.</a:t>
            </a:r>
          </a:p>
        </p:txBody>
      </p:sp>
      <p:sp>
        <p:nvSpPr>
          <p:cNvPr id="4" name="Slide Number Placeholder 3"/>
          <p:cNvSpPr>
            <a:spLocks noGrp="1"/>
          </p:cNvSpPr>
          <p:nvPr>
            <p:ph type="sldNum" sz="quarter" idx="5"/>
          </p:nvPr>
        </p:nvSpPr>
        <p:spPr/>
        <p:txBody>
          <a:bodyPr/>
          <a:lstStyle/>
          <a:p>
            <a:fld id="{BBBD0A03-7A96-48F0-88E2-5167137E9ABC}" type="slidenum">
              <a:rPr lang="en-US" smtClean="0"/>
              <a:t>2</a:t>
            </a:fld>
            <a:endParaRPr lang="en-US"/>
          </a:p>
        </p:txBody>
      </p:sp>
    </p:spTree>
    <p:extLst>
      <p:ext uri="{BB962C8B-B14F-4D97-AF65-F5344CB8AC3E}">
        <p14:creationId xmlns:p14="http://schemas.microsoft.com/office/powerpoint/2010/main" val="19739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Promocijas darba galvenie sasniegumi ir šādi. Izveidots… modelis… Iteratīvi attīstot modeli, kopā ar to izveidots pirmais un, cik mums zināms, vienīgais sintaktiski marķētais latviešu valodas korpuss </a:t>
            </a:r>
            <a:r>
              <a:rPr lang="lv-LV" dirty="0" err="1"/>
              <a:t>Latvian</a:t>
            </a:r>
            <a:r>
              <a:rPr lang="lv-LV" dirty="0"/>
              <a:t> </a:t>
            </a:r>
            <a:r>
              <a:rPr lang="lv-LV" dirty="0" err="1"/>
              <a:t>Treebank</a:t>
            </a:r>
            <a:r>
              <a:rPr lang="lv-LV" dirty="0"/>
              <a:t>… Un lai tas sekmīgi varētu notikt, tika radīts rīku ietvars šim modelim atbilstošu sintakses korpusu izstrādei.</a:t>
            </a:r>
          </a:p>
          <a:p>
            <a:endParaRPr lang="lv-LV" dirty="0"/>
          </a:p>
          <a:p>
            <a:r>
              <a:rPr lang="lv-LV" dirty="0"/>
              <a:t>Vēl ir veikta LVTB gramatikas modeļa … ar starptautiski lietoto Universālo atkarību jeb UD modeli, izveidota transformācija, izveidots atvasināts korpuss…. kas ir daļa no UD </a:t>
            </a:r>
            <a:r>
              <a:rPr lang="lv-LV" dirty="0" err="1"/>
              <a:t>daudzvalodu</a:t>
            </a:r>
            <a:r>
              <a:rPr lang="lv-LV" dirty="0"/>
              <a:t> datu kopas.</a:t>
            </a:r>
          </a:p>
          <a:p>
            <a:r>
              <a:rPr lang="lv-LV" dirty="0"/>
              <a:t>Un visbeidzot jāatzīmē, ka izveidotie rīki un korpusi ir publiski pieejami kā atvērtais pirmkods un atvērtie dati.</a:t>
            </a:r>
          </a:p>
          <a:p>
            <a:endParaRPr lang="en-US" dirty="0"/>
          </a:p>
        </p:txBody>
      </p:sp>
      <p:sp>
        <p:nvSpPr>
          <p:cNvPr id="4" name="Slide Number Placeholder 3"/>
          <p:cNvSpPr>
            <a:spLocks noGrp="1"/>
          </p:cNvSpPr>
          <p:nvPr>
            <p:ph type="sldNum" sz="quarter" idx="5"/>
          </p:nvPr>
        </p:nvSpPr>
        <p:spPr/>
        <p:txBody>
          <a:bodyPr/>
          <a:lstStyle/>
          <a:p>
            <a:fld id="{BBBD0A03-7A96-48F0-88E2-5167137E9ABC}" type="slidenum">
              <a:rPr lang="en-US" smtClean="0"/>
              <a:t>3</a:t>
            </a:fld>
            <a:endParaRPr lang="en-US"/>
          </a:p>
        </p:txBody>
      </p:sp>
    </p:spTree>
    <p:extLst>
      <p:ext uri="{BB962C8B-B14F-4D97-AF65-F5344CB8AC3E}">
        <p14:creationId xmlns:p14="http://schemas.microsoft.com/office/powerpoint/2010/main" val="2022953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Un tagad sīkāk par katru no galvenajiem darba rezultātiem. Vispirms par … modeli.</a:t>
            </a:r>
          </a:p>
          <a:p>
            <a:r>
              <a:rPr lang="lv-LV" dirty="0"/>
              <a:t>… šis modelis ir hibrīds no diviem jomā plaši lietotiem... Viens no tiem ir frāžu gramatika, kas </a:t>
            </a:r>
            <a:r>
              <a:rPr lang="lv-LV" dirty="0" err="1"/>
              <a:t>datoriķiem</a:t>
            </a:r>
            <a:r>
              <a:rPr lang="lv-LV" dirty="0"/>
              <a:t> pazīstama arī kā </a:t>
            </a:r>
            <a:r>
              <a:rPr lang="lv-LV" dirty="0" err="1"/>
              <a:t>bezkonteksta</a:t>
            </a:r>
            <a:r>
              <a:rPr lang="lv-LV" dirty="0"/>
              <a:t> gramatika. Šajā modelī..</a:t>
            </a:r>
          </a:p>
          <a:p>
            <a:r>
              <a:rPr lang="lv-LV" dirty="0"/>
              <a:t>Otrs modelis ir atkarību gramatika….</a:t>
            </a:r>
          </a:p>
          <a:p>
            <a:r>
              <a:rPr lang="lv-LV" dirty="0"/>
              <a:t>LVTB hibrīds ir vispārinājums, jo ļauj šķirt frāzes kopējos atkarīgos no frāzes elementu atkarīgajiem.</a:t>
            </a:r>
            <a:endParaRPr lang="en-US" dirty="0"/>
          </a:p>
        </p:txBody>
      </p:sp>
      <p:sp>
        <p:nvSpPr>
          <p:cNvPr id="4" name="Slide Number Placeholder 3"/>
          <p:cNvSpPr>
            <a:spLocks noGrp="1"/>
          </p:cNvSpPr>
          <p:nvPr>
            <p:ph type="sldNum" sz="quarter" idx="5"/>
          </p:nvPr>
        </p:nvSpPr>
        <p:spPr/>
        <p:txBody>
          <a:bodyPr/>
          <a:lstStyle/>
          <a:p>
            <a:fld id="{BBBD0A03-7A96-48F0-88E2-5167137E9ABC}" type="slidenum">
              <a:rPr lang="en-US" smtClean="0"/>
              <a:t>5</a:t>
            </a:fld>
            <a:endParaRPr lang="en-US"/>
          </a:p>
        </p:txBody>
      </p:sp>
    </p:spTree>
    <p:extLst>
      <p:ext uri="{BB962C8B-B14F-4D97-AF65-F5344CB8AC3E}">
        <p14:creationId xmlns:p14="http://schemas.microsoft.com/office/powerpoint/2010/main" val="180144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Trīs dalījuma līmeņi:</a:t>
            </a:r>
            <a:br>
              <a:rPr lang="lv-LV" dirty="0"/>
            </a:br>
            <a:r>
              <a:rPr lang="lv-LV" dirty="0"/>
              <a:t>Dalījums tekstvienībās</a:t>
            </a:r>
          </a:p>
          <a:p>
            <a:r>
              <a:rPr lang="lv-LV" dirty="0"/>
              <a:t>Morfoloģija = tagi (pazīmes) + lemmas</a:t>
            </a:r>
          </a:p>
          <a:p>
            <a:r>
              <a:rPr lang="lv-LV" dirty="0"/>
              <a:t>Sintakse = struktūra, lomas, frāzes</a:t>
            </a:r>
            <a:endParaRPr lang="en-US" dirty="0"/>
          </a:p>
        </p:txBody>
      </p:sp>
      <p:sp>
        <p:nvSpPr>
          <p:cNvPr id="4" name="Slide Number Placeholder 3"/>
          <p:cNvSpPr>
            <a:spLocks noGrp="1"/>
          </p:cNvSpPr>
          <p:nvPr>
            <p:ph type="sldNum" sz="quarter" idx="5"/>
          </p:nvPr>
        </p:nvSpPr>
        <p:spPr/>
        <p:txBody>
          <a:bodyPr/>
          <a:lstStyle/>
          <a:p>
            <a:fld id="{BBBD0A03-7A96-48F0-88E2-5167137E9ABC}" type="slidenum">
              <a:rPr lang="en-US" smtClean="0"/>
              <a:t>6</a:t>
            </a:fld>
            <a:endParaRPr lang="en-US"/>
          </a:p>
        </p:txBody>
      </p:sp>
    </p:spTree>
    <p:extLst>
      <p:ext uri="{BB962C8B-B14F-4D97-AF65-F5344CB8AC3E}">
        <p14:creationId xmlns:p14="http://schemas.microsoft.com/office/powerpoint/2010/main" val="277865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pPr>
            <a:r>
              <a:rPr lang="lv-LV" sz="1200" dirty="0">
                <a:latin typeface="+mn-lt"/>
                <a:cs typeface="Arial"/>
              </a:rPr>
              <a:t>Ilustrācija </a:t>
            </a:r>
            <a:r>
              <a:rPr lang="lv-LV" sz="1200">
                <a:latin typeface="+mn-lt"/>
                <a:cs typeface="Arial"/>
              </a:rPr>
              <a:t>sintakses sarežģītībai.</a:t>
            </a:r>
            <a:endParaRPr lang="lv-LV" sz="1200" dirty="0">
              <a:latin typeface="+mn-lt"/>
              <a:cs typeface="Arial"/>
            </a:endParaRPr>
          </a:p>
        </p:txBody>
      </p:sp>
      <p:sp>
        <p:nvSpPr>
          <p:cNvPr id="4" name="Slide Number Placeholder 3"/>
          <p:cNvSpPr>
            <a:spLocks noGrp="1"/>
          </p:cNvSpPr>
          <p:nvPr>
            <p:ph type="sldNum" sz="quarter" idx="5"/>
          </p:nvPr>
        </p:nvSpPr>
        <p:spPr/>
        <p:txBody>
          <a:bodyPr/>
          <a:lstStyle/>
          <a:p>
            <a:fld id="{BBBD0A03-7A96-48F0-88E2-5167137E9ABC}" type="slidenum">
              <a:rPr lang="en-US" smtClean="0"/>
              <a:t>7</a:t>
            </a:fld>
            <a:endParaRPr lang="en-US"/>
          </a:p>
        </p:txBody>
      </p:sp>
    </p:spTree>
    <p:extLst>
      <p:ext uri="{BB962C8B-B14F-4D97-AF65-F5344CB8AC3E}">
        <p14:creationId xmlns:p14="http://schemas.microsoft.com/office/powerpoint/2010/main" val="2368429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Aprakstītais modelis tika izstrādāts kopā ar korpusu, jo pakāpeniskā korpusa papildināšana ļāva apzināt modeļa trūkumus un to papildināt.</a:t>
            </a:r>
          </a:p>
          <a:p>
            <a:endParaRPr lang="lv-LV" dirty="0"/>
          </a:p>
          <a:p>
            <a:r>
              <a:rPr lang="lv-LV" dirty="0"/>
              <a:t>… Prāgas Kārļa universitātē izstrādātais rīku komplekts </a:t>
            </a:r>
            <a:r>
              <a:rPr lang="lv-LV" dirty="0" err="1"/>
              <a:t>TrEd</a:t>
            </a:r>
            <a:r>
              <a:rPr lang="lv-LV" dirty="0"/>
              <a:t> </a:t>
            </a:r>
            <a:r>
              <a:rPr lang="lv-LV" dirty="0" err="1"/>
              <a:t>toolkit</a:t>
            </a:r>
            <a:r>
              <a:rPr lang="lv-LV" dirty="0"/>
              <a:t>…</a:t>
            </a:r>
          </a:p>
          <a:p>
            <a:endParaRPr lang="lv-LV" dirty="0"/>
          </a:p>
          <a:p>
            <a:r>
              <a:rPr lang="lv-LV" dirty="0"/>
              <a:t>Publiskā pieejamība ļauj lietot citiem pētniekiem…</a:t>
            </a:r>
          </a:p>
        </p:txBody>
      </p:sp>
      <p:sp>
        <p:nvSpPr>
          <p:cNvPr id="4" name="Slide Number Placeholder 3"/>
          <p:cNvSpPr>
            <a:spLocks noGrp="1"/>
          </p:cNvSpPr>
          <p:nvPr>
            <p:ph type="sldNum" sz="quarter" idx="5"/>
          </p:nvPr>
        </p:nvSpPr>
        <p:spPr/>
        <p:txBody>
          <a:bodyPr/>
          <a:lstStyle/>
          <a:p>
            <a:fld id="{BBBD0A03-7A96-48F0-88E2-5167137E9ABC}" type="slidenum">
              <a:rPr lang="en-US" smtClean="0"/>
              <a:t>8</a:t>
            </a:fld>
            <a:endParaRPr lang="en-US"/>
          </a:p>
        </p:txBody>
      </p:sp>
    </p:spTree>
    <p:extLst>
      <p:ext uri="{BB962C8B-B14F-4D97-AF65-F5344CB8AC3E}">
        <p14:creationId xmlns:p14="http://schemas.microsoft.com/office/powerpoint/2010/main" val="1113928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Otrs būtiskais pētījumu virziens promocijas darbā ir saistīts ar Universālajām atkarībām.</a:t>
            </a:r>
          </a:p>
          <a:p>
            <a:r>
              <a:rPr lang="lv-LV" dirty="0"/>
              <a:t>LVTB uzsākšanas brīdī atkarību gramatika bija </a:t>
            </a:r>
            <a:r>
              <a:rPr lang="lv-LV" dirty="0" err="1"/>
              <a:t>daudzsološs</a:t>
            </a:r>
            <a:r>
              <a:rPr lang="lv-LV" dirty="0"/>
              <a:t> virziens ar labām parsētāju tehnoloģijām un to lieto vairākas fleksīvās valodas (piemēram, čehu), taču attēlojumi nav viendabīgi. Tas mainās 2015. gadā, kad apvienojoties lielākai pētnieku grupai skandināvu atkarību </a:t>
            </a:r>
            <a:r>
              <a:rPr lang="lv-LV" dirty="0" err="1"/>
              <a:t>parsēšanas</a:t>
            </a:r>
            <a:r>
              <a:rPr lang="lv-LV" dirty="0"/>
              <a:t> speciālista </a:t>
            </a:r>
            <a:r>
              <a:rPr lang="lv-LV" dirty="0" err="1"/>
              <a:t>Joakimu</a:t>
            </a:r>
            <a:r>
              <a:rPr lang="lv-LV" dirty="0"/>
              <a:t> </a:t>
            </a:r>
            <a:r>
              <a:rPr lang="lv-LV" dirty="0" err="1"/>
              <a:t>Nivres</a:t>
            </a:r>
            <a:r>
              <a:rPr lang="lv-LV" dirty="0"/>
              <a:t> vadībā, …, izmantojot </a:t>
            </a:r>
            <a:r>
              <a:rPr lang="lv-LV" dirty="0" err="1"/>
              <a:t>Stanford</a:t>
            </a:r>
            <a:r>
              <a:rPr lang="lv-LV" dirty="0"/>
              <a:t> </a:t>
            </a:r>
            <a:r>
              <a:rPr lang="lv-LV" dirty="0" err="1"/>
              <a:t>Universal</a:t>
            </a:r>
            <a:r>
              <a:rPr lang="lv-LV" dirty="0"/>
              <a:t> </a:t>
            </a:r>
            <a:r>
              <a:rPr lang="lv-LV" dirty="0" err="1"/>
              <a:t>Dependencies</a:t>
            </a:r>
            <a:r>
              <a:rPr lang="lv-LV" dirty="0"/>
              <a:t> angļu valodai, tiek radīts pirmais universālo atkarību piedāvājums.</a:t>
            </a:r>
          </a:p>
        </p:txBody>
      </p:sp>
      <p:sp>
        <p:nvSpPr>
          <p:cNvPr id="4" name="Slide Number Placeholder 3"/>
          <p:cNvSpPr>
            <a:spLocks noGrp="1"/>
          </p:cNvSpPr>
          <p:nvPr>
            <p:ph type="sldNum" sz="quarter" idx="5"/>
          </p:nvPr>
        </p:nvSpPr>
        <p:spPr/>
        <p:txBody>
          <a:bodyPr/>
          <a:lstStyle/>
          <a:p>
            <a:fld id="{BBBD0A03-7A96-48F0-88E2-5167137E9ABC}" type="slidenum">
              <a:rPr lang="en-US" smtClean="0"/>
              <a:t>9</a:t>
            </a:fld>
            <a:endParaRPr lang="en-US"/>
          </a:p>
        </p:txBody>
      </p:sp>
    </p:spTree>
    <p:extLst>
      <p:ext uri="{BB962C8B-B14F-4D97-AF65-F5344CB8AC3E}">
        <p14:creationId xmlns:p14="http://schemas.microsoft.com/office/powerpoint/2010/main" val="1749284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LVTB plusi, LVTB mīnusi, UD plusi</a:t>
            </a:r>
          </a:p>
          <a:p>
            <a:r>
              <a:rPr lang="lv-LV" dirty="0"/>
              <a:t>Tāpēc gluži dabiski rodas vēlme aptvert šīs abas pasaules</a:t>
            </a:r>
            <a:endParaRPr lang="en-US" dirty="0"/>
          </a:p>
        </p:txBody>
      </p:sp>
      <p:sp>
        <p:nvSpPr>
          <p:cNvPr id="4" name="Slide Number Placeholder 3"/>
          <p:cNvSpPr>
            <a:spLocks noGrp="1"/>
          </p:cNvSpPr>
          <p:nvPr>
            <p:ph type="sldNum" sz="quarter" idx="5"/>
          </p:nvPr>
        </p:nvSpPr>
        <p:spPr/>
        <p:txBody>
          <a:bodyPr/>
          <a:lstStyle/>
          <a:p>
            <a:fld id="{BBBD0A03-7A96-48F0-88E2-5167137E9ABC}" type="slidenum">
              <a:rPr lang="en-US" smtClean="0"/>
              <a:t>10</a:t>
            </a:fld>
            <a:endParaRPr lang="en-US"/>
          </a:p>
        </p:txBody>
      </p:sp>
    </p:spTree>
    <p:extLst>
      <p:ext uri="{BB962C8B-B14F-4D97-AF65-F5344CB8AC3E}">
        <p14:creationId xmlns:p14="http://schemas.microsoft.com/office/powerpoint/2010/main" val="1274381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550" b="0" i="0">
                <a:solidFill>
                  <a:srgbClr val="ACC0C6"/>
                </a:solidFill>
                <a:latin typeface="Arial (null)"/>
                <a:cs typeface="Arial (null)"/>
              </a:defRPr>
            </a:lvl1pPr>
          </a:lstStyle>
          <a:p>
            <a:endParaRPr dirty="0"/>
          </a:p>
        </p:txBody>
      </p:sp>
      <p:sp>
        <p:nvSpPr>
          <p:cNvPr id="3" name="Holder 3"/>
          <p:cNvSpPr>
            <a:spLocks noGrp="1"/>
          </p:cNvSpPr>
          <p:nvPr>
            <p:ph sz="half" idx="2"/>
          </p:nvPr>
        </p:nvSpPr>
        <p:spPr>
          <a:xfrm>
            <a:off x="1005284" y="2601151"/>
            <a:ext cx="8745975" cy="65402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4429" y="2601151"/>
            <a:ext cx="8745975" cy="65402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p:cNvSpPr/>
          <p:nvPr userDrawn="1"/>
        </p:nvSpPr>
        <p:spPr>
          <a:xfrm>
            <a:off x="1589" y="794"/>
            <a:ext cx="20104099" cy="11308556"/>
          </a:xfrm>
          <a:prstGeom prst="rect">
            <a:avLst/>
          </a:prstGeom>
          <a:blipFill>
            <a:blip r:embed="rId2" cstate="print"/>
            <a:stretch>
              <a:fillRect/>
            </a:stretch>
          </a:blipFill>
        </p:spPr>
        <p:txBody>
          <a:bodyPr wrap="square" lIns="0" tIns="0" rIns="0" bIns="0" rtlCol="0"/>
          <a:lstStyle/>
          <a:p>
            <a:endParaRPr b="0" i="0" dirty="0">
              <a:latin typeface="Arial (null)"/>
            </a:endParaRPr>
          </a:p>
        </p:txBody>
      </p:sp>
      <p:sp>
        <p:nvSpPr>
          <p:cNvPr id="15" name="Picture Placeholder 14"/>
          <p:cNvSpPr>
            <a:spLocks noGrp="1"/>
          </p:cNvSpPr>
          <p:nvPr>
            <p:ph type="pic" sz="quarter" idx="12"/>
          </p:nvPr>
        </p:nvSpPr>
        <p:spPr>
          <a:xfrm>
            <a:off x="0" y="0"/>
            <a:ext cx="20105688" cy="11307763"/>
          </a:xfrm>
        </p:spPr>
        <p:txBody>
          <a:bodyPr>
            <a:normAutofit/>
          </a:bodyPr>
          <a:lstStyle>
            <a:lvl1pPr>
              <a:defRPr sz="2400">
                <a:latin typeface="Arial" panose="020B0604020202020204" pitchFamily="34" charset="0"/>
                <a:cs typeface="Arial" panose="020B0604020202020204" pitchFamily="34" charset="0"/>
              </a:defRPr>
            </a:lvl1pPr>
          </a:lstStyle>
          <a:p>
            <a:endParaRPr lang="en-US" dirty="0"/>
          </a:p>
        </p:txBody>
      </p:sp>
      <p:sp>
        <p:nvSpPr>
          <p:cNvPr id="10" name="Text Placeholder 2"/>
          <p:cNvSpPr>
            <a:spLocks noGrp="1"/>
          </p:cNvSpPr>
          <p:nvPr>
            <p:ph type="body" sz="quarter" idx="11"/>
          </p:nvPr>
        </p:nvSpPr>
        <p:spPr>
          <a:xfrm>
            <a:off x="5736761" y="718526"/>
            <a:ext cx="9533010" cy="3269274"/>
          </a:xfrm>
        </p:spPr>
        <p:txBody>
          <a:bodyPr>
            <a:normAutofit/>
          </a:bodyPr>
          <a:lstStyle>
            <a:lvl1pPr>
              <a:lnSpc>
                <a:spcPct val="76000"/>
              </a:lnSpc>
              <a:defRPr sz="4250" b="1" spc="0" baseline="0">
                <a:solidFill>
                  <a:schemeClr val="bg1"/>
                </a:solidFill>
              </a:defRPr>
            </a:lvl1pPr>
            <a:lvl2pPr>
              <a:lnSpc>
                <a:spcPct val="76000"/>
              </a:lnSpc>
              <a:defRPr sz="4250" b="1" spc="0" baseline="0">
                <a:solidFill>
                  <a:schemeClr val="bg1"/>
                </a:solidFill>
              </a:defRPr>
            </a:lvl2pPr>
            <a:lvl3pPr>
              <a:lnSpc>
                <a:spcPct val="76000"/>
              </a:lnSpc>
              <a:defRPr sz="4250" b="1" spc="0" baseline="0">
                <a:solidFill>
                  <a:schemeClr val="bg1"/>
                </a:solidFill>
              </a:defRPr>
            </a:lvl3pPr>
            <a:lvl4pPr>
              <a:lnSpc>
                <a:spcPct val="76000"/>
              </a:lnSpc>
              <a:defRPr sz="4250" b="1" spc="0" baseline="0">
                <a:solidFill>
                  <a:schemeClr val="bg1"/>
                </a:solidFill>
              </a:defRPr>
            </a:lvl4pPr>
            <a:lvl5pPr>
              <a:lnSpc>
                <a:spcPct val="76000"/>
              </a:lnSpc>
              <a:defRPr sz="4250" b="1" spc="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49044" y="9007475"/>
            <a:ext cx="1676400" cy="164580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2"/>
          <p:cNvSpPr>
            <a:spLocks noGrp="1"/>
          </p:cNvSpPr>
          <p:nvPr>
            <p:ph type="body" sz="quarter" idx="12"/>
          </p:nvPr>
        </p:nvSpPr>
        <p:spPr>
          <a:xfrm>
            <a:off x="14472444" y="7712075"/>
            <a:ext cx="4038600" cy="3124200"/>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sz="quarter" idx="13"/>
          </p:nvPr>
        </p:nvSpPr>
        <p:spPr>
          <a:xfrm>
            <a:off x="1442244" y="1387474"/>
            <a:ext cx="10640670" cy="8275793"/>
          </a:xfrm>
        </p:spPr>
        <p:txBody>
          <a:bodyPr numCol="2" spcCol="180000">
            <a:noAutofit/>
          </a:bodyPr>
          <a:lstStyle>
            <a:lvl1pPr>
              <a:defRPr sz="1950" b="1"/>
            </a:lvl1pPr>
            <a:lvl2pPr>
              <a:defRPr sz="1950" b="1"/>
            </a:lvl2pPr>
            <a:lvl3pPr>
              <a:defRPr sz="1950" b="1"/>
            </a:lvl3pPr>
            <a:lvl4pPr>
              <a:defRPr sz="1950" b="1"/>
            </a:lvl4pPr>
            <a:lvl5pPr>
              <a:defRPr sz="1950" b="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23380" y="1158875"/>
            <a:ext cx="3387664" cy="114481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2"/>
          <p:cNvSpPr/>
          <p:nvPr userDrawn="1"/>
        </p:nvSpPr>
        <p:spPr>
          <a:xfrm>
            <a:off x="13298818" y="1"/>
            <a:ext cx="6806565" cy="11308715"/>
          </a:xfrm>
          <a:custGeom>
            <a:avLst/>
            <a:gdLst/>
            <a:ahLst/>
            <a:cxnLst/>
            <a:rect l="l" t="t" r="r" b="b"/>
            <a:pathLst>
              <a:path w="6806565" h="11308715">
                <a:moveTo>
                  <a:pt x="0" y="11308556"/>
                </a:moveTo>
                <a:lnTo>
                  <a:pt x="6806075" y="11308556"/>
                </a:lnTo>
                <a:lnTo>
                  <a:pt x="6806075" y="0"/>
                </a:lnTo>
                <a:lnTo>
                  <a:pt x="0" y="0"/>
                </a:lnTo>
                <a:lnTo>
                  <a:pt x="0" y="11308556"/>
                </a:lnTo>
                <a:close/>
              </a:path>
            </a:pathLst>
          </a:custGeom>
          <a:solidFill>
            <a:srgbClr val="005293"/>
          </a:solidFill>
        </p:spPr>
        <p:txBody>
          <a:bodyPr wrap="square" lIns="0" tIns="0" rIns="0" bIns="0" rtlCol="0"/>
          <a:lstStyle/>
          <a:p>
            <a:endParaRPr b="0" i="0" dirty="0">
              <a:latin typeface="Arial (null)"/>
            </a:endParaRPr>
          </a:p>
        </p:txBody>
      </p:sp>
      <p:sp>
        <p:nvSpPr>
          <p:cNvPr id="10" name="Text Placeholder 2"/>
          <p:cNvSpPr>
            <a:spLocks noGrp="1"/>
          </p:cNvSpPr>
          <p:nvPr>
            <p:ph type="body" sz="quarter" idx="13"/>
          </p:nvPr>
        </p:nvSpPr>
        <p:spPr>
          <a:xfrm>
            <a:off x="14396244" y="1387475"/>
            <a:ext cx="4572000" cy="6228724"/>
          </a:xfrm>
        </p:spPr>
        <p:txBody>
          <a:bodyPr numCol="1" spcCol="180000">
            <a:noAutofit/>
          </a:bodyPr>
          <a:lstStyle>
            <a:lvl1pPr algn="l">
              <a:defRPr sz="1950" b="0">
                <a:solidFill>
                  <a:schemeClr val="bg1"/>
                </a:solidFill>
              </a:defRPr>
            </a:lvl1pPr>
            <a:lvl2pPr algn="l">
              <a:defRPr sz="1950" b="0">
                <a:solidFill>
                  <a:schemeClr val="bg1"/>
                </a:solidFill>
              </a:defRPr>
            </a:lvl2pPr>
            <a:lvl3pPr algn="l">
              <a:defRPr sz="1950" b="0">
                <a:solidFill>
                  <a:schemeClr val="bg1"/>
                </a:solidFill>
              </a:defRPr>
            </a:lvl3pPr>
            <a:lvl4pPr algn="l">
              <a:defRPr sz="1950" b="0">
                <a:solidFill>
                  <a:schemeClr val="bg1"/>
                </a:solidFill>
              </a:defRPr>
            </a:lvl4pPr>
            <a:lvl5pPr algn="l">
              <a:defRPr sz="195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2"/>
          <p:cNvSpPr>
            <a:spLocks noGrp="1"/>
          </p:cNvSpPr>
          <p:nvPr>
            <p:ph type="pic" sz="quarter" idx="14"/>
          </p:nvPr>
        </p:nvSpPr>
        <p:spPr>
          <a:xfrm>
            <a:off x="1571625" y="1570038"/>
            <a:ext cx="6215063" cy="4143375"/>
          </a:xfrm>
        </p:spPr>
        <p:txBody>
          <a:bodyPr/>
          <a:lstStyle/>
          <a:p>
            <a:endParaRPr lang="en-US"/>
          </a:p>
        </p:txBody>
      </p:sp>
      <p:sp>
        <p:nvSpPr>
          <p:cNvPr id="19" name="Picture Placeholder 4"/>
          <p:cNvSpPr>
            <a:spLocks noGrp="1"/>
          </p:cNvSpPr>
          <p:nvPr>
            <p:ph type="pic" sz="quarter" idx="15"/>
          </p:nvPr>
        </p:nvSpPr>
        <p:spPr>
          <a:xfrm>
            <a:off x="8027988" y="1570038"/>
            <a:ext cx="4051300" cy="5508625"/>
          </a:xfrm>
        </p:spPr>
        <p:txBody>
          <a:bodyPr/>
          <a:lstStyle/>
          <a:p>
            <a:endParaRPr lang="en-US"/>
          </a:p>
        </p:txBody>
      </p:sp>
      <p:sp>
        <p:nvSpPr>
          <p:cNvPr id="20" name="Picture Placeholder 14"/>
          <p:cNvSpPr>
            <a:spLocks noGrp="1"/>
          </p:cNvSpPr>
          <p:nvPr>
            <p:ph type="pic" sz="quarter" idx="16"/>
          </p:nvPr>
        </p:nvSpPr>
        <p:spPr>
          <a:xfrm>
            <a:off x="1571625" y="5989638"/>
            <a:ext cx="6203950" cy="3748087"/>
          </a:xfrm>
        </p:spPr>
        <p:txBody>
          <a:bodyPr/>
          <a:lstStyle/>
          <a:p>
            <a:endParaRPr lang="en-US"/>
          </a:p>
        </p:txBody>
      </p:sp>
      <p:sp>
        <p:nvSpPr>
          <p:cNvPr id="21" name="Picture Placeholder 16"/>
          <p:cNvSpPr>
            <a:spLocks noGrp="1"/>
          </p:cNvSpPr>
          <p:nvPr>
            <p:ph type="pic" sz="quarter" idx="17"/>
          </p:nvPr>
        </p:nvSpPr>
        <p:spPr>
          <a:xfrm>
            <a:off x="8027988" y="7288213"/>
            <a:ext cx="4038600" cy="2449512"/>
          </a:xfrm>
        </p:spPr>
        <p:txBody>
          <a:bodyPr/>
          <a:lstStyle/>
          <a:p>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58244" y="9737725"/>
            <a:ext cx="3352800" cy="112695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Holder 2"/>
          <p:cNvSpPr>
            <a:spLocks noGrp="1"/>
          </p:cNvSpPr>
          <p:nvPr>
            <p:ph type="title" hasCustomPrompt="1"/>
          </p:nvPr>
        </p:nvSpPr>
        <p:spPr>
          <a:xfrm>
            <a:off x="3720878" y="4401826"/>
            <a:ext cx="12663933" cy="1315745"/>
          </a:xfrm>
          <a:prstGeom prst="rect">
            <a:avLst/>
          </a:prstGeom>
        </p:spPr>
        <p:txBody>
          <a:bodyPr wrap="square" lIns="0" tIns="0" rIns="0" bIns="0">
            <a:spAutoFit/>
          </a:bodyPr>
          <a:lstStyle>
            <a:lvl1pPr>
              <a:defRPr sz="8550" b="0" i="0" baseline="0">
                <a:solidFill>
                  <a:srgbClr val="ACC0C6"/>
                </a:solidFill>
                <a:latin typeface="Arial (null)"/>
                <a:cs typeface="Arial (null)"/>
              </a:defRPr>
            </a:lvl1pPr>
          </a:lstStyle>
          <a:p>
            <a:r>
              <a:rPr lang="lt-LT" kern="0" spc="-150" dirty="0">
                <a:latin typeface="PF Handbook Pro" panose="02000506090000020004" pitchFamily="2" charset="0"/>
              </a:rPr>
              <a:t>Click to add text</a:t>
            </a:r>
            <a:endParaRPr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0878" y="2682875"/>
            <a:ext cx="4191000" cy="1416288"/>
          </a:xfrm>
          <a:prstGeom prst="rect">
            <a:avLst/>
          </a:prstGeom>
        </p:spPr>
      </p:pic>
    </p:spTree>
    <p:extLst>
      <p:ext uri="{BB962C8B-B14F-4D97-AF65-F5344CB8AC3E}">
        <p14:creationId xmlns:p14="http://schemas.microsoft.com/office/powerpoint/2010/main" val="394694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ext Placeholder 6"/>
          <p:cNvSpPr>
            <a:spLocks noGrp="1"/>
          </p:cNvSpPr>
          <p:nvPr>
            <p:ph type="body" sz="quarter" idx="10"/>
          </p:nvPr>
        </p:nvSpPr>
        <p:spPr>
          <a:xfrm>
            <a:off x="3766344" y="5121275"/>
            <a:ext cx="8991600" cy="3886200"/>
          </a:xfrm>
        </p:spPr>
        <p:txBody>
          <a:bodyPr>
            <a:noAutofit/>
          </a:bodyPr>
          <a:lstStyle>
            <a:lvl1pPr>
              <a:defRPr sz="2600" b="0" i="0" baseline="0">
                <a:latin typeface="Arial (null)"/>
              </a:defRPr>
            </a:lvl1pPr>
            <a:lvl2pPr>
              <a:defRPr sz="2600" b="0" i="0" baseline="0">
                <a:latin typeface="Arial (null)"/>
              </a:defRPr>
            </a:lvl2pPr>
            <a:lvl3pPr>
              <a:defRPr sz="2600" b="0" i="0" baseline="0">
                <a:latin typeface="Arial (null)"/>
              </a:defRPr>
            </a:lvl3pPr>
            <a:lvl4pPr>
              <a:defRPr sz="2600" b="0" i="0" baseline="0">
                <a:latin typeface="Arial (null)"/>
              </a:defRPr>
            </a:lvl4pPr>
            <a:lvl5pPr>
              <a:defRPr sz="2600" b="0" i="0" baseline="0">
                <a:latin typeface="Arial (nu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1"/>
          </p:nvPr>
        </p:nvSpPr>
        <p:spPr>
          <a:xfrm>
            <a:off x="3728244" y="3281941"/>
            <a:ext cx="9067800" cy="1600200"/>
          </a:xfrm>
        </p:spPr>
        <p:txBody>
          <a:bodyPr>
            <a:noAutofit/>
          </a:bodyPr>
          <a:lstStyle>
            <a:lvl1pPr>
              <a:lnSpc>
                <a:spcPct val="76000"/>
              </a:lnSpc>
              <a:defRPr sz="6600" b="1">
                <a:solidFill>
                  <a:srgbClr val="ACC0C6"/>
                </a:solidFill>
              </a:defRPr>
            </a:lvl1pPr>
            <a:lvl2pPr>
              <a:lnSpc>
                <a:spcPct val="76000"/>
              </a:lnSpc>
              <a:defRPr sz="6600" b="1">
                <a:solidFill>
                  <a:srgbClr val="ACC0C6"/>
                </a:solidFill>
              </a:defRPr>
            </a:lvl2pPr>
            <a:lvl3pPr>
              <a:lnSpc>
                <a:spcPct val="76000"/>
              </a:lnSpc>
              <a:defRPr sz="6600" b="1">
                <a:solidFill>
                  <a:srgbClr val="ACC0C6"/>
                </a:solidFill>
              </a:defRPr>
            </a:lvl3pPr>
            <a:lvl4pPr>
              <a:lnSpc>
                <a:spcPct val="76000"/>
              </a:lnSpc>
              <a:defRPr sz="6600" b="1">
                <a:solidFill>
                  <a:srgbClr val="ACC0C6"/>
                </a:solidFill>
              </a:defRPr>
            </a:lvl4pPr>
            <a:lvl5pPr>
              <a:lnSpc>
                <a:spcPct val="76000"/>
              </a:lnSpc>
              <a:defRPr sz="660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3044" y="9312275"/>
            <a:ext cx="3387664" cy="1144812"/>
          </a:xfrm>
          <a:prstGeom prst="rect">
            <a:avLst/>
          </a:prstGeom>
        </p:spPr>
      </p:pic>
    </p:spTree>
    <p:extLst>
      <p:ext uri="{BB962C8B-B14F-4D97-AF65-F5344CB8AC3E}">
        <p14:creationId xmlns:p14="http://schemas.microsoft.com/office/powerpoint/2010/main" val="267643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6" name="bk object 16"/>
          <p:cNvSpPr/>
          <p:nvPr userDrawn="1"/>
        </p:nvSpPr>
        <p:spPr>
          <a:xfrm>
            <a:off x="6597179" y="1"/>
            <a:ext cx="13508786" cy="11308715"/>
          </a:xfrm>
          <a:custGeom>
            <a:avLst/>
            <a:gdLst/>
            <a:ahLst/>
            <a:cxnLst/>
            <a:rect l="l" t="t" r="r" b="b"/>
            <a:pathLst>
              <a:path w="13507719" h="11308715">
                <a:moveTo>
                  <a:pt x="0" y="11308556"/>
                </a:moveTo>
                <a:lnTo>
                  <a:pt x="13507442" y="11308556"/>
                </a:lnTo>
                <a:lnTo>
                  <a:pt x="13507442" y="0"/>
                </a:lnTo>
                <a:lnTo>
                  <a:pt x="0" y="0"/>
                </a:lnTo>
                <a:lnTo>
                  <a:pt x="0" y="11308556"/>
                </a:lnTo>
                <a:close/>
              </a:path>
            </a:pathLst>
          </a:custGeom>
          <a:solidFill>
            <a:srgbClr val="005293"/>
          </a:solidFill>
        </p:spPr>
        <p:txBody>
          <a:bodyPr wrap="square" lIns="0" tIns="0" rIns="0" bIns="0" rtlCol="0"/>
          <a:lstStyle/>
          <a:p>
            <a:endParaRPr sz="1800" b="0" i="0" dirty="0">
              <a:latin typeface="Arial (null)"/>
            </a:endParaRPr>
          </a:p>
        </p:txBody>
      </p:sp>
      <p:sp>
        <p:nvSpPr>
          <p:cNvPr id="9" name="Text Placeholder 2"/>
          <p:cNvSpPr>
            <a:spLocks noGrp="1"/>
          </p:cNvSpPr>
          <p:nvPr>
            <p:ph type="body" sz="quarter" idx="10"/>
          </p:nvPr>
        </p:nvSpPr>
        <p:spPr>
          <a:xfrm>
            <a:off x="1518444" y="1844675"/>
            <a:ext cx="41910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7891203" y="1927850"/>
            <a:ext cx="7669213" cy="2286000"/>
          </a:xfrm>
        </p:spPr>
        <p:txBody>
          <a:bodyPr>
            <a:noAutofit/>
          </a:bodyPr>
          <a:lstStyle>
            <a:lvl1pPr>
              <a:lnSpc>
                <a:spcPct val="76000"/>
              </a:lnSpc>
              <a:defRPr sz="6750" b="1" baseline="0">
                <a:solidFill>
                  <a:srgbClr val="ACC0C6"/>
                </a:solidFill>
              </a:defRPr>
            </a:lvl1pPr>
            <a:lvl2pPr>
              <a:lnSpc>
                <a:spcPct val="76000"/>
              </a:lnSpc>
              <a:defRPr sz="6750" b="1" baseline="0">
                <a:solidFill>
                  <a:srgbClr val="ACC0C6"/>
                </a:solidFill>
              </a:defRPr>
            </a:lvl2pPr>
            <a:lvl3pPr>
              <a:lnSpc>
                <a:spcPct val="76000"/>
              </a:lnSpc>
              <a:defRPr sz="6750" b="1" baseline="0">
                <a:solidFill>
                  <a:srgbClr val="ACC0C6"/>
                </a:solidFill>
              </a:defRPr>
            </a:lvl3pPr>
            <a:lvl4pPr>
              <a:lnSpc>
                <a:spcPct val="76000"/>
              </a:lnSpc>
              <a:defRPr sz="6750" b="1" baseline="0">
                <a:solidFill>
                  <a:srgbClr val="ACC0C6"/>
                </a:solidFill>
              </a:defRPr>
            </a:lvl4pPr>
            <a:lvl5pPr>
              <a:lnSpc>
                <a:spcPct val="76000"/>
              </a:lnSpc>
              <a:defRPr sz="6750" b="1" baseline="0">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sz="quarter" idx="12"/>
          </p:nvPr>
        </p:nvSpPr>
        <p:spPr>
          <a:xfrm>
            <a:off x="7919244" y="4235450"/>
            <a:ext cx="82296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9419" y="8550275"/>
            <a:ext cx="1828800" cy="1831077"/>
          </a:xfrm>
          <a:prstGeom prst="rect">
            <a:avLst/>
          </a:prstGeom>
        </p:spPr>
      </p:pic>
    </p:spTree>
  </p:cSld>
  <p:clrMapOvr>
    <a:masterClrMapping/>
  </p:clrMapOvr>
  <p:extLst mod="1">
    <p:ext uri="{DCECCB84-F9BA-43D5-87BE-67443E8EF086}">
      <p15:sldGuideLst xmlns:p15="http://schemas.microsoft.com/office/powerpoint/2012/main">
        <p15:guide id="1" pos="1005" userDrawn="1">
          <p15:clr>
            <a:srgbClr val="FBAE40"/>
          </p15:clr>
        </p15:guide>
        <p15:guide id="2" orient="horz" pos="121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2027" y="9159875"/>
            <a:ext cx="4901636" cy="721119"/>
          </a:xfrm>
          <a:prstGeom prst="rect">
            <a:avLst/>
          </a:prstGeom>
        </p:spPr>
      </p:pic>
      <p:sp>
        <p:nvSpPr>
          <p:cNvPr id="8" name="Text Placeholder 4"/>
          <p:cNvSpPr>
            <a:spLocks noGrp="1"/>
          </p:cNvSpPr>
          <p:nvPr>
            <p:ph type="body" sz="quarter" idx="11"/>
          </p:nvPr>
        </p:nvSpPr>
        <p:spPr>
          <a:xfrm>
            <a:off x="4528345" y="3097010"/>
            <a:ext cx="11049000" cy="2209800"/>
          </a:xfrm>
        </p:spPr>
        <p:txBody>
          <a:bodyPr>
            <a:noAutofit/>
          </a:bodyPr>
          <a:lstStyle>
            <a:lvl1pPr algn="ctr">
              <a:lnSpc>
                <a:spcPts val="9300"/>
              </a:lnSpc>
              <a:defRPr sz="8550" b="1">
                <a:solidFill>
                  <a:srgbClr val="ACC0C6"/>
                </a:solidFill>
              </a:defRPr>
            </a:lvl1pPr>
            <a:lvl2pPr algn="ctr">
              <a:lnSpc>
                <a:spcPts val="9300"/>
              </a:lnSpc>
              <a:defRPr sz="8550" b="1">
                <a:solidFill>
                  <a:srgbClr val="ACC0C6"/>
                </a:solidFill>
              </a:defRPr>
            </a:lvl2pPr>
            <a:lvl3pPr algn="ctr">
              <a:lnSpc>
                <a:spcPts val="9300"/>
              </a:lnSpc>
              <a:defRPr sz="8550" b="1">
                <a:solidFill>
                  <a:srgbClr val="ACC0C6"/>
                </a:solidFill>
              </a:defRPr>
            </a:lvl3pPr>
            <a:lvl4pPr algn="ctr">
              <a:lnSpc>
                <a:spcPts val="9300"/>
              </a:lnSpc>
              <a:defRPr sz="8550" b="1">
                <a:solidFill>
                  <a:srgbClr val="ACC0C6"/>
                </a:solidFill>
              </a:defRPr>
            </a:lvl4pPr>
            <a:lvl5pPr algn="ct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288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object 2"/>
          <p:cNvSpPr/>
          <p:nvPr userDrawn="1"/>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005293"/>
          </a:solidFill>
        </p:spPr>
        <p:txBody>
          <a:bodyPr wrap="square" lIns="0" tIns="0" rIns="0" bIns="0" rtlCol="0"/>
          <a:lstStyle/>
          <a:p>
            <a:endParaRPr b="0" i="0" dirty="0">
              <a:latin typeface="Arial (null)"/>
            </a:endParaRPr>
          </a:p>
        </p:txBody>
      </p:sp>
      <p:sp>
        <p:nvSpPr>
          <p:cNvPr id="9" name="Text Placeholder 2"/>
          <p:cNvSpPr>
            <a:spLocks noGrp="1"/>
          </p:cNvSpPr>
          <p:nvPr>
            <p:ph type="body" sz="quarter" idx="11"/>
          </p:nvPr>
        </p:nvSpPr>
        <p:spPr>
          <a:xfrm>
            <a:off x="3669506" y="4512560"/>
            <a:ext cx="10271125" cy="2819400"/>
          </a:xfrm>
        </p:spPr>
        <p:txBody>
          <a:bodyPr>
            <a:noAutofit/>
          </a:bodyPr>
          <a:lstStyle>
            <a:lvl1pPr>
              <a:lnSpc>
                <a:spcPts val="9300"/>
              </a:lnSpc>
              <a:defRPr sz="8550" b="1">
                <a:solidFill>
                  <a:srgbClr val="ACC0C6"/>
                </a:solidFill>
              </a:defRPr>
            </a:lvl1pPr>
            <a:lvl2pPr>
              <a:lnSpc>
                <a:spcPts val="9300"/>
              </a:lnSpc>
              <a:defRPr sz="8550" b="1">
                <a:solidFill>
                  <a:srgbClr val="ACC0C6"/>
                </a:solidFill>
              </a:defRPr>
            </a:lvl2pPr>
            <a:lvl3pPr>
              <a:lnSpc>
                <a:spcPts val="9300"/>
              </a:lnSpc>
              <a:defRPr sz="8550" b="1">
                <a:solidFill>
                  <a:srgbClr val="ACC0C6"/>
                </a:solidFill>
              </a:defRPr>
            </a:lvl3pPr>
            <a:lvl4pPr>
              <a:lnSpc>
                <a:spcPts val="9300"/>
              </a:lnSpc>
              <a:defRPr sz="8550" b="1">
                <a:solidFill>
                  <a:srgbClr val="ACC0C6"/>
                </a:solidFill>
              </a:defRPr>
            </a:lvl4pPr>
            <a:lvl5pP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69506" y="2835275"/>
            <a:ext cx="3944938" cy="1325986"/>
          </a:xfrm>
          <a:prstGeom prst="rect">
            <a:avLst/>
          </a:prstGeom>
        </p:spPr>
      </p:pic>
    </p:spTree>
    <p:extLst>
      <p:ext uri="{BB962C8B-B14F-4D97-AF65-F5344CB8AC3E}">
        <p14:creationId xmlns:p14="http://schemas.microsoft.com/office/powerpoint/2010/main" val="117850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object 2"/>
          <p:cNvSpPr/>
          <p:nvPr userDrawn="1"/>
        </p:nvSpPr>
        <p:spPr>
          <a:xfrm>
            <a:off x="794" y="3544570"/>
            <a:ext cx="20104100" cy="7748905"/>
          </a:xfrm>
          <a:custGeom>
            <a:avLst/>
            <a:gdLst/>
            <a:ahLst/>
            <a:cxnLst/>
            <a:rect l="l" t="t" r="r" b="b"/>
            <a:pathLst>
              <a:path w="20104100" h="7748905">
                <a:moveTo>
                  <a:pt x="0" y="7748455"/>
                </a:moveTo>
                <a:lnTo>
                  <a:pt x="20104099" y="7748455"/>
                </a:lnTo>
                <a:lnTo>
                  <a:pt x="20104099" y="0"/>
                </a:lnTo>
                <a:lnTo>
                  <a:pt x="0" y="0"/>
                </a:lnTo>
                <a:lnTo>
                  <a:pt x="0" y="7748455"/>
                </a:lnTo>
                <a:close/>
              </a:path>
            </a:pathLst>
          </a:custGeom>
          <a:solidFill>
            <a:srgbClr val="005293"/>
          </a:solidFill>
        </p:spPr>
        <p:txBody>
          <a:bodyPr wrap="square" lIns="0" tIns="0" rIns="0" bIns="0" rtlCol="0"/>
          <a:lstStyle/>
          <a:p>
            <a:endParaRPr b="0" i="0" dirty="0">
              <a:latin typeface="Arial (null)"/>
            </a:endParaRPr>
          </a:p>
        </p:txBody>
      </p:sp>
      <p:sp>
        <p:nvSpPr>
          <p:cNvPr id="8" name="Text Placeholder 2"/>
          <p:cNvSpPr>
            <a:spLocks noGrp="1"/>
          </p:cNvSpPr>
          <p:nvPr>
            <p:ph type="body" sz="quarter" idx="11"/>
          </p:nvPr>
        </p:nvSpPr>
        <p:spPr>
          <a:xfrm>
            <a:off x="3669506" y="4206875"/>
            <a:ext cx="12707938" cy="4572000"/>
          </a:xfrm>
        </p:spPr>
        <p:txBody>
          <a:bodyPr>
            <a:noAutofit/>
          </a:bodyPr>
          <a:lstStyle>
            <a:lvl1pPr>
              <a:lnSpc>
                <a:spcPts val="9300"/>
              </a:lnSpc>
              <a:defRPr sz="8550" b="1">
                <a:solidFill>
                  <a:srgbClr val="ACC0C6"/>
                </a:solidFill>
              </a:defRPr>
            </a:lvl1pPr>
            <a:lvl2pPr>
              <a:lnSpc>
                <a:spcPts val="9300"/>
              </a:lnSpc>
              <a:defRPr sz="8550" b="1">
                <a:solidFill>
                  <a:srgbClr val="ACC0C6"/>
                </a:solidFill>
              </a:defRPr>
            </a:lvl2pPr>
            <a:lvl3pPr>
              <a:lnSpc>
                <a:spcPts val="9300"/>
              </a:lnSpc>
              <a:defRPr sz="8550" b="1">
                <a:solidFill>
                  <a:srgbClr val="ACC0C6"/>
                </a:solidFill>
              </a:defRPr>
            </a:lvl3pPr>
            <a:lvl4pPr>
              <a:lnSpc>
                <a:spcPts val="9300"/>
              </a:lnSpc>
              <a:defRPr sz="8550" b="1">
                <a:solidFill>
                  <a:srgbClr val="ACC0C6"/>
                </a:solidFill>
              </a:defRPr>
            </a:lvl4pPr>
            <a:lvl5pP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9644" y="2158505"/>
            <a:ext cx="3387664" cy="1144812"/>
          </a:xfrm>
          <a:prstGeom prst="rect">
            <a:avLst/>
          </a:prstGeom>
        </p:spPr>
      </p:pic>
    </p:spTree>
    <p:extLst>
      <p:ext uri="{BB962C8B-B14F-4D97-AF65-F5344CB8AC3E}">
        <p14:creationId xmlns:p14="http://schemas.microsoft.com/office/powerpoint/2010/main" val="3054883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4320044" y="1387475"/>
            <a:ext cx="53340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a:xfrm>
            <a:off x="0" y="3254375"/>
            <a:ext cx="20105688" cy="8054975"/>
          </a:xfrm>
        </p:spPr>
        <p:txBody>
          <a:bodyPr/>
          <a:lstStyle/>
          <a:p>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4644" y="1638981"/>
            <a:ext cx="3387664" cy="1144812"/>
          </a:xfrm>
          <a:prstGeom prst="rect">
            <a:avLst/>
          </a:prstGeom>
        </p:spPr>
      </p:pic>
    </p:spTree>
    <p:extLst>
      <p:ext uri="{BB962C8B-B14F-4D97-AF65-F5344CB8AC3E}">
        <p14:creationId xmlns:p14="http://schemas.microsoft.com/office/powerpoint/2010/main" val="138718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366044" y="1920875"/>
            <a:ext cx="3886200" cy="4800600"/>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a:xfrm>
            <a:off x="6534627" y="0"/>
            <a:ext cx="13571061" cy="11309350"/>
          </a:xfrm>
        </p:spPr>
        <p:txBody>
          <a:bodyPr/>
          <a:lstStyle/>
          <a:p>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9419" y="8550275"/>
            <a:ext cx="1828800" cy="1831077"/>
          </a:xfrm>
          <a:prstGeom prst="rect">
            <a:avLst/>
          </a:prstGeom>
        </p:spPr>
      </p:pic>
    </p:spTree>
    <p:extLst>
      <p:ext uri="{BB962C8B-B14F-4D97-AF65-F5344CB8AC3E}">
        <p14:creationId xmlns:p14="http://schemas.microsoft.com/office/powerpoint/2010/main" val="75970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20878" y="4401826"/>
            <a:ext cx="12663933" cy="1315745"/>
          </a:xfrm>
          <a:prstGeom prst="rect">
            <a:avLst/>
          </a:prstGeom>
        </p:spPr>
        <p:txBody>
          <a:bodyPr wrap="square" lIns="0" tIns="0" rIns="0" bIns="0">
            <a:spAutoFit/>
          </a:bodyPr>
          <a:lstStyle>
            <a:lvl1pPr>
              <a:defRPr sz="8550" b="1" i="0">
                <a:solidFill>
                  <a:srgbClr val="ACC0C6"/>
                </a:solidFill>
                <a:latin typeface="Arial Narrow"/>
                <a:cs typeface="Arial Narrow"/>
              </a:defRPr>
            </a:lvl1pPr>
          </a:lstStyle>
          <a:p>
            <a:endParaRPr dirty="0"/>
          </a:p>
        </p:txBody>
      </p:sp>
      <p:sp>
        <p:nvSpPr>
          <p:cNvPr id="4" name="Holder 4"/>
          <p:cNvSpPr>
            <a:spLocks noGrp="1"/>
          </p:cNvSpPr>
          <p:nvPr>
            <p:ph type="ftr" sz="quarter" idx="5"/>
          </p:nvPr>
        </p:nvSpPr>
        <p:spPr>
          <a:xfrm>
            <a:off x="6835934" y="10517697"/>
            <a:ext cx="6433820" cy="276999"/>
          </a:xfrm>
          <a:prstGeom prst="rect">
            <a:avLst/>
          </a:prstGeom>
        </p:spPr>
        <p:txBody>
          <a:bodyPr wrap="square" lIns="0" tIns="0" rIns="0" bIns="0">
            <a:spAutoFit/>
          </a:bodyPr>
          <a:lstStyle>
            <a:lvl1pPr algn="ctr">
              <a:defRPr b="0" i="0">
                <a:solidFill>
                  <a:schemeClr val="tx1">
                    <a:tint val="75000"/>
                  </a:schemeClr>
                </a:solidFill>
                <a:latin typeface="Arial (null)"/>
              </a:defRPr>
            </a:lvl1pPr>
          </a:lstStyle>
          <a:p>
            <a:endParaRPr lang="en-US" dirty="0"/>
          </a:p>
        </p:txBody>
      </p:sp>
      <p:sp>
        <p:nvSpPr>
          <p:cNvPr id="5" name="Holder 5"/>
          <p:cNvSpPr>
            <a:spLocks noGrp="1"/>
          </p:cNvSpPr>
          <p:nvPr>
            <p:ph type="dt" sz="half" idx="6"/>
          </p:nvPr>
        </p:nvSpPr>
        <p:spPr>
          <a:xfrm>
            <a:off x="1005285" y="10517697"/>
            <a:ext cx="4624308" cy="276999"/>
          </a:xfrm>
          <a:prstGeom prst="rect">
            <a:avLst/>
          </a:prstGeom>
        </p:spPr>
        <p:txBody>
          <a:bodyPr wrap="square" lIns="0" tIns="0" rIns="0" bIns="0">
            <a:spAutoFit/>
          </a:bodyPr>
          <a:lstStyle>
            <a:lvl1pPr algn="l">
              <a:defRPr b="0" i="0">
                <a:solidFill>
                  <a:schemeClr val="tx1">
                    <a:tint val="75000"/>
                  </a:schemeClr>
                </a:solidFill>
                <a:latin typeface="Arial (null)"/>
              </a:defRPr>
            </a:lvl1pPr>
          </a:lstStyle>
          <a:p>
            <a:fld id="{1D8BD707-D9CF-40AE-B4C6-C98DA3205C09}" type="datetimeFigureOut">
              <a:rPr lang="en-US" smtClean="0"/>
              <a:pPr/>
              <a:t>4/17/2023</a:t>
            </a:fld>
            <a:endParaRPr lang="en-US" dirty="0"/>
          </a:p>
        </p:txBody>
      </p:sp>
      <p:sp>
        <p:nvSpPr>
          <p:cNvPr id="6" name="Holder 6"/>
          <p:cNvSpPr>
            <a:spLocks noGrp="1"/>
          </p:cNvSpPr>
          <p:nvPr>
            <p:ph type="sldNum" sz="quarter" idx="7"/>
          </p:nvPr>
        </p:nvSpPr>
        <p:spPr>
          <a:xfrm>
            <a:off x="14476097" y="10517697"/>
            <a:ext cx="4624308" cy="276999"/>
          </a:xfrm>
          <a:prstGeom prst="rect">
            <a:avLst/>
          </a:prstGeom>
        </p:spPr>
        <p:txBody>
          <a:bodyPr wrap="square" lIns="0" tIns="0" rIns="0" bIns="0">
            <a:spAutoFit/>
          </a:bodyPr>
          <a:lstStyle>
            <a:lvl1pPr algn="r">
              <a:defRPr b="0" i="0">
                <a:solidFill>
                  <a:schemeClr val="tx1">
                    <a:tint val="75000"/>
                  </a:schemeClr>
                </a:solidFill>
                <a:latin typeface="Arial (null)"/>
              </a:defRPr>
            </a:lvl1pPr>
          </a:lstStyle>
          <a:p>
            <a:fld id="{B6F15528-21DE-4FAA-801E-634DDDAF4B2B}" type="slidenum">
              <a:rPr lang="en-US" smtClean="0"/>
              <a:pPr/>
              <a:t>‹#›</a:t>
            </a:fld>
            <a:endParaRPr lang="en-US" dirty="0"/>
          </a:p>
        </p:txBody>
      </p:sp>
      <p:sp>
        <p:nvSpPr>
          <p:cNvPr id="8" name="Text Placeholder 7"/>
          <p:cNvSpPr>
            <a:spLocks noGrp="1"/>
          </p:cNvSpPr>
          <p:nvPr>
            <p:ph type="body" idx="1"/>
          </p:nvPr>
        </p:nvSpPr>
        <p:spPr>
          <a:xfrm>
            <a:off x="1382713" y="3009900"/>
            <a:ext cx="17340262" cy="71770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3" r:id="rId1"/>
    <p:sldLayoutId id="2147483672" r:id="rId2"/>
    <p:sldLayoutId id="2147483671" r:id="rId3"/>
    <p:sldLayoutId id="2147483662" r:id="rId4"/>
    <p:sldLayoutId id="2147483670" r:id="rId5"/>
    <p:sldLayoutId id="2147483669" r:id="rId6"/>
    <p:sldLayoutId id="2147483668" r:id="rId7"/>
    <p:sldLayoutId id="2147483667" r:id="rId8"/>
    <p:sldLayoutId id="2147483666" r:id="rId9"/>
    <p:sldLayoutId id="2147483664" r:id="rId10"/>
    <p:sldLayoutId id="2147483665" r:id="rId11"/>
    <p:sldLayoutId id="2147483661" r:id="rId12"/>
  </p:sldLayoutIdLst>
  <p:txStyles>
    <p:titleStyle>
      <a:lvl1pPr>
        <a:defRPr>
          <a:latin typeface="PF Handbook Pro" panose="02000506090000020004" pitchFamily="2" charset="0"/>
          <a:ea typeface="+mj-ea"/>
          <a:cs typeface="+mj-cs"/>
        </a:defRPr>
      </a:lvl1pPr>
    </p:titleStyle>
    <p:bodyStyle>
      <a:lvl1pPr marL="0">
        <a:defRPr b="0" i="0">
          <a:latin typeface="Arial (null)"/>
          <a:ea typeface="+mn-ea"/>
          <a:cs typeface="+mn-cs"/>
        </a:defRPr>
      </a:lvl1pPr>
      <a:lvl2pPr marL="457200">
        <a:defRPr b="0" i="0">
          <a:latin typeface="Arial (null)"/>
          <a:ea typeface="+mn-ea"/>
          <a:cs typeface="+mn-cs"/>
        </a:defRPr>
      </a:lvl2pPr>
      <a:lvl3pPr marL="914400">
        <a:defRPr b="0" i="0">
          <a:latin typeface="Arial (null)"/>
          <a:ea typeface="+mn-ea"/>
          <a:cs typeface="+mn-cs"/>
        </a:defRPr>
      </a:lvl3pPr>
      <a:lvl4pPr marL="1371600">
        <a:defRPr b="0" i="0">
          <a:latin typeface="Arial (null)"/>
          <a:ea typeface="+mn-ea"/>
          <a:cs typeface="+mn-cs"/>
        </a:defRPr>
      </a:lvl4pPr>
      <a:lvl5pPr marL="1828800">
        <a:defRPr b="0" i="0">
          <a:latin typeface="Arial (null)"/>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hdl.handle.net/11234/1-4923"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lindat.mff.cuni.cz/services/pmltq/#!/treebank/udlv_lvtb211/query/"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github.com/allenai/allennlp/blob/main/allennlp/training/metrics/attachment_scores.py"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emf"/><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hyperlink" Target="http://hdl.handle.net/20.500.12574/75"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lindat.mff.cuni.cz/services/pmltq/#!/treebank/lvtb211/query/"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5911" y="4401826"/>
            <a:ext cx="12663933" cy="2769989"/>
          </a:xfrm>
        </p:spPr>
        <p:txBody>
          <a:bodyPr/>
          <a:lstStyle/>
          <a:p>
            <a:r>
              <a:rPr lang="lv-LV" sz="6000" b="1" dirty="0">
                <a:solidFill>
                  <a:schemeClr val="bg1">
                    <a:lumMod val="50000"/>
                  </a:schemeClr>
                </a:solidFill>
                <a:latin typeface="+mj-lt"/>
                <a:cs typeface="Arial" panose="020B0604020202020204" pitchFamily="34" charset="0"/>
              </a:rPr>
              <a:t>Formāls latviešu valodas gramatikas modelis un tā realizācija mašīnlasāmā sintakses korpusā</a:t>
            </a:r>
          </a:p>
        </p:txBody>
      </p:sp>
      <p:sp>
        <p:nvSpPr>
          <p:cNvPr id="3" name="Text Placeholder 1">
            <a:extLst>
              <a:ext uri="{FF2B5EF4-FFF2-40B4-BE49-F238E27FC236}">
                <a16:creationId xmlns:a16="http://schemas.microsoft.com/office/drawing/2014/main" id="{C5BE69DF-2656-4B69-84A4-313EFDC50226}"/>
              </a:ext>
            </a:extLst>
          </p:cNvPr>
          <p:cNvSpPr txBox="1">
            <a:spLocks/>
          </p:cNvSpPr>
          <p:nvPr/>
        </p:nvSpPr>
        <p:spPr>
          <a:xfrm>
            <a:off x="3728244" y="7331075"/>
            <a:ext cx="8991600" cy="3886200"/>
          </a:xfrm>
          <a:prstGeom prst="rect">
            <a:avLst/>
          </a:prstGeom>
        </p:spPr>
        <p:txBody>
          <a:bodyPr numCol="1"/>
          <a:lstStyle>
            <a:lvl1pPr marL="0">
              <a:defRPr b="0" i="0">
                <a:latin typeface="Arial (null)"/>
                <a:ea typeface="+mn-ea"/>
                <a:cs typeface="+mn-cs"/>
              </a:defRPr>
            </a:lvl1pPr>
            <a:lvl2pPr marL="457200">
              <a:defRPr b="0" i="0">
                <a:latin typeface="Arial (null)"/>
                <a:ea typeface="+mn-ea"/>
                <a:cs typeface="+mn-cs"/>
              </a:defRPr>
            </a:lvl2pPr>
            <a:lvl3pPr marL="914400">
              <a:defRPr b="0" i="0">
                <a:latin typeface="Arial (null)"/>
                <a:ea typeface="+mn-ea"/>
                <a:cs typeface="+mn-cs"/>
              </a:defRPr>
            </a:lvl3pPr>
            <a:lvl4pPr marL="1371600">
              <a:defRPr b="0" i="0">
                <a:latin typeface="Arial (null)"/>
                <a:ea typeface="+mn-ea"/>
                <a:cs typeface="+mn-cs"/>
              </a:defRPr>
            </a:lvl4pPr>
            <a:lvl5pPr marL="1828800">
              <a:defRPr b="0" i="0">
                <a:latin typeface="Arial (null)"/>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ts val="600"/>
              </a:spcBef>
            </a:pPr>
            <a:r>
              <a:rPr lang="lv-LV" sz="4000" b="1" kern="0" dirty="0">
                <a:solidFill>
                  <a:srgbClr val="001E32"/>
                </a:solidFill>
                <a:latin typeface="+mn-lt"/>
                <a:cs typeface="Arial" panose="020B0604020202020204" pitchFamily="34" charset="0"/>
              </a:rPr>
              <a:t>Lauma Pretkalniņa</a:t>
            </a:r>
          </a:p>
          <a:p>
            <a:pPr>
              <a:spcBef>
                <a:spcPts val="600"/>
              </a:spcBef>
            </a:pPr>
            <a:r>
              <a:rPr lang="lv-LV" sz="3600" kern="0" dirty="0">
                <a:solidFill>
                  <a:srgbClr val="001E32"/>
                </a:solidFill>
                <a:latin typeface="+mn-lt"/>
                <a:cs typeface="Arial" panose="020B0604020202020204" pitchFamily="34" charset="0"/>
              </a:rPr>
              <a:t>2023-04-14</a:t>
            </a:r>
            <a:endParaRPr lang="lv-LV" sz="4000" kern="0" dirty="0">
              <a:solidFill>
                <a:srgbClr val="001E32"/>
              </a:solidFill>
              <a:latin typeface="+mn-lt"/>
              <a:cs typeface="Arial" panose="020B0604020202020204" pitchFamily="34" charset="0"/>
            </a:endParaRPr>
          </a:p>
          <a:p>
            <a:pPr>
              <a:spcBef>
                <a:spcPts val="600"/>
              </a:spcBef>
            </a:pPr>
            <a:endParaRPr lang="lv-LV" sz="4000" kern="0" dirty="0">
              <a:solidFill>
                <a:srgbClr val="001E32"/>
              </a:solidFill>
              <a:latin typeface="+mn-lt"/>
              <a:cs typeface="Arial" panose="020B0604020202020204" pitchFamily="34" charset="0"/>
            </a:endParaRPr>
          </a:p>
        </p:txBody>
      </p:sp>
      <p:pic>
        <p:nvPicPr>
          <p:cNvPr id="7" name="Picture 6">
            <a:extLst>
              <a:ext uri="{FF2B5EF4-FFF2-40B4-BE49-F238E27FC236}">
                <a16:creationId xmlns:a16="http://schemas.microsoft.com/office/drawing/2014/main" id="{C7EA9C3D-0279-47EB-BCC1-631C0A48C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844" y="9862663"/>
            <a:ext cx="5348733" cy="1109799"/>
          </a:xfrm>
          <a:prstGeom prst="rect">
            <a:avLst/>
          </a:prstGeom>
        </p:spPr>
      </p:pic>
      <p:pic>
        <p:nvPicPr>
          <p:cNvPr id="6" name="Picture 5">
            <a:extLst>
              <a:ext uri="{FF2B5EF4-FFF2-40B4-BE49-F238E27FC236}">
                <a16:creationId xmlns:a16="http://schemas.microsoft.com/office/drawing/2014/main" id="{A17C7F35-6F63-4C9D-B9E7-8BAEF85FC9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210" b="9279"/>
          <a:stretch/>
        </p:blipFill>
        <p:spPr>
          <a:xfrm>
            <a:off x="11911194" y="9862663"/>
            <a:ext cx="5837850" cy="745012"/>
          </a:xfrm>
          <a:prstGeom prst="rect">
            <a:avLst/>
          </a:prstGeom>
        </p:spPr>
      </p:pic>
      <p:pic>
        <p:nvPicPr>
          <p:cNvPr id="9" name="Picture 8">
            <a:extLst>
              <a:ext uri="{FF2B5EF4-FFF2-40B4-BE49-F238E27FC236}">
                <a16:creationId xmlns:a16="http://schemas.microsoft.com/office/drawing/2014/main" id="{BF593AF6-7CBC-4342-A107-94396AEE53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01445" y="7331075"/>
            <a:ext cx="1914551" cy="3585302"/>
          </a:xfrm>
          <a:prstGeom prst="rect">
            <a:avLst/>
          </a:prstGeom>
        </p:spPr>
      </p:pic>
    </p:spTree>
    <p:extLst>
      <p:ext uri="{BB962C8B-B14F-4D97-AF65-F5344CB8AC3E}">
        <p14:creationId xmlns:p14="http://schemas.microsoft.com/office/powerpoint/2010/main" val="1698053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3244" y="3140075"/>
            <a:ext cx="6248400" cy="6781800"/>
          </a:xfrm>
        </p:spPr>
        <p:txBody>
          <a:bodyPr numCol="1"/>
          <a:lstStyle/>
          <a:p>
            <a:pPr>
              <a:spcBef>
                <a:spcPts val="1200"/>
              </a:spcBef>
            </a:pPr>
            <a:r>
              <a:rPr lang="lv-LV" sz="3600" b="1" dirty="0">
                <a:latin typeface="+mn-lt"/>
                <a:cs typeface="Arial"/>
              </a:rPr>
              <a:t>LVTB</a:t>
            </a:r>
          </a:p>
          <a:p>
            <a:pPr marL="571500" indent="-571500">
              <a:spcBef>
                <a:spcPts val="1200"/>
              </a:spcBef>
              <a:buFont typeface="Arial" panose="020B0604020202020204" pitchFamily="34" charset="0"/>
              <a:buChar char="•"/>
            </a:pPr>
            <a:r>
              <a:rPr lang="lv-LV" sz="3600" dirty="0">
                <a:latin typeface="+mn-lt"/>
                <a:cs typeface="Arial"/>
              </a:rPr>
              <a:t>Plusi</a:t>
            </a:r>
            <a:endParaRPr lang="lv-LV" sz="3600" i="1" dirty="0">
              <a:latin typeface="+mn-lt"/>
              <a:cs typeface="Arial"/>
            </a:endParaRPr>
          </a:p>
          <a:p>
            <a:pPr marL="1028700" lvl="1" indent="-571500">
              <a:spcBef>
                <a:spcPts val="600"/>
              </a:spcBef>
              <a:buFont typeface="Calibri" panose="020F0502020204030204" pitchFamily="34" charset="0"/>
              <a:buChar char="‒"/>
            </a:pPr>
            <a:r>
              <a:rPr lang="lv-LV" sz="3200" dirty="0">
                <a:latin typeface="+mn-lt"/>
                <a:cs typeface="Arial"/>
              </a:rPr>
              <a:t>Bagātīgāks modelis (šķir frāžu atkarīgos no frāžu daļu atkarīgajiem)</a:t>
            </a:r>
          </a:p>
          <a:p>
            <a:pPr marL="1028700" lvl="1" indent="-571500">
              <a:spcBef>
                <a:spcPts val="600"/>
              </a:spcBef>
              <a:buFont typeface="Calibri" panose="020F0502020204030204" pitchFamily="34" charset="0"/>
              <a:buChar char="‒"/>
            </a:pPr>
            <a:r>
              <a:rPr lang="lv-LV" sz="3200" dirty="0">
                <a:latin typeface="+mn-lt"/>
                <a:cs typeface="Arial"/>
              </a:rPr>
              <a:t>Latvijas valodniekiem pazīstams</a:t>
            </a:r>
          </a:p>
          <a:p>
            <a:pPr marL="571500" indent="-571500">
              <a:spcBef>
                <a:spcPts val="1200"/>
              </a:spcBef>
              <a:buFont typeface="Arial" panose="020B0604020202020204" pitchFamily="34" charset="0"/>
              <a:buChar char="•"/>
            </a:pPr>
            <a:r>
              <a:rPr lang="lv-LV" sz="3600" dirty="0">
                <a:latin typeface="+mn-lt"/>
                <a:cs typeface="Arial"/>
              </a:rPr>
              <a:t>Mīnusi</a:t>
            </a:r>
          </a:p>
          <a:p>
            <a:pPr marL="1028700" lvl="1" indent="-571500">
              <a:spcBef>
                <a:spcPts val="600"/>
              </a:spcBef>
              <a:buFont typeface="Calibri" panose="020F0502020204030204" pitchFamily="34" charset="0"/>
              <a:buChar char="‒"/>
            </a:pPr>
            <a:r>
              <a:rPr lang="lv-LV" sz="3200" dirty="0">
                <a:latin typeface="+mn-lt"/>
                <a:cs typeface="Arial"/>
              </a:rPr>
              <a:t>Nav efektīva parsētāja</a:t>
            </a:r>
          </a:p>
          <a:p>
            <a:pPr marL="1028700" lvl="1" indent="-571500">
              <a:spcBef>
                <a:spcPts val="600"/>
              </a:spcBef>
              <a:buFont typeface="Calibri" panose="020F0502020204030204" pitchFamily="34" charset="0"/>
              <a:buChar char="‒"/>
            </a:pPr>
            <a:r>
              <a:rPr lang="lv-LV" sz="3200" dirty="0">
                <a:latin typeface="+mn-lt"/>
                <a:cs typeface="Arial"/>
              </a:rPr>
              <a:t>Starptautiski mazpazīstams, jo </a:t>
            </a:r>
            <a:r>
              <a:rPr lang="lv-LV" sz="3200" dirty="0" err="1">
                <a:latin typeface="+mn-lt"/>
                <a:cs typeface="Arial"/>
              </a:rPr>
              <a:t>valodspecifisks</a:t>
            </a:r>
            <a:endParaRPr lang="lv-LV" sz="3600" dirty="0">
              <a:latin typeface="+mn-lt"/>
              <a:cs typeface="Arial"/>
            </a:endParaRPr>
          </a:p>
        </p:txBody>
      </p:sp>
      <p:sp>
        <p:nvSpPr>
          <p:cNvPr id="3" name="Text Placeholder 2"/>
          <p:cNvSpPr>
            <a:spLocks noGrp="1"/>
          </p:cNvSpPr>
          <p:nvPr>
            <p:ph type="body" sz="quarter" idx="11"/>
          </p:nvPr>
        </p:nvSpPr>
        <p:spPr>
          <a:xfrm>
            <a:off x="1823244" y="1387475"/>
            <a:ext cx="13030200" cy="1513466"/>
          </a:xfrm>
        </p:spPr>
        <p:txBody>
          <a:bodyPr anchor="ctr"/>
          <a:lstStyle/>
          <a:p>
            <a:pPr>
              <a:lnSpc>
                <a:spcPct val="100000"/>
              </a:lnSpc>
            </a:pPr>
            <a:r>
              <a:rPr lang="lv-LV" sz="5400" spc="-150" dirty="0">
                <a:solidFill>
                  <a:schemeClr val="bg1">
                    <a:lumMod val="50000"/>
                  </a:schemeClr>
                </a:solidFill>
                <a:latin typeface="+mj-lt"/>
                <a:cs typeface="Arial" panose="020B0604020202020204" pitchFamily="34" charset="0"/>
              </a:rPr>
              <a:t>UD un LVTB salīdzinājums</a:t>
            </a:r>
            <a:endParaRPr lang="en-US" dirty="0">
              <a:latin typeface="+mj-lt"/>
            </a:endParaRPr>
          </a:p>
        </p:txBody>
      </p:sp>
      <p:sp>
        <p:nvSpPr>
          <p:cNvPr id="4" name="Text Placeholder 1">
            <a:extLst>
              <a:ext uri="{FF2B5EF4-FFF2-40B4-BE49-F238E27FC236}">
                <a16:creationId xmlns:a16="http://schemas.microsoft.com/office/drawing/2014/main" id="{D57A02E2-ADC4-4175-B69E-4734CAAE4CB3}"/>
              </a:ext>
            </a:extLst>
          </p:cNvPr>
          <p:cNvSpPr txBox="1">
            <a:spLocks/>
          </p:cNvSpPr>
          <p:nvPr/>
        </p:nvSpPr>
        <p:spPr>
          <a:xfrm>
            <a:off x="8605044" y="3140075"/>
            <a:ext cx="6248400" cy="6781800"/>
          </a:xfrm>
          <a:prstGeom prst="rect">
            <a:avLst/>
          </a:prstGeom>
        </p:spPr>
        <p:txBody>
          <a:bodyPr vert="horz" lIns="91440" tIns="45720" rIns="91440" bIns="45720" numCol="1" rtlCol="0">
            <a:noAutofit/>
          </a:bodyPr>
          <a:lstStyle>
            <a:lvl1pPr marL="0">
              <a:defRPr sz="2600" b="0" i="0" baseline="0">
                <a:latin typeface="Arial (null)"/>
                <a:ea typeface="+mn-ea"/>
                <a:cs typeface="+mn-cs"/>
              </a:defRPr>
            </a:lvl1pPr>
            <a:lvl2pPr marL="457200">
              <a:defRPr sz="2600" b="0" i="0" baseline="0">
                <a:latin typeface="Arial (null)"/>
                <a:ea typeface="+mn-ea"/>
                <a:cs typeface="+mn-cs"/>
              </a:defRPr>
            </a:lvl2pPr>
            <a:lvl3pPr marL="914400">
              <a:defRPr sz="2600" b="0" i="0" baseline="0">
                <a:latin typeface="Arial (null)"/>
                <a:ea typeface="+mn-ea"/>
                <a:cs typeface="+mn-cs"/>
              </a:defRPr>
            </a:lvl3pPr>
            <a:lvl4pPr marL="1371600">
              <a:defRPr sz="2600" b="0" i="0" baseline="0">
                <a:latin typeface="Arial (null)"/>
                <a:ea typeface="+mn-ea"/>
                <a:cs typeface="+mn-cs"/>
              </a:defRPr>
            </a:lvl4pPr>
            <a:lvl5pPr marL="1828800">
              <a:defRPr sz="2600" b="0" i="0" baseline="0">
                <a:latin typeface="Arial (null)"/>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ts val="1200"/>
              </a:spcBef>
            </a:pPr>
            <a:r>
              <a:rPr lang="lv-LV" sz="3600" b="1" dirty="0">
                <a:latin typeface="+mn-lt"/>
                <a:cs typeface="Arial"/>
              </a:rPr>
              <a:t>UD</a:t>
            </a:r>
          </a:p>
          <a:p>
            <a:pPr marL="571500" indent="-571500">
              <a:spcBef>
                <a:spcPts val="1200"/>
              </a:spcBef>
              <a:buFont typeface="Arial" panose="020B0604020202020204" pitchFamily="34" charset="0"/>
              <a:buChar char="•"/>
            </a:pPr>
            <a:r>
              <a:rPr lang="lv-LV" sz="3600" dirty="0">
                <a:latin typeface="+mn-lt"/>
                <a:cs typeface="Arial"/>
              </a:rPr>
              <a:t>Plusi</a:t>
            </a:r>
            <a:endParaRPr lang="lv-LV" sz="3600" i="1" dirty="0">
              <a:latin typeface="+mn-lt"/>
              <a:cs typeface="Arial"/>
            </a:endParaRPr>
          </a:p>
          <a:p>
            <a:pPr marL="1028700" lvl="1" indent="-571500">
              <a:spcBef>
                <a:spcPts val="600"/>
              </a:spcBef>
              <a:buFont typeface="Calibri" panose="020F0502020204030204" pitchFamily="34" charset="0"/>
              <a:buChar char="‒"/>
            </a:pPr>
            <a:r>
              <a:rPr lang="lv-LV" sz="3200" dirty="0" err="1">
                <a:latin typeface="+mn-lt"/>
                <a:cs typeface="Arial"/>
              </a:rPr>
              <a:t>Daudzvalodu</a:t>
            </a:r>
            <a:r>
              <a:rPr lang="lv-LV" sz="3200" dirty="0">
                <a:latin typeface="+mn-lt"/>
                <a:cs typeface="Arial"/>
              </a:rPr>
              <a:t> kopiena un rīki (parsētāju sacensības, salīdzinošie pētījumi, </a:t>
            </a:r>
            <a:br>
              <a:rPr lang="lv-LV" sz="3200" dirty="0">
                <a:latin typeface="+mn-lt"/>
                <a:cs typeface="Arial"/>
              </a:rPr>
            </a:br>
            <a:r>
              <a:rPr lang="lv-LV" sz="3200" dirty="0">
                <a:latin typeface="+mn-lt"/>
                <a:cs typeface="Arial"/>
              </a:rPr>
              <a:t>starptautiskas diskusijas)</a:t>
            </a:r>
          </a:p>
          <a:p>
            <a:pPr marL="1028700" lvl="1" indent="-571500">
              <a:spcBef>
                <a:spcPts val="600"/>
              </a:spcBef>
              <a:buFont typeface="Calibri" panose="020F0502020204030204" pitchFamily="34" charset="0"/>
              <a:buChar char="‒"/>
            </a:pPr>
            <a:r>
              <a:rPr lang="lv-LV" sz="3200" dirty="0">
                <a:latin typeface="+mn-lt"/>
                <a:cs typeface="Arial"/>
              </a:rPr>
              <a:t>Efektīvi </a:t>
            </a:r>
            <a:r>
              <a:rPr lang="lv-LV" sz="3200" dirty="0" err="1">
                <a:latin typeface="+mn-lt"/>
                <a:cs typeface="Arial"/>
              </a:rPr>
              <a:t>parsēšanas</a:t>
            </a:r>
            <a:r>
              <a:rPr lang="lv-LV" sz="3200" dirty="0">
                <a:latin typeface="+mn-lt"/>
                <a:cs typeface="Arial"/>
              </a:rPr>
              <a:t> algoritmi</a:t>
            </a:r>
          </a:p>
          <a:p>
            <a:pPr marL="571500" indent="-571500">
              <a:spcBef>
                <a:spcPts val="1200"/>
              </a:spcBef>
              <a:buFont typeface="Arial" panose="020B0604020202020204" pitchFamily="34" charset="0"/>
              <a:buChar char="•"/>
            </a:pPr>
            <a:r>
              <a:rPr lang="lv-LV" sz="3600" dirty="0">
                <a:latin typeface="+mn-lt"/>
                <a:cs typeface="Arial"/>
              </a:rPr>
              <a:t>Mīnusi</a:t>
            </a:r>
          </a:p>
          <a:p>
            <a:pPr marL="1028700" lvl="1" indent="-571500">
              <a:spcBef>
                <a:spcPts val="600"/>
              </a:spcBef>
              <a:buFont typeface="Calibri" panose="020F0502020204030204" pitchFamily="34" charset="0"/>
              <a:buChar char="‒"/>
            </a:pPr>
            <a:r>
              <a:rPr lang="lv-LV" sz="3200" dirty="0">
                <a:latin typeface="+mn-lt"/>
                <a:cs typeface="Arial"/>
              </a:rPr>
              <a:t>Nemodelē noteiktas nianses</a:t>
            </a:r>
          </a:p>
          <a:p>
            <a:pPr marL="1028700" lvl="1" indent="-571500">
              <a:spcBef>
                <a:spcPts val="600"/>
              </a:spcBef>
              <a:buFont typeface="Calibri" panose="020F0502020204030204" pitchFamily="34" charset="0"/>
              <a:buChar char="‒"/>
            </a:pPr>
            <a:r>
              <a:rPr lang="lv-LV" sz="3200" dirty="0">
                <a:latin typeface="+mn-lt"/>
                <a:cs typeface="Arial"/>
              </a:rPr>
              <a:t>Neierastāks Latvijas valodniekiem</a:t>
            </a:r>
          </a:p>
          <a:p>
            <a:pPr marL="1028700" lvl="1" indent="-571500">
              <a:spcBef>
                <a:spcPts val="600"/>
              </a:spcBef>
              <a:buFont typeface="Calibri" panose="020F0502020204030204" pitchFamily="34" charset="0"/>
              <a:buChar char="‒"/>
            </a:pPr>
            <a:endParaRPr lang="lv-LV" sz="3600" dirty="0">
              <a:latin typeface="+mn-lt"/>
              <a:cs typeface="Arial"/>
            </a:endParaRPr>
          </a:p>
          <a:p>
            <a:pPr marL="571500" indent="-571500">
              <a:spcBef>
                <a:spcPts val="600"/>
              </a:spcBef>
              <a:buFont typeface="Arial" panose="020B0604020202020204" pitchFamily="34" charset="0"/>
              <a:buChar char="•"/>
            </a:pPr>
            <a:endParaRPr lang="lv-LV" sz="3600" dirty="0">
              <a:latin typeface="+mn-lt"/>
              <a:cs typeface="Arial"/>
            </a:endParaRPr>
          </a:p>
        </p:txBody>
      </p:sp>
    </p:spTree>
    <p:extLst>
      <p:ext uri="{BB962C8B-B14F-4D97-AF65-F5344CB8AC3E}">
        <p14:creationId xmlns:p14="http://schemas.microsoft.com/office/powerpoint/2010/main" val="2542356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3244" y="3140075"/>
            <a:ext cx="13030200" cy="6781800"/>
          </a:xfrm>
        </p:spPr>
        <p:txBody>
          <a:bodyPr numCol="1"/>
          <a:lstStyle/>
          <a:p>
            <a:pPr marL="571500" indent="-571500">
              <a:spcBef>
                <a:spcPts val="1200"/>
              </a:spcBef>
              <a:buFont typeface="Arial" panose="020B0604020202020204" pitchFamily="34" charset="0"/>
              <a:buChar char="•"/>
            </a:pPr>
            <a:r>
              <a:rPr lang="lv-LV" sz="3600" dirty="0">
                <a:latin typeface="+mn-lt"/>
                <a:cs typeface="Arial"/>
              </a:rPr>
              <a:t>Latviešu valodas UD korpuss</a:t>
            </a:r>
          </a:p>
          <a:p>
            <a:pPr marL="571500" indent="-571500">
              <a:spcBef>
                <a:spcPts val="1200"/>
              </a:spcBef>
              <a:buFont typeface="Arial" panose="020B0604020202020204" pitchFamily="34" charset="0"/>
              <a:buChar char="•"/>
            </a:pPr>
            <a:r>
              <a:rPr lang="lv-LV" sz="3600" dirty="0">
                <a:latin typeface="+mn-lt"/>
                <a:cs typeface="Arial"/>
              </a:rPr>
              <a:t>Pieejams kopš 2016. gada, jaunas versijas 2 reizes gadā</a:t>
            </a:r>
          </a:p>
          <a:p>
            <a:pPr marL="571500" indent="-571500">
              <a:spcBef>
                <a:spcPts val="1200"/>
              </a:spcBef>
              <a:buFont typeface="Arial" panose="020B0604020202020204" pitchFamily="34" charset="0"/>
              <a:buChar char="•"/>
            </a:pPr>
            <a:r>
              <a:rPr lang="lv-LV" sz="3600" dirty="0">
                <a:latin typeface="+mn-lt"/>
                <a:cs typeface="Arial"/>
              </a:rPr>
              <a:t>Tiek publicēts kā daļa no UD </a:t>
            </a:r>
            <a:r>
              <a:rPr lang="lv-LV" sz="3600" dirty="0" err="1">
                <a:latin typeface="+mn-lt"/>
                <a:cs typeface="Arial"/>
              </a:rPr>
              <a:t>daudzvalodu</a:t>
            </a:r>
            <a:r>
              <a:rPr lang="lv-LV" sz="3600" dirty="0">
                <a:latin typeface="+mn-lt"/>
                <a:cs typeface="Arial"/>
              </a:rPr>
              <a:t> datu kopas (138 valodas)</a:t>
            </a:r>
          </a:p>
          <a:p>
            <a:pPr marL="571500" indent="-571500">
              <a:spcBef>
                <a:spcPts val="1200"/>
              </a:spcBef>
              <a:buFont typeface="Arial" panose="020B0604020202020204" pitchFamily="34" charset="0"/>
              <a:buChar char="•"/>
            </a:pPr>
            <a:r>
              <a:rPr lang="lv-LV" sz="3600" dirty="0">
                <a:latin typeface="+mn-lt"/>
                <a:cs typeface="Arial"/>
              </a:rPr>
              <a:t>Pieejams publiski LINDAT/</a:t>
            </a:r>
            <a:r>
              <a:rPr lang="lv-LV" sz="3600" dirty="0" err="1">
                <a:latin typeface="+mn-lt"/>
                <a:cs typeface="Arial"/>
              </a:rPr>
              <a:t>Clarin</a:t>
            </a:r>
            <a:r>
              <a:rPr lang="lv-LV" sz="3600" dirty="0">
                <a:latin typeface="+mn-lt"/>
                <a:cs typeface="Arial"/>
              </a:rPr>
              <a:t>-CZ:</a:t>
            </a:r>
          </a:p>
          <a:p>
            <a:pPr marL="1028700" lvl="1" indent="-571500">
              <a:spcBef>
                <a:spcPts val="600"/>
              </a:spcBef>
              <a:buFont typeface="Calibri" panose="020F0502020204030204" pitchFamily="34" charset="0"/>
              <a:buChar char="‒"/>
            </a:pPr>
            <a:r>
              <a:rPr lang="lv-LV" sz="3200" dirty="0" err="1">
                <a:latin typeface="+mn-lt"/>
                <a:cs typeface="Arial"/>
              </a:rPr>
              <a:t>lejuplādei</a:t>
            </a:r>
            <a:r>
              <a:rPr lang="lv-LV" sz="3200" dirty="0">
                <a:latin typeface="+mn-lt"/>
                <a:cs typeface="Arial"/>
              </a:rPr>
              <a:t> – </a:t>
            </a:r>
            <a:r>
              <a:rPr lang="lv-LV" sz="3200" dirty="0">
                <a:solidFill>
                  <a:schemeClr val="accent1"/>
                </a:solidFill>
                <a:latin typeface="+mn-lt"/>
                <a:cs typeface="Arial"/>
                <a:hlinkClick r:id="rId3">
                  <a:extLst>
                    <a:ext uri="{A12FA001-AC4F-418D-AE19-62706E023703}">
                      <ahyp:hlinkClr xmlns:ahyp="http://schemas.microsoft.com/office/drawing/2018/hyperlinkcolor" val="tx"/>
                    </a:ext>
                  </a:extLst>
                </a:hlinkClick>
              </a:rPr>
              <a:t>http://hdl.handle.net/11234/1-4923</a:t>
            </a:r>
            <a:endParaRPr lang="lv-LV" sz="3200" dirty="0">
              <a:latin typeface="+mn-lt"/>
              <a:cs typeface="Arial"/>
            </a:endParaRPr>
          </a:p>
          <a:p>
            <a:pPr marL="1028700" lvl="1" indent="-571500">
              <a:spcBef>
                <a:spcPts val="600"/>
              </a:spcBef>
              <a:buFont typeface="Calibri" panose="020F0502020204030204" pitchFamily="34" charset="0"/>
              <a:buChar char="‒"/>
            </a:pPr>
            <a:r>
              <a:rPr lang="lv-LV" sz="3200" dirty="0">
                <a:latin typeface="+mn-lt"/>
                <a:cs typeface="Arial"/>
              </a:rPr>
              <a:t>caurlūkošanai ar meklēšanas iespējām – LV daļa </a:t>
            </a:r>
            <a:r>
              <a:rPr lang="lv-LV" sz="3200" dirty="0">
                <a:solidFill>
                  <a:schemeClr val="accent1"/>
                </a:solidFill>
                <a:latin typeface="+mn-lt"/>
                <a:cs typeface="Arial"/>
                <a:hlinkClick r:id="rId4">
                  <a:extLst>
                    <a:ext uri="{A12FA001-AC4F-418D-AE19-62706E023703}">
                      <ahyp:hlinkClr xmlns:ahyp="http://schemas.microsoft.com/office/drawing/2018/hyperlinkcolor" val="tx"/>
                    </a:ext>
                  </a:extLst>
                </a:hlinkClick>
              </a:rPr>
              <a:t>https://lindat.mff.cuni.cz/services/pmltq/#!/treebank/udlv_lvtb211/query/</a:t>
            </a:r>
            <a:endParaRPr lang="lv-LV" sz="3200" dirty="0">
              <a:latin typeface="+mn-lt"/>
              <a:cs typeface="Arial"/>
            </a:endParaRPr>
          </a:p>
        </p:txBody>
      </p:sp>
      <p:sp>
        <p:nvSpPr>
          <p:cNvPr id="3" name="Text Placeholder 2"/>
          <p:cNvSpPr>
            <a:spLocks noGrp="1"/>
          </p:cNvSpPr>
          <p:nvPr>
            <p:ph type="body" sz="quarter" idx="11"/>
          </p:nvPr>
        </p:nvSpPr>
        <p:spPr>
          <a:xfrm>
            <a:off x="1823244" y="1387475"/>
            <a:ext cx="13030200" cy="1513466"/>
          </a:xfrm>
        </p:spPr>
        <p:txBody>
          <a:bodyPr anchor="ctr"/>
          <a:lstStyle/>
          <a:p>
            <a:pPr>
              <a:lnSpc>
                <a:spcPct val="100000"/>
              </a:lnSpc>
            </a:pPr>
            <a:r>
              <a:rPr lang="pt-BR" sz="5400" spc="-150" dirty="0">
                <a:solidFill>
                  <a:schemeClr val="bg1">
                    <a:lumMod val="50000"/>
                  </a:schemeClr>
                </a:solidFill>
                <a:latin typeface="+mj-lt"/>
                <a:cs typeface="Arial" panose="020B0604020202020204" pitchFamily="34" charset="0"/>
              </a:rPr>
              <a:t>UDLV-LVTB</a:t>
            </a:r>
            <a:endParaRPr lang="en-US" dirty="0">
              <a:latin typeface="+mj-lt"/>
            </a:endParaRPr>
          </a:p>
        </p:txBody>
      </p:sp>
    </p:spTree>
    <p:extLst>
      <p:ext uri="{BB962C8B-B14F-4D97-AF65-F5344CB8AC3E}">
        <p14:creationId xmlns:p14="http://schemas.microsoft.com/office/powerpoint/2010/main" val="234371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3244" y="3140075"/>
            <a:ext cx="13030200" cy="6781800"/>
          </a:xfrm>
        </p:spPr>
        <p:txBody>
          <a:bodyPr numCol="1"/>
          <a:lstStyle/>
          <a:p>
            <a:pPr>
              <a:spcBef>
                <a:spcPts val="1200"/>
              </a:spcBef>
            </a:pPr>
            <a:r>
              <a:rPr lang="lv-LV" sz="3600" dirty="0">
                <a:latin typeface="+mn-lt"/>
                <a:cs typeface="Arial"/>
              </a:rPr>
              <a:t>Pilnīgi automātiska transformācija no LVTB katrai versijai</a:t>
            </a:r>
          </a:p>
          <a:p>
            <a:pPr marL="1028700" lvl="1" indent="-571500">
              <a:spcBef>
                <a:spcPts val="600"/>
              </a:spcBef>
              <a:buFont typeface="Calibri" panose="020F0502020204030204" pitchFamily="34" charset="0"/>
              <a:buChar char="‒"/>
            </a:pPr>
            <a:r>
              <a:rPr lang="lv-LV" sz="3600" dirty="0">
                <a:latin typeface="+mn-lt"/>
                <a:cs typeface="Arial"/>
              </a:rPr>
              <a:t>Līdz ar to visi LVTB uzlabojumi nokļūst UDLV bez papildu manuāla darba</a:t>
            </a:r>
          </a:p>
          <a:p>
            <a:pPr marL="1028700" lvl="1" indent="-571500">
              <a:spcBef>
                <a:spcPts val="600"/>
              </a:spcBef>
              <a:buFont typeface="Calibri" panose="020F0502020204030204" pitchFamily="34" charset="0"/>
              <a:buChar char="‒"/>
            </a:pPr>
            <a:endParaRPr lang="lv-LV" sz="3600" dirty="0">
              <a:latin typeface="+mn-lt"/>
              <a:cs typeface="Arial"/>
            </a:endParaRPr>
          </a:p>
          <a:p>
            <a:pPr>
              <a:spcBef>
                <a:spcPts val="1200"/>
              </a:spcBef>
            </a:pPr>
            <a:r>
              <a:rPr lang="lv-LV" sz="3600" dirty="0">
                <a:latin typeface="+mn-lt"/>
                <a:cs typeface="Arial"/>
              </a:rPr>
              <a:t>Likumos balstīta transformācija vairākos soļos:</a:t>
            </a:r>
          </a:p>
          <a:p>
            <a:pPr marL="1200150" lvl="1" indent="-742950">
              <a:spcBef>
                <a:spcPts val="600"/>
              </a:spcBef>
              <a:buFont typeface="+mj-lt"/>
              <a:buAutoNum type="arabicPeriod"/>
            </a:pPr>
            <a:r>
              <a:rPr lang="lv-LV" sz="3600" dirty="0">
                <a:latin typeface="+mn-lt"/>
                <a:cs typeface="Arial"/>
              </a:rPr>
              <a:t>Dalījums tekstvienībās</a:t>
            </a:r>
          </a:p>
          <a:p>
            <a:pPr marL="1200150" lvl="1" indent="-742950">
              <a:spcBef>
                <a:spcPts val="600"/>
              </a:spcBef>
              <a:buFont typeface="+mj-lt"/>
              <a:buAutoNum type="arabicPeriod"/>
            </a:pPr>
            <a:r>
              <a:rPr lang="lv-LV" sz="3600" dirty="0">
                <a:latin typeface="+mn-lt"/>
                <a:cs typeface="Arial"/>
              </a:rPr>
              <a:t>Sākotnējā morfoloģija</a:t>
            </a:r>
          </a:p>
          <a:p>
            <a:pPr marL="1200150" lvl="1" indent="-742950">
              <a:spcBef>
                <a:spcPts val="600"/>
              </a:spcBef>
              <a:buFont typeface="+mj-lt"/>
              <a:buAutoNum type="arabicPeriod"/>
            </a:pPr>
            <a:r>
              <a:rPr lang="lv-LV" sz="3600" dirty="0">
                <a:latin typeface="+mn-lt"/>
                <a:cs typeface="Arial"/>
              </a:rPr>
              <a:t>Sintakses koks</a:t>
            </a:r>
          </a:p>
          <a:p>
            <a:pPr marL="1200150" lvl="1" indent="-742950">
              <a:spcBef>
                <a:spcPts val="600"/>
              </a:spcBef>
              <a:buFont typeface="+mj-lt"/>
              <a:buAutoNum type="arabicPeriod"/>
            </a:pPr>
            <a:r>
              <a:rPr lang="lv-LV" sz="3600" dirty="0">
                <a:latin typeface="+mn-lt"/>
                <a:cs typeface="Arial"/>
              </a:rPr>
              <a:t>Papildinātā morfoloģija</a:t>
            </a:r>
          </a:p>
        </p:txBody>
      </p:sp>
      <p:sp>
        <p:nvSpPr>
          <p:cNvPr id="3" name="Text Placeholder 2"/>
          <p:cNvSpPr>
            <a:spLocks noGrp="1"/>
          </p:cNvSpPr>
          <p:nvPr>
            <p:ph type="body" sz="quarter" idx="11"/>
          </p:nvPr>
        </p:nvSpPr>
        <p:spPr>
          <a:xfrm>
            <a:off x="1823244" y="1387475"/>
            <a:ext cx="13030200" cy="1513466"/>
          </a:xfrm>
        </p:spPr>
        <p:txBody>
          <a:bodyPr anchor="ctr"/>
          <a:lstStyle/>
          <a:p>
            <a:pPr>
              <a:lnSpc>
                <a:spcPct val="100000"/>
              </a:lnSpc>
            </a:pPr>
            <a:r>
              <a:rPr lang="pt-BR" sz="5400" spc="-150" dirty="0">
                <a:solidFill>
                  <a:schemeClr val="bg1">
                    <a:lumMod val="50000"/>
                  </a:schemeClr>
                </a:solidFill>
                <a:latin typeface="+mj-lt"/>
                <a:cs typeface="Arial" panose="020B0604020202020204" pitchFamily="34" charset="0"/>
              </a:rPr>
              <a:t>UDLV-LVTB izveide</a:t>
            </a:r>
            <a:endParaRPr lang="en-US" dirty="0">
              <a:latin typeface="+mj-lt"/>
            </a:endParaRPr>
          </a:p>
        </p:txBody>
      </p:sp>
    </p:spTree>
    <p:extLst>
      <p:ext uri="{BB962C8B-B14F-4D97-AF65-F5344CB8AC3E}">
        <p14:creationId xmlns:p14="http://schemas.microsoft.com/office/powerpoint/2010/main" val="2671842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053271B-A094-47CC-8F14-BC812AD8BD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936535" y="-4199279"/>
            <a:ext cx="14227063" cy="20111243"/>
          </a:xfrm>
          <a:prstGeom prst="rect">
            <a:avLst/>
          </a:prstGeom>
        </p:spPr>
      </p:pic>
    </p:spTree>
    <p:extLst>
      <p:ext uri="{BB962C8B-B14F-4D97-AF65-F5344CB8AC3E}">
        <p14:creationId xmlns:p14="http://schemas.microsoft.com/office/powerpoint/2010/main" val="793376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3244" y="3140075"/>
            <a:ext cx="13030200" cy="6781800"/>
          </a:xfrm>
        </p:spPr>
        <p:txBody>
          <a:bodyPr numCol="1"/>
          <a:lstStyle/>
          <a:p>
            <a:pPr>
              <a:spcBef>
                <a:spcPts val="1200"/>
              </a:spcBef>
            </a:pPr>
            <a:r>
              <a:rPr lang="lv-LV" sz="3600" b="1" dirty="0">
                <a:latin typeface="+mn-lt"/>
                <a:cs typeface="Arial"/>
              </a:rPr>
              <a:t>UD pamata atkarību parsētāju rezultāti</a:t>
            </a:r>
          </a:p>
          <a:p>
            <a:pPr>
              <a:spcBef>
                <a:spcPts val="36600"/>
              </a:spcBef>
            </a:pPr>
            <a:r>
              <a:rPr lang="lv-LV" sz="3600" b="1" dirty="0">
                <a:latin typeface="+mn-lt"/>
                <a:cs typeface="Arial"/>
              </a:rPr>
              <a:t>UD paplašināto atkarību parsētāju rezultāti</a:t>
            </a:r>
          </a:p>
        </p:txBody>
      </p:sp>
      <p:sp>
        <p:nvSpPr>
          <p:cNvPr id="3" name="Text Placeholder 2"/>
          <p:cNvSpPr>
            <a:spLocks noGrp="1"/>
          </p:cNvSpPr>
          <p:nvPr>
            <p:ph type="body" sz="quarter" idx="11"/>
          </p:nvPr>
        </p:nvSpPr>
        <p:spPr>
          <a:xfrm>
            <a:off x="1823244" y="1387475"/>
            <a:ext cx="13030200" cy="1513466"/>
          </a:xfrm>
        </p:spPr>
        <p:txBody>
          <a:bodyPr anchor="ctr"/>
          <a:lstStyle/>
          <a:p>
            <a:pPr>
              <a:lnSpc>
                <a:spcPct val="100000"/>
              </a:lnSpc>
            </a:pPr>
            <a:r>
              <a:rPr lang="lv-LV" sz="5400" spc="-150" dirty="0">
                <a:solidFill>
                  <a:schemeClr val="bg1">
                    <a:lumMod val="50000"/>
                  </a:schemeClr>
                </a:solidFill>
                <a:latin typeface="+mj-lt"/>
                <a:cs typeface="Arial" panose="020B0604020202020204" pitchFamily="34" charset="0"/>
              </a:rPr>
              <a:t>Promocijas darba pētījuma ietekme: parsētāji</a:t>
            </a:r>
            <a:endParaRPr lang="en-US" dirty="0">
              <a:latin typeface="+mj-lt"/>
            </a:endParaRPr>
          </a:p>
        </p:txBody>
      </p:sp>
      <p:graphicFrame>
        <p:nvGraphicFramePr>
          <p:cNvPr id="4" name="Table 3">
            <a:extLst>
              <a:ext uri="{FF2B5EF4-FFF2-40B4-BE49-F238E27FC236}">
                <a16:creationId xmlns:a16="http://schemas.microsoft.com/office/drawing/2014/main" id="{CD982A6B-7BCE-4B00-951B-7F508BF24FFC}"/>
              </a:ext>
            </a:extLst>
          </p:cNvPr>
          <p:cNvGraphicFramePr>
            <a:graphicFrameLocks noGrp="1"/>
          </p:cNvGraphicFramePr>
          <p:nvPr>
            <p:extLst>
              <p:ext uri="{D42A27DB-BD31-4B8C-83A1-F6EECF244321}">
                <p14:modId xmlns:p14="http://schemas.microsoft.com/office/powerpoint/2010/main" val="1436744464"/>
              </p:ext>
            </p:extLst>
          </p:nvPr>
        </p:nvGraphicFramePr>
        <p:xfrm>
          <a:off x="1834253" y="3825875"/>
          <a:ext cx="12257191" cy="4053840"/>
        </p:xfrm>
        <a:graphic>
          <a:graphicData uri="http://schemas.openxmlformats.org/drawingml/2006/table">
            <a:tbl>
              <a:tblPr firstRow="1">
                <a:tableStyleId>{3B4B98B0-60AC-42C2-AFA5-B58CD77FA1E5}</a:tableStyleId>
              </a:tblPr>
              <a:tblGrid>
                <a:gridCol w="1893991">
                  <a:extLst>
                    <a:ext uri="{9D8B030D-6E8A-4147-A177-3AD203B41FA5}">
                      <a16:colId xmlns:a16="http://schemas.microsoft.com/office/drawing/2014/main" val="385637147"/>
                    </a:ext>
                  </a:extLst>
                </a:gridCol>
                <a:gridCol w="3733800">
                  <a:extLst>
                    <a:ext uri="{9D8B030D-6E8A-4147-A177-3AD203B41FA5}">
                      <a16:colId xmlns:a16="http://schemas.microsoft.com/office/drawing/2014/main" val="3637588642"/>
                    </a:ext>
                  </a:extLst>
                </a:gridCol>
                <a:gridCol w="2438400">
                  <a:extLst>
                    <a:ext uri="{9D8B030D-6E8A-4147-A177-3AD203B41FA5}">
                      <a16:colId xmlns:a16="http://schemas.microsoft.com/office/drawing/2014/main" val="2873697002"/>
                    </a:ext>
                  </a:extLst>
                </a:gridCol>
                <a:gridCol w="4191000">
                  <a:extLst>
                    <a:ext uri="{9D8B030D-6E8A-4147-A177-3AD203B41FA5}">
                      <a16:colId xmlns:a16="http://schemas.microsoft.com/office/drawing/2014/main" val="1333134981"/>
                    </a:ext>
                  </a:extLst>
                </a:gridCol>
              </a:tblGrid>
              <a:tr h="370840">
                <a:tc>
                  <a:txBody>
                    <a:bodyPr/>
                    <a:lstStyle/>
                    <a:p>
                      <a:pPr algn="ctr"/>
                      <a:r>
                        <a:rPr lang="lv-LV" sz="3200" b="0" dirty="0"/>
                        <a:t>Laiks</a:t>
                      </a:r>
                      <a:endParaRPr lang="en-US" sz="3200" b="0" dirty="0"/>
                    </a:p>
                  </a:txBody>
                  <a:tcPr/>
                </a:tc>
                <a:tc>
                  <a:txBody>
                    <a:bodyPr/>
                    <a:lstStyle/>
                    <a:p>
                      <a:pPr algn="ctr"/>
                      <a:r>
                        <a:rPr lang="lv-LV" sz="3200" b="0" dirty="0"/>
                        <a:t>Sacensības vai autors</a:t>
                      </a:r>
                      <a:endParaRPr lang="en-US" sz="3200" b="0" dirty="0"/>
                    </a:p>
                  </a:txBody>
                  <a:tcPr/>
                </a:tc>
                <a:tc>
                  <a:txBody>
                    <a:bodyPr/>
                    <a:lstStyle/>
                    <a:p>
                      <a:pPr algn="ctr"/>
                      <a:r>
                        <a:rPr lang="lv-LV" sz="3200" b="0" dirty="0"/>
                        <a:t>Rezultāts</a:t>
                      </a:r>
                      <a:endParaRPr lang="en-US" sz="3200" b="0" dirty="0"/>
                    </a:p>
                  </a:txBody>
                  <a:tcPr/>
                </a:tc>
                <a:tc>
                  <a:txBody>
                    <a:bodyPr/>
                    <a:lstStyle/>
                    <a:p>
                      <a:pPr algn="ctr"/>
                      <a:r>
                        <a:rPr lang="lv-LV" sz="3200" b="0" dirty="0"/>
                        <a:t>Korpuss</a:t>
                      </a:r>
                      <a:endParaRPr lang="en-US" sz="3200" b="0" dirty="0"/>
                    </a:p>
                  </a:txBody>
                  <a:tcPr/>
                </a:tc>
                <a:extLst>
                  <a:ext uri="{0D108BD9-81ED-4DB2-BD59-A6C34878D82A}">
                    <a16:rowId xmlns:a16="http://schemas.microsoft.com/office/drawing/2014/main" val="734246330"/>
                  </a:ext>
                </a:extLst>
              </a:tr>
              <a:tr h="370840">
                <a:tc>
                  <a:txBody>
                    <a:bodyPr/>
                    <a:lstStyle/>
                    <a:p>
                      <a:pPr algn="ctr"/>
                      <a:r>
                        <a:rPr lang="lv-LV" sz="3200" dirty="0"/>
                        <a:t>2016. g.</a:t>
                      </a:r>
                      <a:endParaRPr lang="en-US" sz="3200" dirty="0"/>
                    </a:p>
                  </a:txBody>
                  <a:tcPr/>
                </a:tc>
                <a:tc>
                  <a:txBody>
                    <a:bodyPr/>
                    <a:lstStyle/>
                    <a:p>
                      <a:pPr algn="ctr"/>
                      <a:r>
                        <a:rPr lang="lv-LV" sz="3200" i="1" dirty="0"/>
                        <a:t>Google </a:t>
                      </a:r>
                      <a:r>
                        <a:rPr lang="lv-LV" sz="3200" i="1" dirty="0" err="1"/>
                        <a:t>SyntaxNet</a:t>
                      </a:r>
                      <a:r>
                        <a:rPr lang="lv-LV" sz="3200" i="1" dirty="0"/>
                        <a:t> </a:t>
                      </a:r>
                      <a:endParaRPr lang="en-US" sz="3200" i="1" dirty="0"/>
                    </a:p>
                  </a:txBody>
                  <a:tcPr/>
                </a:tc>
                <a:tc>
                  <a:txBody>
                    <a:bodyPr/>
                    <a:lstStyle/>
                    <a:p>
                      <a:pPr algn="ctr"/>
                      <a:r>
                        <a:rPr lang="lv-LV" sz="3200" dirty="0"/>
                        <a:t>51,47% LAS</a:t>
                      </a:r>
                      <a:endParaRPr lang="en-US" sz="3200" dirty="0"/>
                    </a:p>
                  </a:txBody>
                  <a:tcPr/>
                </a:tc>
                <a:tc>
                  <a:txBody>
                    <a:bodyPr/>
                    <a:lstStyle/>
                    <a:p>
                      <a:pPr algn="ctr"/>
                      <a:r>
                        <a:rPr lang="lv-LV" sz="3200" dirty="0"/>
                        <a:t>UD v1.3, 1082 </a:t>
                      </a:r>
                      <a:r>
                        <a:rPr lang="lv-LV" sz="3200" dirty="0" err="1"/>
                        <a:t>teik</a:t>
                      </a:r>
                      <a:r>
                        <a:rPr lang="lv-LV" sz="3200" dirty="0"/>
                        <a:t>.</a:t>
                      </a:r>
                      <a:endParaRPr lang="en-US" sz="3200" dirty="0"/>
                    </a:p>
                  </a:txBody>
                  <a:tcPr/>
                </a:tc>
                <a:extLst>
                  <a:ext uri="{0D108BD9-81ED-4DB2-BD59-A6C34878D82A}">
                    <a16:rowId xmlns:a16="http://schemas.microsoft.com/office/drawing/2014/main" val="2811485404"/>
                  </a:ext>
                </a:extLst>
              </a:tr>
              <a:tr h="370840">
                <a:tc>
                  <a:txBody>
                    <a:bodyPr/>
                    <a:lstStyle/>
                    <a:p>
                      <a:pPr algn="ctr"/>
                      <a:r>
                        <a:rPr lang="lv-LV" sz="3200" dirty="0"/>
                        <a:t>2017. g.</a:t>
                      </a:r>
                      <a:endParaRPr lang="en-US" sz="3200" dirty="0"/>
                    </a:p>
                  </a:txBody>
                  <a:tcPr/>
                </a:tc>
                <a:tc>
                  <a:txBody>
                    <a:bodyPr/>
                    <a:lstStyle/>
                    <a:p>
                      <a:pPr algn="ctr"/>
                      <a:r>
                        <a:rPr lang="lv-LV" sz="3200" i="1" dirty="0" err="1"/>
                        <a:t>CoNLL</a:t>
                      </a:r>
                      <a:r>
                        <a:rPr lang="lv-LV" sz="3200" i="1" dirty="0"/>
                        <a:t> </a:t>
                      </a:r>
                      <a:r>
                        <a:rPr lang="lv-LV" sz="3200" i="1" dirty="0" err="1"/>
                        <a:t>Shared</a:t>
                      </a:r>
                      <a:r>
                        <a:rPr lang="lv-LV" sz="3200" i="1" dirty="0"/>
                        <a:t> </a:t>
                      </a:r>
                      <a:r>
                        <a:rPr lang="lv-LV" sz="3200" i="1" dirty="0" err="1"/>
                        <a:t>Task</a:t>
                      </a:r>
                      <a:r>
                        <a:rPr lang="lv-LV" sz="3200" i="1" dirty="0"/>
                        <a:t> </a:t>
                      </a:r>
                      <a:endParaRPr lang="en-US" sz="3200" i="1" dirty="0"/>
                    </a:p>
                  </a:txBody>
                  <a:tcPr/>
                </a:tc>
                <a:tc>
                  <a:txBody>
                    <a:bodyPr/>
                    <a:lstStyle/>
                    <a:p>
                      <a:pPr algn="ctr"/>
                      <a:r>
                        <a:rPr lang="lv-LV" sz="3200" dirty="0"/>
                        <a:t>74,01% LAS</a:t>
                      </a:r>
                      <a:endParaRPr lang="en-US" sz="3200" dirty="0"/>
                    </a:p>
                  </a:txBody>
                  <a:tcPr/>
                </a:tc>
                <a:tc>
                  <a:txBody>
                    <a:bodyPr/>
                    <a:lstStyle/>
                    <a:p>
                      <a:pPr algn="ctr"/>
                      <a:r>
                        <a:rPr lang="lv-LV" sz="3200" dirty="0"/>
                        <a:t>UD v2.0, 3972 </a:t>
                      </a:r>
                      <a:r>
                        <a:rPr lang="lv-LV" sz="3200" dirty="0" err="1"/>
                        <a:t>teik</a:t>
                      </a:r>
                      <a:r>
                        <a:rPr lang="lv-LV" sz="3200" dirty="0"/>
                        <a:t>.</a:t>
                      </a:r>
                      <a:endParaRPr lang="en-US" sz="3200" dirty="0"/>
                    </a:p>
                  </a:txBody>
                  <a:tcPr/>
                </a:tc>
                <a:extLst>
                  <a:ext uri="{0D108BD9-81ED-4DB2-BD59-A6C34878D82A}">
                    <a16:rowId xmlns:a16="http://schemas.microsoft.com/office/drawing/2014/main" val="1911982844"/>
                  </a:ext>
                </a:extLst>
              </a:tr>
              <a:tr h="370840">
                <a:tc>
                  <a:txBody>
                    <a:bodyPr/>
                    <a:lstStyle/>
                    <a:p>
                      <a:pPr algn="ctr"/>
                      <a:r>
                        <a:rPr lang="lv-LV" sz="3200" dirty="0"/>
                        <a:t>2018. g.</a:t>
                      </a:r>
                      <a:endParaRPr lang="en-US" sz="3200" dirty="0"/>
                    </a:p>
                  </a:txBody>
                  <a:tcPr/>
                </a:tc>
                <a:tc>
                  <a:txBody>
                    <a:bodyPr/>
                    <a:lstStyle/>
                    <a:p>
                      <a:pPr algn="ctr"/>
                      <a:r>
                        <a:rPr lang="lv-LV" sz="3200" i="1" dirty="0" err="1"/>
                        <a:t>CoNLL</a:t>
                      </a:r>
                      <a:r>
                        <a:rPr lang="lv-LV" sz="3200" i="1" dirty="0"/>
                        <a:t> </a:t>
                      </a:r>
                      <a:r>
                        <a:rPr lang="lv-LV" sz="3200" i="1" dirty="0" err="1"/>
                        <a:t>Shared</a:t>
                      </a:r>
                      <a:r>
                        <a:rPr lang="lv-LV" sz="3200" i="1" dirty="0"/>
                        <a:t> </a:t>
                      </a:r>
                      <a:r>
                        <a:rPr lang="lv-LV" sz="3200" i="1" dirty="0" err="1"/>
                        <a:t>Task</a:t>
                      </a:r>
                      <a:r>
                        <a:rPr lang="lv-LV" sz="3200" i="1" dirty="0"/>
                        <a:t> </a:t>
                      </a:r>
                      <a:endParaRPr lang="en-US" sz="3200" i="1" dirty="0"/>
                    </a:p>
                  </a:txBody>
                  <a:tcPr/>
                </a:tc>
                <a:tc>
                  <a:txBody>
                    <a:bodyPr/>
                    <a:lstStyle/>
                    <a:p>
                      <a:pPr algn="ctr"/>
                      <a:r>
                        <a:rPr lang="lv-LV" sz="3200" dirty="0"/>
                        <a:t>83,97% LAS </a:t>
                      </a:r>
                      <a:endParaRPr lang="en-US" sz="3200" dirty="0"/>
                    </a:p>
                  </a:txBody>
                  <a:tcPr/>
                </a:tc>
                <a:tc>
                  <a:txBody>
                    <a:bodyPr/>
                    <a:lstStyle/>
                    <a:p>
                      <a:pPr algn="ctr"/>
                      <a:r>
                        <a:rPr lang="lv-LV" sz="3200" dirty="0"/>
                        <a:t>UD v2.2, 7703 </a:t>
                      </a:r>
                      <a:r>
                        <a:rPr lang="lv-LV" sz="3200" dirty="0" err="1"/>
                        <a:t>teik</a:t>
                      </a:r>
                      <a:r>
                        <a:rPr lang="lv-LV" sz="3200" dirty="0"/>
                        <a:t>.</a:t>
                      </a:r>
                      <a:endParaRPr lang="en-US" sz="3200" dirty="0"/>
                    </a:p>
                  </a:txBody>
                  <a:tcPr/>
                </a:tc>
                <a:extLst>
                  <a:ext uri="{0D108BD9-81ED-4DB2-BD59-A6C34878D82A}">
                    <a16:rowId xmlns:a16="http://schemas.microsoft.com/office/drawing/2014/main" val="3747978326"/>
                  </a:ext>
                </a:extLst>
              </a:tr>
              <a:tr h="370840">
                <a:tc>
                  <a:txBody>
                    <a:bodyPr/>
                    <a:lstStyle/>
                    <a:p>
                      <a:pPr algn="ctr"/>
                      <a:r>
                        <a:rPr lang="lv-LV" sz="3200" dirty="0"/>
                        <a:t>2020. g.</a:t>
                      </a:r>
                      <a:endParaRPr lang="en-US" sz="3200" dirty="0"/>
                    </a:p>
                  </a:txBody>
                  <a:tcPr/>
                </a:tc>
                <a:tc>
                  <a:txBody>
                    <a:bodyPr/>
                    <a:lstStyle/>
                    <a:p>
                      <a:pPr algn="ctr"/>
                      <a:r>
                        <a:rPr lang="lv-LV" sz="3200" i="1" dirty="0"/>
                        <a:t>IWPT </a:t>
                      </a:r>
                      <a:r>
                        <a:rPr lang="lv-LV" sz="3200" i="1" dirty="0" err="1"/>
                        <a:t>Shared</a:t>
                      </a:r>
                      <a:r>
                        <a:rPr lang="lv-LV" sz="3200" i="1" dirty="0"/>
                        <a:t> </a:t>
                      </a:r>
                      <a:r>
                        <a:rPr lang="lv-LV" sz="3200" i="1" dirty="0" err="1"/>
                        <a:t>Task</a:t>
                      </a:r>
                      <a:r>
                        <a:rPr lang="lv-LV" sz="3200" i="1" dirty="0"/>
                        <a:t> </a:t>
                      </a:r>
                      <a:endParaRPr lang="en-US" sz="3200" i="1" dirty="0"/>
                    </a:p>
                  </a:txBody>
                  <a:tcPr/>
                </a:tc>
                <a:tc>
                  <a:txBody>
                    <a:bodyPr/>
                    <a:lstStyle/>
                    <a:p>
                      <a:pPr algn="ctr"/>
                      <a:r>
                        <a:rPr lang="lv-LV" sz="3200" dirty="0"/>
                        <a:t>88,53% LAS</a:t>
                      </a:r>
                      <a:endParaRPr lang="en-US" sz="3200" dirty="0"/>
                    </a:p>
                  </a:txBody>
                  <a:tcPr/>
                </a:tc>
                <a:tc>
                  <a:txBody>
                    <a:bodyPr/>
                    <a:lstStyle/>
                    <a:p>
                      <a:pPr algn="ctr"/>
                      <a:r>
                        <a:rPr lang="lv-LV" sz="3200" dirty="0"/>
                        <a:t>UD ~v2.5, 13 643 </a:t>
                      </a:r>
                      <a:r>
                        <a:rPr lang="lv-LV" sz="3200" dirty="0" err="1"/>
                        <a:t>teik</a:t>
                      </a:r>
                      <a:r>
                        <a:rPr lang="lv-LV" sz="3200" dirty="0"/>
                        <a:t>.</a:t>
                      </a:r>
                      <a:endParaRPr lang="en-US" sz="3200" dirty="0"/>
                    </a:p>
                  </a:txBody>
                  <a:tcPr/>
                </a:tc>
                <a:extLst>
                  <a:ext uri="{0D108BD9-81ED-4DB2-BD59-A6C34878D82A}">
                    <a16:rowId xmlns:a16="http://schemas.microsoft.com/office/drawing/2014/main" val="1218848427"/>
                  </a:ext>
                </a:extLst>
              </a:tr>
              <a:tr h="370840">
                <a:tc>
                  <a:txBody>
                    <a:bodyPr/>
                    <a:lstStyle/>
                    <a:p>
                      <a:pPr algn="ctr"/>
                      <a:r>
                        <a:rPr lang="lv-LV" sz="3200" dirty="0"/>
                        <a:t>2021. g.</a:t>
                      </a:r>
                      <a:endParaRPr lang="en-US" sz="3200" dirty="0"/>
                    </a:p>
                  </a:txBody>
                  <a:tcPr/>
                </a:tc>
                <a:tc>
                  <a:txBody>
                    <a:bodyPr/>
                    <a:lstStyle/>
                    <a:p>
                      <a:pPr algn="ctr"/>
                      <a:r>
                        <a:rPr lang="lv-LV" sz="3200" i="1" dirty="0"/>
                        <a:t>IWPT </a:t>
                      </a:r>
                      <a:r>
                        <a:rPr lang="lv-LV" sz="3200" i="1" dirty="0" err="1"/>
                        <a:t>Shared</a:t>
                      </a:r>
                      <a:r>
                        <a:rPr lang="lv-LV" sz="3200" i="1" dirty="0"/>
                        <a:t> </a:t>
                      </a:r>
                      <a:r>
                        <a:rPr lang="lv-LV" sz="3200" i="1" dirty="0" err="1"/>
                        <a:t>Task</a:t>
                      </a:r>
                      <a:r>
                        <a:rPr lang="lv-LV" sz="3200" i="1" dirty="0"/>
                        <a:t> </a:t>
                      </a:r>
                      <a:endParaRPr lang="en-US" sz="3200" i="1" dirty="0"/>
                    </a:p>
                  </a:txBody>
                  <a:tcPr/>
                </a:tc>
                <a:tc>
                  <a:txBody>
                    <a:bodyPr/>
                    <a:lstStyle/>
                    <a:p>
                      <a:pPr algn="ctr"/>
                      <a:r>
                        <a:rPr lang="lv-LV" sz="3200" dirty="0"/>
                        <a:t>91,25% LAS</a:t>
                      </a:r>
                      <a:endParaRPr lang="en-US" sz="3200" dirty="0"/>
                    </a:p>
                  </a:txBody>
                  <a:tcPr/>
                </a:tc>
                <a:tc>
                  <a:txBody>
                    <a:bodyPr/>
                    <a:lstStyle/>
                    <a:p>
                      <a:pPr algn="ctr"/>
                      <a:r>
                        <a:rPr lang="lv-LV" sz="3200" dirty="0"/>
                        <a:t>UD ~v2.7, 13 643 </a:t>
                      </a:r>
                      <a:r>
                        <a:rPr lang="lv-LV" sz="3200" dirty="0" err="1"/>
                        <a:t>teik</a:t>
                      </a:r>
                      <a:r>
                        <a:rPr lang="lv-LV" sz="3200" dirty="0"/>
                        <a:t>.</a:t>
                      </a:r>
                      <a:endParaRPr lang="en-US" sz="3200" dirty="0"/>
                    </a:p>
                  </a:txBody>
                  <a:tcPr/>
                </a:tc>
                <a:extLst>
                  <a:ext uri="{0D108BD9-81ED-4DB2-BD59-A6C34878D82A}">
                    <a16:rowId xmlns:a16="http://schemas.microsoft.com/office/drawing/2014/main" val="2448706871"/>
                  </a:ext>
                </a:extLst>
              </a:tr>
              <a:tr h="370840">
                <a:tc>
                  <a:txBody>
                    <a:bodyPr/>
                    <a:lstStyle/>
                    <a:p>
                      <a:pPr algn="ctr"/>
                      <a:r>
                        <a:rPr lang="lv-LV" sz="3200" dirty="0"/>
                        <a:t>2022. g.</a:t>
                      </a:r>
                      <a:endParaRPr lang="en-US" sz="3200" dirty="0"/>
                    </a:p>
                  </a:txBody>
                  <a:tcPr/>
                </a:tc>
                <a:tc>
                  <a:txBody>
                    <a:bodyPr/>
                    <a:lstStyle/>
                    <a:p>
                      <a:pPr algn="ctr"/>
                      <a:r>
                        <a:rPr lang="lv-LV" sz="3200" dirty="0" err="1"/>
                        <a:t>AILab</a:t>
                      </a:r>
                      <a:endParaRPr lang="en-US" sz="3200" dirty="0"/>
                    </a:p>
                  </a:txBody>
                  <a:tcPr/>
                </a:tc>
                <a:tc>
                  <a:txBody>
                    <a:bodyPr/>
                    <a:lstStyle/>
                    <a:p>
                      <a:pPr algn="ctr"/>
                      <a:r>
                        <a:rPr lang="lv-LV" sz="3200" dirty="0"/>
                        <a:t>90,79% LAS</a:t>
                      </a:r>
                      <a:endParaRPr lang="en-US" sz="3200" dirty="0"/>
                    </a:p>
                  </a:txBody>
                  <a:tcPr/>
                </a:tc>
                <a:tc>
                  <a:txBody>
                    <a:bodyPr/>
                    <a:lstStyle/>
                    <a:p>
                      <a:pPr algn="ctr"/>
                      <a:r>
                        <a:rPr lang="lv-LV" sz="3200" dirty="0"/>
                        <a:t>UD v2.11, 16 951 </a:t>
                      </a:r>
                      <a:r>
                        <a:rPr lang="lv-LV" sz="3200" dirty="0" err="1"/>
                        <a:t>teik</a:t>
                      </a:r>
                      <a:r>
                        <a:rPr lang="lv-LV" sz="3200" dirty="0"/>
                        <a:t>.</a:t>
                      </a:r>
                      <a:endParaRPr lang="en-US" sz="3200" dirty="0"/>
                    </a:p>
                  </a:txBody>
                  <a:tcPr/>
                </a:tc>
                <a:extLst>
                  <a:ext uri="{0D108BD9-81ED-4DB2-BD59-A6C34878D82A}">
                    <a16:rowId xmlns:a16="http://schemas.microsoft.com/office/drawing/2014/main" val="4022360020"/>
                  </a:ext>
                </a:extLst>
              </a:tr>
            </a:tbl>
          </a:graphicData>
        </a:graphic>
      </p:graphicFrame>
      <p:graphicFrame>
        <p:nvGraphicFramePr>
          <p:cNvPr id="5" name="Table 4">
            <a:extLst>
              <a:ext uri="{FF2B5EF4-FFF2-40B4-BE49-F238E27FC236}">
                <a16:creationId xmlns:a16="http://schemas.microsoft.com/office/drawing/2014/main" id="{111D2E81-B776-4970-87A4-E2C9EA0F2876}"/>
              </a:ext>
            </a:extLst>
          </p:cNvPr>
          <p:cNvGraphicFramePr>
            <a:graphicFrameLocks noGrp="1"/>
          </p:cNvGraphicFramePr>
          <p:nvPr>
            <p:extLst>
              <p:ext uri="{D42A27DB-BD31-4B8C-83A1-F6EECF244321}">
                <p14:modId xmlns:p14="http://schemas.microsoft.com/office/powerpoint/2010/main" val="728190202"/>
              </p:ext>
            </p:extLst>
          </p:nvPr>
        </p:nvGraphicFramePr>
        <p:xfrm>
          <a:off x="1834252" y="9083675"/>
          <a:ext cx="12257191" cy="1737360"/>
        </p:xfrm>
        <a:graphic>
          <a:graphicData uri="http://schemas.openxmlformats.org/drawingml/2006/table">
            <a:tbl>
              <a:tblPr firstRow="1">
                <a:tableStyleId>{3B4B98B0-60AC-42C2-AFA5-B58CD77FA1E5}</a:tableStyleId>
              </a:tblPr>
              <a:tblGrid>
                <a:gridCol w="1893991">
                  <a:extLst>
                    <a:ext uri="{9D8B030D-6E8A-4147-A177-3AD203B41FA5}">
                      <a16:colId xmlns:a16="http://schemas.microsoft.com/office/drawing/2014/main" val="385637147"/>
                    </a:ext>
                  </a:extLst>
                </a:gridCol>
                <a:gridCol w="3733800">
                  <a:extLst>
                    <a:ext uri="{9D8B030D-6E8A-4147-A177-3AD203B41FA5}">
                      <a16:colId xmlns:a16="http://schemas.microsoft.com/office/drawing/2014/main" val="3637588642"/>
                    </a:ext>
                  </a:extLst>
                </a:gridCol>
                <a:gridCol w="2438400">
                  <a:extLst>
                    <a:ext uri="{9D8B030D-6E8A-4147-A177-3AD203B41FA5}">
                      <a16:colId xmlns:a16="http://schemas.microsoft.com/office/drawing/2014/main" val="2873697002"/>
                    </a:ext>
                  </a:extLst>
                </a:gridCol>
                <a:gridCol w="4191000">
                  <a:extLst>
                    <a:ext uri="{9D8B030D-6E8A-4147-A177-3AD203B41FA5}">
                      <a16:colId xmlns:a16="http://schemas.microsoft.com/office/drawing/2014/main" val="1333134981"/>
                    </a:ext>
                  </a:extLst>
                </a:gridCol>
              </a:tblGrid>
              <a:tr h="370840">
                <a:tc>
                  <a:txBody>
                    <a:bodyPr/>
                    <a:lstStyle/>
                    <a:p>
                      <a:pPr algn="ctr"/>
                      <a:r>
                        <a:rPr lang="lv-LV" sz="3200" b="0" dirty="0"/>
                        <a:t>Laiks</a:t>
                      </a:r>
                      <a:endParaRPr lang="en-US" sz="3200" b="0" dirty="0"/>
                    </a:p>
                  </a:txBody>
                  <a:tcPr/>
                </a:tc>
                <a:tc>
                  <a:txBody>
                    <a:bodyPr/>
                    <a:lstStyle/>
                    <a:p>
                      <a:pPr algn="ctr"/>
                      <a:r>
                        <a:rPr lang="lv-LV" sz="3200" b="0" dirty="0"/>
                        <a:t>Sacensības</a:t>
                      </a:r>
                      <a:endParaRPr lang="en-US" sz="3200" b="0" dirty="0"/>
                    </a:p>
                  </a:txBody>
                  <a:tcPr/>
                </a:tc>
                <a:tc>
                  <a:txBody>
                    <a:bodyPr/>
                    <a:lstStyle/>
                    <a:p>
                      <a:pPr algn="ctr"/>
                      <a:r>
                        <a:rPr lang="lv-LV" sz="3200" b="0" dirty="0"/>
                        <a:t>Rezultāts</a:t>
                      </a:r>
                      <a:endParaRPr lang="en-US" sz="3200" b="0" dirty="0"/>
                    </a:p>
                  </a:txBody>
                  <a:tcPr/>
                </a:tc>
                <a:tc>
                  <a:txBody>
                    <a:bodyPr/>
                    <a:lstStyle/>
                    <a:p>
                      <a:pPr algn="ctr"/>
                      <a:r>
                        <a:rPr lang="lv-LV" sz="3200" b="0" dirty="0"/>
                        <a:t>Korpuss</a:t>
                      </a:r>
                      <a:endParaRPr lang="en-US" sz="3200" b="0" dirty="0"/>
                    </a:p>
                  </a:txBody>
                  <a:tcPr/>
                </a:tc>
                <a:extLst>
                  <a:ext uri="{0D108BD9-81ED-4DB2-BD59-A6C34878D82A}">
                    <a16:rowId xmlns:a16="http://schemas.microsoft.com/office/drawing/2014/main" val="734246330"/>
                  </a:ext>
                </a:extLst>
              </a:tr>
              <a:tr h="370840">
                <a:tc>
                  <a:txBody>
                    <a:bodyPr/>
                    <a:lstStyle/>
                    <a:p>
                      <a:pPr algn="ctr"/>
                      <a:r>
                        <a:rPr lang="lv-LV" sz="3200" dirty="0"/>
                        <a:t>2020. g.</a:t>
                      </a:r>
                      <a:endParaRPr lang="en-US" sz="3200" dirty="0"/>
                    </a:p>
                  </a:txBody>
                  <a:tcPr/>
                </a:tc>
                <a:tc>
                  <a:txBody>
                    <a:bodyPr/>
                    <a:lstStyle/>
                    <a:p>
                      <a:pPr algn="ctr"/>
                      <a:r>
                        <a:rPr lang="lv-LV" sz="3200" i="1" dirty="0"/>
                        <a:t>IWPT </a:t>
                      </a:r>
                      <a:r>
                        <a:rPr lang="lv-LV" sz="3200" i="1" dirty="0" err="1"/>
                        <a:t>Shared</a:t>
                      </a:r>
                      <a:r>
                        <a:rPr lang="lv-LV" sz="3200" i="1" dirty="0"/>
                        <a:t> </a:t>
                      </a:r>
                      <a:r>
                        <a:rPr lang="lv-LV" sz="3200" i="1" dirty="0" err="1"/>
                        <a:t>Task</a:t>
                      </a:r>
                      <a:r>
                        <a:rPr lang="lv-LV" sz="3200" i="1" dirty="0"/>
                        <a:t> </a:t>
                      </a:r>
                      <a:endParaRPr lang="en-US" sz="3200" i="1" dirty="0"/>
                    </a:p>
                  </a:txBody>
                  <a:tcPr/>
                </a:tc>
                <a:tc>
                  <a:txBody>
                    <a:bodyPr/>
                    <a:lstStyle/>
                    <a:p>
                      <a:pPr algn="ctr"/>
                      <a:r>
                        <a:rPr lang="en-US" sz="3200" dirty="0">
                          <a:latin typeface="+mn-lt"/>
                          <a:cs typeface="Arial"/>
                        </a:rPr>
                        <a:t>8</a:t>
                      </a:r>
                      <a:r>
                        <a:rPr lang="lv-LV" sz="3200" dirty="0">
                          <a:latin typeface="+mn-lt"/>
                          <a:cs typeface="Arial"/>
                        </a:rPr>
                        <a:t>4,94</a:t>
                      </a:r>
                      <a:r>
                        <a:rPr lang="en-US" sz="3200" dirty="0">
                          <a:latin typeface="+mn-lt"/>
                          <a:cs typeface="Arial"/>
                        </a:rPr>
                        <a:t>% ELAS</a:t>
                      </a:r>
                      <a:endParaRPr lang="en-US" sz="3200" dirty="0"/>
                    </a:p>
                  </a:txBody>
                  <a:tcPr/>
                </a:tc>
                <a:tc>
                  <a:txBody>
                    <a:bodyPr/>
                    <a:lstStyle/>
                    <a:p>
                      <a:pPr algn="ctr"/>
                      <a:r>
                        <a:rPr lang="lv-LV" sz="3200" dirty="0"/>
                        <a:t>UD ~v2.5, 13 643 </a:t>
                      </a:r>
                      <a:r>
                        <a:rPr lang="lv-LV" sz="3200" dirty="0" err="1"/>
                        <a:t>teik</a:t>
                      </a:r>
                      <a:r>
                        <a:rPr lang="lv-LV" sz="3200" dirty="0"/>
                        <a:t>.</a:t>
                      </a:r>
                      <a:endParaRPr lang="en-US" sz="3200" dirty="0"/>
                    </a:p>
                  </a:txBody>
                  <a:tcPr/>
                </a:tc>
                <a:extLst>
                  <a:ext uri="{0D108BD9-81ED-4DB2-BD59-A6C34878D82A}">
                    <a16:rowId xmlns:a16="http://schemas.microsoft.com/office/drawing/2014/main" val="1218848427"/>
                  </a:ext>
                </a:extLst>
              </a:tr>
              <a:tr h="370840">
                <a:tc>
                  <a:txBody>
                    <a:bodyPr/>
                    <a:lstStyle/>
                    <a:p>
                      <a:pPr algn="ctr"/>
                      <a:r>
                        <a:rPr lang="lv-LV" sz="3200" dirty="0"/>
                        <a:t>2021. g.</a:t>
                      </a:r>
                      <a:endParaRPr lang="en-US" sz="3200" dirty="0"/>
                    </a:p>
                  </a:txBody>
                  <a:tcPr/>
                </a:tc>
                <a:tc>
                  <a:txBody>
                    <a:bodyPr/>
                    <a:lstStyle/>
                    <a:p>
                      <a:pPr algn="ctr"/>
                      <a:r>
                        <a:rPr lang="lv-LV" sz="3200" i="1" dirty="0"/>
                        <a:t>IWPT </a:t>
                      </a:r>
                      <a:r>
                        <a:rPr lang="lv-LV" sz="3200" i="1" dirty="0" err="1"/>
                        <a:t>Shared</a:t>
                      </a:r>
                      <a:r>
                        <a:rPr lang="lv-LV" sz="3200" i="1" dirty="0"/>
                        <a:t> </a:t>
                      </a:r>
                      <a:r>
                        <a:rPr lang="lv-LV" sz="3200" i="1" dirty="0" err="1"/>
                        <a:t>Task</a:t>
                      </a:r>
                      <a:r>
                        <a:rPr lang="lv-LV" sz="3200" i="1" dirty="0"/>
                        <a:t> </a:t>
                      </a:r>
                      <a:endParaRPr lang="en-US" sz="3200" i="1" dirty="0"/>
                    </a:p>
                  </a:txBody>
                  <a:tcPr/>
                </a:tc>
                <a:tc>
                  <a:txBody>
                    <a:bodyPr/>
                    <a:lstStyle/>
                    <a:p>
                      <a:pPr algn="ctr"/>
                      <a:r>
                        <a:rPr lang="lv-LV" sz="3200" dirty="0">
                          <a:latin typeface="+mn-lt"/>
                          <a:cs typeface="Arial"/>
                        </a:rPr>
                        <a:t>90,23% ELAS </a:t>
                      </a:r>
                      <a:endParaRPr lang="en-US" sz="3200" dirty="0"/>
                    </a:p>
                  </a:txBody>
                  <a:tcPr/>
                </a:tc>
                <a:tc>
                  <a:txBody>
                    <a:bodyPr/>
                    <a:lstStyle/>
                    <a:p>
                      <a:pPr algn="ctr"/>
                      <a:r>
                        <a:rPr lang="lv-LV" sz="3200" dirty="0"/>
                        <a:t>UD ~v2.7, 13 643 </a:t>
                      </a:r>
                      <a:r>
                        <a:rPr lang="lv-LV" sz="3200" dirty="0" err="1"/>
                        <a:t>teik</a:t>
                      </a:r>
                      <a:r>
                        <a:rPr lang="lv-LV" sz="3200" dirty="0"/>
                        <a:t>.</a:t>
                      </a:r>
                      <a:endParaRPr lang="en-US" sz="3200" dirty="0"/>
                    </a:p>
                  </a:txBody>
                  <a:tcPr/>
                </a:tc>
                <a:extLst>
                  <a:ext uri="{0D108BD9-81ED-4DB2-BD59-A6C34878D82A}">
                    <a16:rowId xmlns:a16="http://schemas.microsoft.com/office/drawing/2014/main" val="2448706871"/>
                  </a:ext>
                </a:extLst>
              </a:tr>
            </a:tbl>
          </a:graphicData>
        </a:graphic>
      </p:graphicFrame>
    </p:spTree>
    <p:extLst>
      <p:ext uri="{BB962C8B-B14F-4D97-AF65-F5344CB8AC3E}">
        <p14:creationId xmlns:p14="http://schemas.microsoft.com/office/powerpoint/2010/main" val="3926552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3244" y="3140075"/>
            <a:ext cx="13030200" cy="6781800"/>
          </a:xfrm>
        </p:spPr>
        <p:txBody>
          <a:bodyPr numCol="1"/>
          <a:lstStyle/>
          <a:p>
            <a:pPr marL="571500" indent="-571500">
              <a:spcBef>
                <a:spcPts val="1200"/>
              </a:spcBef>
              <a:buFont typeface="Arial" panose="020B0604020202020204" pitchFamily="34" charset="0"/>
              <a:buChar char="•"/>
            </a:pPr>
            <a:r>
              <a:rPr lang="lv-LV" sz="3600" dirty="0">
                <a:latin typeface="+mn-lt"/>
                <a:cs typeface="Arial"/>
              </a:rPr>
              <a:t>2017.–2019. LUMII + LETA: </a:t>
            </a:r>
            <a:r>
              <a:rPr lang="en-US" sz="3600" dirty="0">
                <a:latin typeface="+mn-lt"/>
                <a:cs typeface="Arial"/>
              </a:rPr>
              <a:t>ERAF </a:t>
            </a:r>
            <a:r>
              <a:rPr lang="lv-LV" sz="3600" dirty="0">
                <a:latin typeface="+mn-lt"/>
                <a:cs typeface="Arial"/>
              </a:rPr>
              <a:t>“</a:t>
            </a:r>
            <a:r>
              <a:rPr lang="lv-LV" sz="3600" dirty="0" err="1">
                <a:latin typeface="+mn-lt"/>
                <a:cs typeface="Arial"/>
              </a:rPr>
              <a:t>Daudzslāņu</a:t>
            </a:r>
            <a:r>
              <a:rPr lang="lv-LV" sz="3600" dirty="0">
                <a:latin typeface="+mn-lt"/>
                <a:cs typeface="Arial"/>
              </a:rPr>
              <a:t> valodas resursu kopa teksta semantiskai analīzei un sintēzei latviešu valodā”</a:t>
            </a:r>
          </a:p>
          <a:p>
            <a:pPr marL="1028700" lvl="1" indent="-571500">
              <a:spcBef>
                <a:spcPts val="600"/>
              </a:spcBef>
              <a:buFont typeface="Calibri" panose="020F0502020204030204" pitchFamily="34" charset="0"/>
              <a:buChar char="‒"/>
            </a:pPr>
            <a:r>
              <a:rPr lang="lv-LV" sz="3200" dirty="0">
                <a:latin typeface="+mn-lt"/>
                <a:cs typeface="Arial"/>
              </a:rPr>
              <a:t>Pamats </a:t>
            </a:r>
            <a:r>
              <a:rPr lang="lv-LV" sz="3200" dirty="0" err="1">
                <a:latin typeface="+mn-lt"/>
                <a:cs typeface="Arial"/>
              </a:rPr>
              <a:t>daudzslāņu</a:t>
            </a:r>
            <a:r>
              <a:rPr lang="lv-LV" sz="3200" dirty="0">
                <a:latin typeface="+mn-lt"/>
                <a:cs typeface="Arial"/>
              </a:rPr>
              <a:t> datu kopai, no kuras rada daudzfunkcionālo valodas apstrādes rīku NLP-PIPE</a:t>
            </a:r>
          </a:p>
          <a:p>
            <a:pPr marL="571500" indent="-571500">
              <a:spcBef>
                <a:spcPts val="1200"/>
              </a:spcBef>
              <a:buFont typeface="Arial" panose="020B0604020202020204" pitchFamily="34" charset="0"/>
              <a:buChar char="•"/>
            </a:pPr>
            <a:r>
              <a:rPr lang="lv-LV" sz="3600" dirty="0">
                <a:latin typeface="+mn-lt"/>
                <a:cs typeface="Arial"/>
              </a:rPr>
              <a:t>2020.–2024. LUMII + partneri: VPP “Humanitāro zinātņu digitālie resursi”  un “Letonika latviskas un eiropeiskas sabiedrības attīstībai” </a:t>
            </a:r>
          </a:p>
          <a:p>
            <a:pPr marL="1028700" lvl="1" indent="-571500">
              <a:spcBef>
                <a:spcPts val="600"/>
              </a:spcBef>
              <a:buFont typeface="Calibri" panose="020F0502020204030204" pitchFamily="34" charset="0"/>
              <a:buChar char="‒"/>
            </a:pPr>
            <a:r>
              <a:rPr lang="lv-LV" sz="3200" dirty="0">
                <a:latin typeface="+mn-lt"/>
                <a:cs typeface="Arial"/>
              </a:rPr>
              <a:t>Valodnieciski pētījumi par dažādām sintakses parādībām, t.sk. infinitīva palīgteikumiem </a:t>
            </a:r>
            <a:r>
              <a:rPr lang="lv-LV" sz="2800" dirty="0">
                <a:latin typeface="+mn-lt"/>
                <a:cs typeface="Arial"/>
              </a:rPr>
              <a:t>(</a:t>
            </a:r>
            <a:r>
              <a:rPr lang="lv-LV" sz="2800" dirty="0" err="1">
                <a:latin typeface="+mn-lt"/>
                <a:cs typeface="Arial"/>
              </a:rPr>
              <a:t>Lokmane</a:t>
            </a:r>
            <a:r>
              <a:rPr lang="lv-LV" sz="2800" dirty="0">
                <a:latin typeface="+mn-lt"/>
                <a:cs typeface="Arial"/>
              </a:rPr>
              <a:t>, Saulīte, 2023a)</a:t>
            </a:r>
            <a:r>
              <a:rPr lang="lv-LV" sz="3200" dirty="0">
                <a:latin typeface="+mn-lt"/>
                <a:cs typeface="Arial"/>
              </a:rPr>
              <a:t>, </a:t>
            </a:r>
            <a:r>
              <a:rPr lang="lv-LV" sz="3200" dirty="0" err="1">
                <a:latin typeface="+mn-lt"/>
                <a:cs typeface="Arial"/>
              </a:rPr>
              <a:t>klauzāliem</a:t>
            </a:r>
            <a:r>
              <a:rPr lang="lv-LV" sz="3200" dirty="0">
                <a:latin typeface="+mn-lt"/>
                <a:cs typeface="Arial"/>
              </a:rPr>
              <a:t> subjektiem </a:t>
            </a:r>
            <a:r>
              <a:rPr lang="lv-LV" sz="2800" dirty="0">
                <a:latin typeface="+mn-lt"/>
                <a:cs typeface="Arial"/>
              </a:rPr>
              <a:t>(</a:t>
            </a:r>
            <a:r>
              <a:rPr lang="lv-LV" sz="2800" dirty="0" err="1">
                <a:latin typeface="+mn-lt"/>
                <a:cs typeface="Arial"/>
              </a:rPr>
              <a:t>Lokmane</a:t>
            </a:r>
            <a:r>
              <a:rPr lang="lv-LV" sz="2800" dirty="0">
                <a:latin typeface="+mn-lt"/>
                <a:cs typeface="Arial"/>
              </a:rPr>
              <a:t>, Saulīte 2023b)</a:t>
            </a:r>
            <a:r>
              <a:rPr lang="lv-LV" sz="3200" dirty="0">
                <a:latin typeface="+mn-lt"/>
                <a:cs typeface="Arial"/>
              </a:rPr>
              <a:t>, salīdzinājuma konstrukcijām </a:t>
            </a:r>
            <a:r>
              <a:rPr lang="lv-LV" sz="2800" dirty="0">
                <a:latin typeface="+mn-lt"/>
                <a:cs typeface="Arial"/>
              </a:rPr>
              <a:t>(Rituma </a:t>
            </a:r>
            <a:r>
              <a:rPr lang="lv-LV" sz="2800" dirty="0" err="1">
                <a:latin typeface="+mn-lt"/>
                <a:cs typeface="Arial"/>
              </a:rPr>
              <a:t>et</a:t>
            </a:r>
            <a:r>
              <a:rPr lang="lv-LV" sz="2800" dirty="0">
                <a:latin typeface="+mn-lt"/>
                <a:cs typeface="Arial"/>
              </a:rPr>
              <a:t> </a:t>
            </a:r>
            <a:r>
              <a:rPr lang="lv-LV" sz="2800" dirty="0" err="1">
                <a:latin typeface="+mn-lt"/>
                <a:cs typeface="Arial"/>
              </a:rPr>
              <a:t>al</a:t>
            </a:r>
            <a:r>
              <a:rPr lang="lv-LV" sz="2800" dirty="0">
                <a:latin typeface="+mn-lt"/>
                <a:cs typeface="Arial"/>
              </a:rPr>
              <a:t>., 2023)</a:t>
            </a:r>
            <a:endParaRPr lang="lv-LV" sz="2800" dirty="0">
              <a:highlight>
                <a:srgbClr val="FF0000"/>
              </a:highlight>
              <a:latin typeface="+mn-lt"/>
              <a:cs typeface="Arial"/>
            </a:endParaRPr>
          </a:p>
        </p:txBody>
      </p:sp>
      <p:sp>
        <p:nvSpPr>
          <p:cNvPr id="3" name="Text Placeholder 2"/>
          <p:cNvSpPr>
            <a:spLocks noGrp="1"/>
          </p:cNvSpPr>
          <p:nvPr>
            <p:ph type="body" sz="quarter" idx="11"/>
          </p:nvPr>
        </p:nvSpPr>
        <p:spPr>
          <a:xfrm>
            <a:off x="1823244" y="1387475"/>
            <a:ext cx="13030200" cy="1513466"/>
          </a:xfrm>
        </p:spPr>
        <p:txBody>
          <a:bodyPr anchor="ctr"/>
          <a:lstStyle/>
          <a:p>
            <a:pPr>
              <a:lnSpc>
                <a:spcPct val="100000"/>
              </a:lnSpc>
            </a:pPr>
            <a:r>
              <a:rPr lang="lv-LV" sz="5400" spc="-150" dirty="0">
                <a:solidFill>
                  <a:schemeClr val="bg1">
                    <a:lumMod val="50000"/>
                  </a:schemeClr>
                </a:solidFill>
                <a:latin typeface="+mj-lt"/>
                <a:cs typeface="Arial" panose="020B0604020202020204" pitchFamily="34" charset="0"/>
              </a:rPr>
              <a:t>Promocijas darba pētījuma ietekme:</a:t>
            </a:r>
            <a:br>
              <a:rPr lang="lv-LV" sz="5400" spc="-150" dirty="0">
                <a:solidFill>
                  <a:schemeClr val="bg1">
                    <a:lumMod val="50000"/>
                  </a:schemeClr>
                </a:solidFill>
                <a:latin typeface="+mj-lt"/>
                <a:cs typeface="Arial" panose="020B0604020202020204" pitchFamily="34" charset="0"/>
              </a:rPr>
            </a:br>
            <a:r>
              <a:rPr lang="lv-LV" sz="5400" spc="-150" dirty="0">
                <a:solidFill>
                  <a:schemeClr val="bg1">
                    <a:lumMod val="50000"/>
                  </a:schemeClr>
                </a:solidFill>
                <a:latin typeface="+mj-lt"/>
                <a:cs typeface="Arial" panose="020B0604020202020204" pitchFamily="34" charset="0"/>
              </a:rPr>
              <a:t>projekti un valodniecības pētījumi </a:t>
            </a:r>
            <a:endParaRPr lang="en-US" dirty="0">
              <a:latin typeface="+mj-lt"/>
            </a:endParaRPr>
          </a:p>
        </p:txBody>
      </p:sp>
    </p:spTree>
    <p:extLst>
      <p:ext uri="{BB962C8B-B14F-4D97-AF65-F5344CB8AC3E}">
        <p14:creationId xmlns:p14="http://schemas.microsoft.com/office/powerpoint/2010/main" val="3138449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3244" y="3140075"/>
            <a:ext cx="13030200" cy="6781800"/>
          </a:xfrm>
        </p:spPr>
        <p:txBody>
          <a:bodyPr numCol="1"/>
          <a:lstStyle/>
          <a:p>
            <a:pPr marL="571500" indent="-571500">
              <a:spcBef>
                <a:spcPts val="1200"/>
              </a:spcBef>
              <a:buFont typeface="Arial" panose="020B0604020202020204" pitchFamily="34" charset="0"/>
              <a:buChar char="•"/>
            </a:pPr>
            <a:r>
              <a:rPr lang="lv-LV" sz="3600" dirty="0">
                <a:latin typeface="+mn-lt"/>
                <a:cs typeface="Arial"/>
              </a:rPr>
              <a:t>Hibrīdais gramatikas modelis – veiksmīgs lēmums</a:t>
            </a:r>
          </a:p>
          <a:p>
            <a:pPr marL="1028700" lvl="1" indent="-571500">
              <a:spcBef>
                <a:spcPts val="600"/>
              </a:spcBef>
              <a:buFont typeface="Calibri" panose="020F0502020204030204" pitchFamily="34" charset="0"/>
              <a:buChar char="‒"/>
            </a:pPr>
            <a:r>
              <a:rPr lang="lv-LV" sz="3200" dirty="0">
                <a:latin typeface="+mn-lt"/>
                <a:cs typeface="Arial"/>
              </a:rPr>
              <a:t>Labi saskaņojas ar līdzšinējo latviešu valodniecības teoriju, valodnieki izmanto pētījumos</a:t>
            </a:r>
          </a:p>
          <a:p>
            <a:pPr marL="1028700" lvl="1" indent="-571500">
              <a:spcBef>
                <a:spcPts val="600"/>
              </a:spcBef>
              <a:buFont typeface="Calibri" panose="020F0502020204030204" pitchFamily="34" charset="0"/>
              <a:buChar char="‒"/>
            </a:pPr>
            <a:r>
              <a:rPr lang="lv-LV" sz="3200" dirty="0">
                <a:latin typeface="+mn-lt"/>
                <a:cs typeface="Arial"/>
              </a:rPr>
              <a:t>Var atvasināt daudzveidīgas atkarību u.c. reprezentācijas dažādiem lietojumiem</a:t>
            </a:r>
          </a:p>
          <a:p>
            <a:pPr marL="1028700" lvl="1" indent="-571500">
              <a:spcBef>
                <a:spcPts val="600"/>
              </a:spcBef>
              <a:buFont typeface="Calibri" panose="020F0502020204030204" pitchFamily="34" charset="0"/>
              <a:buChar char="‒"/>
            </a:pPr>
            <a:r>
              <a:rPr lang="lv-LV" sz="3200" dirty="0">
                <a:latin typeface="+mn-lt"/>
                <a:cs typeface="Arial"/>
              </a:rPr>
              <a:t>Transformēšana starp modeļiem palīdz atklāt datu nekonsekvences</a:t>
            </a:r>
          </a:p>
          <a:p>
            <a:pPr marL="571500" indent="-571500">
              <a:spcBef>
                <a:spcPts val="1200"/>
              </a:spcBef>
              <a:buFont typeface="Arial" panose="020B0604020202020204" pitchFamily="34" charset="0"/>
              <a:buChar char="•"/>
            </a:pPr>
            <a:r>
              <a:rPr lang="lv-LV" sz="3600" dirty="0">
                <a:latin typeface="+mn-lt"/>
                <a:cs typeface="Arial"/>
              </a:rPr>
              <a:t>UD modelis un korpuss – piemērots starptautiskiem un starpvalodu pētījumiem un efektīvu parsētāju apmācībai</a:t>
            </a:r>
          </a:p>
          <a:p>
            <a:pPr marL="1028700" lvl="1" indent="-571500">
              <a:spcBef>
                <a:spcPts val="600"/>
              </a:spcBef>
              <a:buFont typeface="Calibri" panose="020F0502020204030204" pitchFamily="34" charset="0"/>
              <a:buChar char="‒"/>
            </a:pPr>
            <a:r>
              <a:rPr lang="lv-LV" sz="3200" dirty="0">
                <a:latin typeface="+mn-lt"/>
                <a:cs typeface="Arial"/>
              </a:rPr>
              <a:t>Izveidotais korpuss (17 tūkst. teikumu) ir pietiekami liels, lai izveidotu labu parsētāju – sasniegta &gt;90% precizitāte</a:t>
            </a:r>
          </a:p>
          <a:p>
            <a:pPr marL="1028700" lvl="1" indent="-571500">
              <a:spcBef>
                <a:spcPts val="600"/>
              </a:spcBef>
              <a:buFont typeface="Calibri" panose="020F0502020204030204" pitchFamily="34" charset="0"/>
              <a:buChar char="‒"/>
            </a:pPr>
            <a:r>
              <a:rPr lang="lv-LV" sz="3200" dirty="0">
                <a:latin typeface="+mn-lt"/>
                <a:cs typeface="Arial"/>
              </a:rPr>
              <a:t>Parsētājus latviešu valodai tagad veido labākās pētnieku grupas visā pasaulē</a:t>
            </a:r>
          </a:p>
        </p:txBody>
      </p:sp>
      <p:sp>
        <p:nvSpPr>
          <p:cNvPr id="3" name="Text Placeholder 2"/>
          <p:cNvSpPr>
            <a:spLocks noGrp="1"/>
          </p:cNvSpPr>
          <p:nvPr>
            <p:ph type="body" sz="quarter" idx="11"/>
          </p:nvPr>
        </p:nvSpPr>
        <p:spPr>
          <a:xfrm>
            <a:off x="1823244" y="1387475"/>
            <a:ext cx="13030200" cy="1513466"/>
          </a:xfrm>
        </p:spPr>
        <p:txBody>
          <a:bodyPr anchor="ctr"/>
          <a:lstStyle/>
          <a:p>
            <a:pPr>
              <a:lnSpc>
                <a:spcPct val="100000"/>
              </a:lnSpc>
            </a:pPr>
            <a:r>
              <a:rPr lang="lv-LV" sz="5400" spc="-150" dirty="0">
                <a:solidFill>
                  <a:schemeClr val="bg1">
                    <a:lumMod val="50000"/>
                  </a:schemeClr>
                </a:solidFill>
                <a:latin typeface="+mj-lt"/>
                <a:cs typeface="Arial" panose="020B0604020202020204" pitchFamily="34" charset="0"/>
              </a:rPr>
              <a:t>Secinājumi</a:t>
            </a:r>
            <a:endParaRPr lang="en-US" dirty="0">
              <a:latin typeface="+mj-lt"/>
            </a:endParaRPr>
          </a:p>
        </p:txBody>
      </p:sp>
    </p:spTree>
    <p:extLst>
      <p:ext uri="{BB962C8B-B14F-4D97-AF65-F5344CB8AC3E}">
        <p14:creationId xmlns:p14="http://schemas.microsoft.com/office/powerpoint/2010/main" val="2498907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835A98-195E-4D1E-B569-624976668528}"/>
              </a:ext>
            </a:extLst>
          </p:cNvPr>
          <p:cNvSpPr>
            <a:spLocks noGrp="1"/>
          </p:cNvSpPr>
          <p:nvPr>
            <p:ph type="body" sz="quarter" idx="10"/>
          </p:nvPr>
        </p:nvSpPr>
        <p:spPr/>
        <p:txBody>
          <a:bodyPr/>
          <a:lstStyle/>
          <a:p>
            <a:endParaRPr lang="en-US" dirty="0">
              <a:latin typeface="+mn-lt"/>
            </a:endParaRPr>
          </a:p>
        </p:txBody>
      </p:sp>
      <p:sp>
        <p:nvSpPr>
          <p:cNvPr id="3" name="Text Placeholder 2">
            <a:extLst>
              <a:ext uri="{FF2B5EF4-FFF2-40B4-BE49-F238E27FC236}">
                <a16:creationId xmlns:a16="http://schemas.microsoft.com/office/drawing/2014/main" id="{C65C00EA-1AFD-4DBE-B909-0AB9063657E3}"/>
              </a:ext>
            </a:extLst>
          </p:cNvPr>
          <p:cNvSpPr>
            <a:spLocks noGrp="1"/>
          </p:cNvSpPr>
          <p:nvPr>
            <p:ph type="body" sz="quarter" idx="11"/>
          </p:nvPr>
        </p:nvSpPr>
        <p:spPr/>
        <p:txBody>
          <a:bodyPr anchor="ctr"/>
          <a:lstStyle/>
          <a:p>
            <a:r>
              <a:rPr lang="lv-LV" sz="5400" spc="-150" dirty="0">
                <a:solidFill>
                  <a:schemeClr val="bg1">
                    <a:lumMod val="50000"/>
                  </a:schemeClr>
                </a:solidFill>
                <a:latin typeface="+mj-lt"/>
                <a:cs typeface="Arial" panose="020B0604020202020204" pitchFamily="34" charset="0"/>
              </a:rPr>
              <a:t>Paldies!</a:t>
            </a:r>
            <a:endParaRPr lang="en-US" dirty="0">
              <a:latin typeface="+mj-lt"/>
            </a:endParaRPr>
          </a:p>
        </p:txBody>
      </p:sp>
    </p:spTree>
    <p:extLst>
      <p:ext uri="{BB962C8B-B14F-4D97-AF65-F5344CB8AC3E}">
        <p14:creationId xmlns:p14="http://schemas.microsoft.com/office/powerpoint/2010/main" val="1894076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835A98-195E-4D1E-B569-624976668528}"/>
              </a:ext>
            </a:extLst>
          </p:cNvPr>
          <p:cNvSpPr>
            <a:spLocks noGrp="1"/>
          </p:cNvSpPr>
          <p:nvPr>
            <p:ph type="body" sz="quarter" idx="10"/>
          </p:nvPr>
        </p:nvSpPr>
        <p:spPr/>
        <p:txBody>
          <a:bodyPr/>
          <a:lstStyle/>
          <a:p>
            <a:endParaRPr lang="en-US" dirty="0">
              <a:latin typeface="+mn-lt"/>
            </a:endParaRPr>
          </a:p>
        </p:txBody>
      </p:sp>
      <p:sp>
        <p:nvSpPr>
          <p:cNvPr id="3" name="Text Placeholder 2">
            <a:extLst>
              <a:ext uri="{FF2B5EF4-FFF2-40B4-BE49-F238E27FC236}">
                <a16:creationId xmlns:a16="http://schemas.microsoft.com/office/drawing/2014/main" id="{C65C00EA-1AFD-4DBE-B909-0AB9063657E3}"/>
              </a:ext>
            </a:extLst>
          </p:cNvPr>
          <p:cNvSpPr>
            <a:spLocks noGrp="1"/>
          </p:cNvSpPr>
          <p:nvPr>
            <p:ph type="body" sz="quarter" idx="11"/>
          </p:nvPr>
        </p:nvSpPr>
        <p:spPr/>
        <p:txBody>
          <a:bodyPr anchor="ctr"/>
          <a:lstStyle/>
          <a:p>
            <a:r>
              <a:rPr lang="lv-LV" sz="5400" spc="-150" dirty="0">
                <a:solidFill>
                  <a:schemeClr val="bg1">
                    <a:lumMod val="50000"/>
                  </a:schemeClr>
                </a:solidFill>
                <a:latin typeface="+mj-lt"/>
                <a:cs typeface="Arial" panose="020B0604020202020204" pitchFamily="34" charset="0"/>
              </a:rPr>
              <a:t>Atbildes recenzentiem</a:t>
            </a:r>
            <a:endParaRPr lang="en-US" dirty="0">
              <a:latin typeface="+mj-lt"/>
            </a:endParaRPr>
          </a:p>
        </p:txBody>
      </p:sp>
    </p:spTree>
    <p:extLst>
      <p:ext uri="{BB962C8B-B14F-4D97-AF65-F5344CB8AC3E}">
        <p14:creationId xmlns:p14="http://schemas.microsoft.com/office/powerpoint/2010/main" val="709656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3244" y="3140075"/>
            <a:ext cx="13030200" cy="6781800"/>
          </a:xfrm>
        </p:spPr>
        <p:txBody>
          <a:bodyPr numCol="1"/>
          <a:lstStyle/>
          <a:p>
            <a:pPr marL="571500" indent="-571500">
              <a:spcBef>
                <a:spcPts val="1200"/>
              </a:spcBef>
              <a:buFont typeface="Arial" panose="020B0604020202020204" pitchFamily="34" charset="0"/>
              <a:buChar char="•"/>
            </a:pPr>
            <a:r>
              <a:rPr lang="lv-LV" sz="3600" dirty="0">
                <a:latin typeface="+mn-lt"/>
                <a:cs typeface="Arial"/>
              </a:rPr>
              <a:t>UD ir plašs validācijas rīks, kas pārbauda dažādus formālos grafu parametrus, piemēram, </a:t>
            </a:r>
            <a:r>
              <a:rPr lang="lv-LV" sz="3600" i="1" dirty="0" err="1">
                <a:latin typeface="+mn-lt"/>
                <a:cs typeface="Arial"/>
              </a:rPr>
              <a:t>subj</a:t>
            </a:r>
            <a:r>
              <a:rPr lang="lv-LV" sz="3600" dirty="0">
                <a:latin typeface="+mn-lt"/>
                <a:cs typeface="Arial"/>
              </a:rPr>
              <a:t> skaitu</a:t>
            </a:r>
          </a:p>
          <a:p>
            <a:pPr marL="571500" indent="-571500">
              <a:spcBef>
                <a:spcPts val="1200"/>
              </a:spcBef>
              <a:buFont typeface="Arial" panose="020B0604020202020204" pitchFamily="34" charset="0"/>
              <a:buChar char="•"/>
            </a:pPr>
            <a:r>
              <a:rPr lang="lv-LV" sz="3600" dirty="0">
                <a:latin typeface="+mn-lt"/>
                <a:cs typeface="Arial"/>
              </a:rPr>
              <a:t>Sekojam līdzi kopienas diskusijām un vadlīniju attīstībai</a:t>
            </a:r>
          </a:p>
          <a:p>
            <a:pPr marL="571500" indent="-571500">
              <a:spcBef>
                <a:spcPts val="1200"/>
              </a:spcBef>
              <a:buFont typeface="Arial" panose="020B0604020202020204" pitchFamily="34" charset="0"/>
              <a:buChar char="•"/>
            </a:pPr>
            <a:r>
              <a:rPr lang="lv-LV" sz="3600" dirty="0">
                <a:latin typeface="+mn-lt"/>
                <a:cs typeface="Arial"/>
              </a:rPr>
              <a:t>Daļa no niansēm saistītas ar fleksīvo valodu specifika (FVS)</a:t>
            </a:r>
          </a:p>
          <a:p>
            <a:pPr marL="571500" indent="-571500">
              <a:spcBef>
                <a:spcPts val="1200"/>
              </a:spcBef>
              <a:buFont typeface="Arial" panose="020B0604020202020204" pitchFamily="34" charset="0"/>
              <a:buChar char="•"/>
            </a:pPr>
            <a:r>
              <a:rPr lang="lv-LV" sz="3600" dirty="0">
                <a:latin typeface="+mn-lt"/>
                <a:cs typeface="Arial"/>
              </a:rPr>
              <a:t>Sistēmiskie ir apzināti un dokumentēti:</a:t>
            </a:r>
          </a:p>
          <a:p>
            <a:pPr marL="1028700" lvl="1" indent="-571500">
              <a:spcBef>
                <a:spcPts val="600"/>
              </a:spcBef>
              <a:buFont typeface="Calibri" panose="020F0502020204030204" pitchFamily="34" charset="0"/>
              <a:buChar char="‒"/>
            </a:pPr>
            <a:r>
              <a:rPr lang="lv-LV" sz="3200" dirty="0">
                <a:latin typeface="+mn-lt"/>
                <a:cs typeface="Arial"/>
              </a:rPr>
              <a:t>atgriezties  =  atgriezt + </a:t>
            </a:r>
            <a:r>
              <a:rPr lang="lv-LV" sz="3200" dirty="0" err="1">
                <a:latin typeface="+mn-lt"/>
                <a:cs typeface="Arial"/>
              </a:rPr>
              <a:t>refl</a:t>
            </a:r>
            <a:r>
              <a:rPr lang="lv-LV" sz="3200" dirty="0">
                <a:latin typeface="+mn-lt"/>
                <a:cs typeface="Arial"/>
              </a:rPr>
              <a:t>. (FVS; LV nav vienīgie)</a:t>
            </a:r>
          </a:p>
          <a:p>
            <a:pPr marL="1028700" lvl="1" indent="-571500">
              <a:spcBef>
                <a:spcPts val="600"/>
              </a:spcBef>
              <a:buFont typeface="Calibri" panose="020F0502020204030204" pitchFamily="34" charset="0"/>
              <a:buChar char="‒"/>
            </a:pPr>
            <a:r>
              <a:rPr lang="lv-LV" sz="3200" dirty="0">
                <a:latin typeface="+mn-lt"/>
                <a:cs typeface="Arial"/>
              </a:rPr>
              <a:t>Vietniekvārds = PRON vai DET? (FVS; reti)</a:t>
            </a:r>
          </a:p>
          <a:p>
            <a:pPr marL="1028700" lvl="1" indent="-571500">
              <a:spcBef>
                <a:spcPts val="600"/>
              </a:spcBef>
              <a:buFont typeface="Calibri" panose="020F0502020204030204" pitchFamily="34" charset="0"/>
              <a:buChar char="‒"/>
            </a:pPr>
            <a:r>
              <a:rPr lang="lv-LV" sz="3200" dirty="0">
                <a:latin typeface="+mn-lt"/>
                <a:cs typeface="Arial"/>
              </a:rPr>
              <a:t>Apstākļa vārds, kas ievada palīgteikumu = ADV vai SCON? (strīdīgi, FVS)</a:t>
            </a:r>
          </a:p>
          <a:p>
            <a:pPr marL="1028700" lvl="1" indent="-571500">
              <a:spcBef>
                <a:spcPts val="600"/>
              </a:spcBef>
              <a:buFont typeface="Calibri" panose="020F0502020204030204" pitchFamily="34" charset="0"/>
              <a:buChar char="‒"/>
            </a:pPr>
            <a:r>
              <a:rPr lang="lv-LV" sz="3200" dirty="0">
                <a:latin typeface="+mn-lt"/>
                <a:cs typeface="Arial"/>
              </a:rPr>
              <a:t>Divdabja teicieni = </a:t>
            </a:r>
            <a:r>
              <a:rPr lang="lv-LV" sz="3200" i="1" dirty="0" err="1">
                <a:latin typeface="+mn-lt"/>
                <a:cs typeface="Arial"/>
              </a:rPr>
              <a:t>xcomp</a:t>
            </a:r>
            <a:r>
              <a:rPr lang="lv-LV" sz="3200" dirty="0">
                <a:latin typeface="+mn-lt"/>
                <a:cs typeface="Arial"/>
              </a:rPr>
              <a:t> vai </a:t>
            </a:r>
            <a:r>
              <a:rPr lang="lv-LV" sz="3200" i="1" dirty="0" err="1">
                <a:latin typeface="+mn-lt"/>
                <a:cs typeface="Arial"/>
              </a:rPr>
              <a:t>ccomp</a:t>
            </a:r>
            <a:r>
              <a:rPr lang="lv-LV" sz="3200" dirty="0">
                <a:latin typeface="+mn-lt"/>
                <a:cs typeface="Arial"/>
              </a:rPr>
              <a:t> (seko neskaidro gadījumu ieteikumam)</a:t>
            </a:r>
          </a:p>
          <a:p>
            <a:pPr marL="1028700" lvl="1" indent="-571500">
              <a:spcBef>
                <a:spcPts val="600"/>
              </a:spcBef>
              <a:buFont typeface="Calibri" panose="020F0502020204030204" pitchFamily="34" charset="0"/>
              <a:buChar char="‒"/>
            </a:pPr>
            <a:r>
              <a:rPr lang="lv-LV" sz="3200" dirty="0">
                <a:latin typeface="+mn-lt"/>
                <a:cs typeface="Arial"/>
              </a:rPr>
              <a:t>Noliegums īpašības vārdiem (ne visi lieto)</a:t>
            </a:r>
          </a:p>
          <a:p>
            <a:pPr marL="1028700" lvl="1" indent="-571500">
              <a:spcBef>
                <a:spcPts val="600"/>
              </a:spcBef>
              <a:buFont typeface="Calibri" panose="020F0502020204030204" pitchFamily="34" charset="0"/>
              <a:buChar char="‒"/>
            </a:pPr>
            <a:r>
              <a:rPr lang="lv-LV" sz="3200" dirty="0" err="1">
                <a:latin typeface="+mn-lt"/>
                <a:cs typeface="Arial"/>
              </a:rPr>
              <a:t>Reziduāļu</a:t>
            </a:r>
            <a:r>
              <a:rPr lang="lv-LV" sz="3200" dirty="0">
                <a:latin typeface="+mn-lt"/>
                <a:cs typeface="Arial"/>
              </a:rPr>
              <a:t> «vārdšķira» (reti)</a:t>
            </a:r>
          </a:p>
        </p:txBody>
      </p:sp>
      <p:sp>
        <p:nvSpPr>
          <p:cNvPr id="3" name="Text Placeholder 2"/>
          <p:cNvSpPr>
            <a:spLocks noGrp="1"/>
          </p:cNvSpPr>
          <p:nvPr>
            <p:ph type="body" sz="quarter" idx="11"/>
          </p:nvPr>
        </p:nvSpPr>
        <p:spPr>
          <a:xfrm>
            <a:off x="1823244" y="1387475"/>
            <a:ext cx="13030200" cy="1513466"/>
          </a:xfrm>
        </p:spPr>
        <p:txBody>
          <a:bodyPr anchor="ctr"/>
          <a:lstStyle/>
          <a:p>
            <a:pPr>
              <a:lnSpc>
                <a:spcPct val="100000"/>
              </a:lnSpc>
            </a:pPr>
            <a:r>
              <a:rPr lang="lv-LV" sz="5400" spc="-150" dirty="0">
                <a:solidFill>
                  <a:schemeClr val="bg1">
                    <a:lumMod val="50000"/>
                  </a:schemeClr>
                </a:solidFill>
                <a:latin typeface="+mj-lt"/>
                <a:cs typeface="Arial" panose="020B0604020202020204" pitchFamily="34" charset="0"/>
              </a:rPr>
              <a:t>UD/LVTB savietojamība </a:t>
            </a:r>
            <a:endParaRPr lang="en-US" dirty="0">
              <a:latin typeface="+mj-lt"/>
            </a:endParaRPr>
          </a:p>
        </p:txBody>
      </p:sp>
    </p:spTree>
    <p:extLst>
      <p:ext uri="{BB962C8B-B14F-4D97-AF65-F5344CB8AC3E}">
        <p14:creationId xmlns:p14="http://schemas.microsoft.com/office/powerpoint/2010/main" val="1873291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3244" y="3140075"/>
            <a:ext cx="13030200" cy="6781800"/>
          </a:xfrm>
        </p:spPr>
        <p:txBody>
          <a:bodyPr numCol="1"/>
          <a:lstStyle/>
          <a:p>
            <a:pPr marL="571500" indent="-571500">
              <a:spcBef>
                <a:spcPts val="1200"/>
              </a:spcBef>
              <a:buFont typeface="Arial" panose="020B0604020202020204" pitchFamily="34" charset="0"/>
              <a:buChar char="•"/>
            </a:pPr>
            <a:r>
              <a:rPr lang="lv-LV" sz="3600" b="1" dirty="0">
                <a:latin typeface="+mn-lt"/>
                <a:cs typeface="Arial"/>
              </a:rPr>
              <a:t>Datorlingvistika</a:t>
            </a:r>
            <a:r>
              <a:rPr lang="lv-LV" sz="3600" dirty="0">
                <a:latin typeface="+mn-lt"/>
                <a:cs typeface="Arial"/>
              </a:rPr>
              <a:t> – valodas izpēte un apstrāde ar </a:t>
            </a:r>
            <a:r>
              <a:rPr lang="lv-LV" sz="3600" u="sng" dirty="0">
                <a:latin typeface="+mn-lt"/>
                <a:cs typeface="Arial"/>
              </a:rPr>
              <a:t>datorzinātnes</a:t>
            </a:r>
            <a:r>
              <a:rPr lang="lv-LV" sz="3600" dirty="0">
                <a:latin typeface="+mn-lt"/>
                <a:cs typeface="Arial"/>
              </a:rPr>
              <a:t> paņēmieniem, izmantojot </a:t>
            </a:r>
            <a:r>
              <a:rPr lang="lv-LV" sz="3600" u="sng" dirty="0">
                <a:latin typeface="+mn-lt"/>
                <a:cs typeface="Arial"/>
              </a:rPr>
              <a:t>valodas datus</a:t>
            </a:r>
            <a:r>
              <a:rPr lang="lv-LV" sz="3600" dirty="0">
                <a:latin typeface="+mn-lt"/>
                <a:cs typeface="Arial"/>
              </a:rPr>
              <a:t> (teksta un runas korpusus, vārdnīcas, u.tml.)</a:t>
            </a:r>
          </a:p>
          <a:p>
            <a:pPr marL="571500" indent="-571500">
              <a:spcBef>
                <a:spcPts val="1200"/>
              </a:spcBef>
              <a:buFont typeface="Arial" panose="020B0604020202020204" pitchFamily="34" charset="0"/>
              <a:buChar char="•"/>
            </a:pPr>
            <a:r>
              <a:rPr lang="lv-LV" sz="3600" b="1" dirty="0">
                <a:latin typeface="+mn-lt"/>
                <a:cs typeface="Arial"/>
              </a:rPr>
              <a:t>Gramatika</a:t>
            </a:r>
            <a:r>
              <a:rPr lang="lv-LV" sz="3600" dirty="0">
                <a:latin typeface="+mn-lt"/>
                <a:cs typeface="Arial"/>
              </a:rPr>
              <a:t> – morfoloģija (vārda uzbūve) + </a:t>
            </a:r>
            <a:r>
              <a:rPr lang="lv-LV" sz="3600" u="sng" dirty="0">
                <a:latin typeface="+mn-lt"/>
                <a:cs typeface="Arial"/>
              </a:rPr>
              <a:t>sintakse</a:t>
            </a:r>
            <a:r>
              <a:rPr lang="lv-LV" sz="3600" dirty="0">
                <a:latin typeface="+mn-lt"/>
                <a:cs typeface="Arial"/>
              </a:rPr>
              <a:t> (teikuma uzbūve un vārdu savstarpējie sakari teikumā)</a:t>
            </a:r>
          </a:p>
          <a:p>
            <a:pPr marL="571500" indent="-571500">
              <a:spcBef>
                <a:spcPts val="1200"/>
              </a:spcBef>
              <a:buFont typeface="Arial" panose="020B0604020202020204" pitchFamily="34" charset="0"/>
              <a:buChar char="•"/>
            </a:pPr>
            <a:r>
              <a:rPr lang="lv-LV" sz="3600" b="1" dirty="0">
                <a:latin typeface="+mn-lt"/>
                <a:cs typeface="Arial"/>
              </a:rPr>
              <a:t>Sintakses korpuss </a:t>
            </a:r>
            <a:r>
              <a:rPr lang="lv-LV" sz="3600" dirty="0">
                <a:latin typeface="+mn-lt"/>
                <a:cs typeface="Arial"/>
              </a:rPr>
              <a:t>(</a:t>
            </a:r>
            <a:r>
              <a:rPr lang="lv-LV" sz="3200" dirty="0" err="1">
                <a:latin typeface="+mn-lt"/>
                <a:cs typeface="Arial"/>
              </a:rPr>
              <a:t>angl</a:t>
            </a:r>
            <a:r>
              <a:rPr lang="lv-LV" sz="3200" dirty="0">
                <a:latin typeface="+mn-lt"/>
                <a:cs typeface="Arial"/>
              </a:rPr>
              <a:t>.</a:t>
            </a:r>
            <a:r>
              <a:rPr lang="lv-LV" sz="3600" dirty="0">
                <a:latin typeface="+mn-lt"/>
                <a:cs typeface="Arial"/>
              </a:rPr>
              <a:t> </a:t>
            </a:r>
            <a:r>
              <a:rPr lang="lv-LV" sz="3600" i="1" dirty="0" err="1">
                <a:latin typeface="+mn-lt"/>
                <a:cs typeface="Arial"/>
              </a:rPr>
              <a:t>treebank</a:t>
            </a:r>
            <a:r>
              <a:rPr lang="lv-LV" sz="3600" dirty="0">
                <a:latin typeface="+mn-lt"/>
                <a:cs typeface="Arial"/>
              </a:rPr>
              <a:t>) – sistemātiski atlasīts tekstu kopums, kurā katram teikumam ir formāli marķēta tā sintaktiskā struktūra</a:t>
            </a:r>
          </a:p>
          <a:p>
            <a:pPr marL="1028700" lvl="1" indent="-571500">
              <a:spcBef>
                <a:spcPts val="600"/>
              </a:spcBef>
              <a:buFont typeface="Calibri" panose="020F0502020204030204" pitchFamily="34" charset="0"/>
              <a:buChar char="‒"/>
            </a:pPr>
            <a:r>
              <a:rPr lang="lv-LV" sz="3200" dirty="0">
                <a:latin typeface="+mn-lt"/>
                <a:cs typeface="Arial"/>
              </a:rPr>
              <a:t>Izmantojams datos balstītu </a:t>
            </a:r>
            <a:r>
              <a:rPr lang="lv-LV" sz="3200" u="sng" dirty="0">
                <a:latin typeface="+mn-lt"/>
                <a:cs typeface="Arial"/>
              </a:rPr>
              <a:t>valodas analīzes rīku izveidei</a:t>
            </a:r>
            <a:r>
              <a:rPr lang="lv-LV" sz="3200" dirty="0">
                <a:latin typeface="+mn-lt"/>
                <a:cs typeface="Arial"/>
              </a:rPr>
              <a:t> un </a:t>
            </a:r>
            <a:r>
              <a:rPr lang="lv-LV" sz="3200" u="sng" dirty="0">
                <a:latin typeface="+mn-lt"/>
                <a:cs typeface="Arial"/>
              </a:rPr>
              <a:t>lingvistiskiem pētījumiem</a:t>
            </a:r>
          </a:p>
        </p:txBody>
      </p:sp>
      <p:sp>
        <p:nvSpPr>
          <p:cNvPr id="3" name="Text Placeholder 2"/>
          <p:cNvSpPr>
            <a:spLocks noGrp="1"/>
          </p:cNvSpPr>
          <p:nvPr>
            <p:ph type="body" sz="quarter" idx="11"/>
          </p:nvPr>
        </p:nvSpPr>
        <p:spPr>
          <a:xfrm>
            <a:off x="1823244" y="1387475"/>
            <a:ext cx="13030200" cy="1513466"/>
          </a:xfrm>
        </p:spPr>
        <p:txBody>
          <a:bodyPr anchor="ctr"/>
          <a:lstStyle/>
          <a:p>
            <a:pPr>
              <a:lnSpc>
                <a:spcPct val="100000"/>
              </a:lnSpc>
            </a:pPr>
            <a:r>
              <a:rPr lang="lv-LV" sz="5400" spc="-150" dirty="0">
                <a:solidFill>
                  <a:schemeClr val="bg1">
                    <a:lumMod val="50000"/>
                  </a:schemeClr>
                </a:solidFill>
                <a:latin typeface="+mj-lt"/>
                <a:cs typeface="Arial" panose="020B0604020202020204" pitchFamily="34" charset="0"/>
              </a:rPr>
              <a:t>Pētījuma k</a:t>
            </a:r>
            <a:r>
              <a:rPr lang="pt-BR" sz="5400" spc="-150" dirty="0">
                <a:solidFill>
                  <a:schemeClr val="bg1">
                    <a:lumMod val="50000"/>
                  </a:schemeClr>
                </a:solidFill>
                <a:latin typeface="+mj-lt"/>
                <a:cs typeface="Arial" panose="020B0604020202020204" pitchFamily="34" charset="0"/>
              </a:rPr>
              <a:t>onteksts</a:t>
            </a:r>
            <a:endParaRPr lang="en-US" dirty="0">
              <a:latin typeface="+mj-lt"/>
            </a:endParaRPr>
          </a:p>
        </p:txBody>
      </p:sp>
    </p:spTree>
    <p:extLst>
      <p:ext uri="{BB962C8B-B14F-4D97-AF65-F5344CB8AC3E}">
        <p14:creationId xmlns:p14="http://schemas.microsoft.com/office/powerpoint/2010/main" val="1155278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3244" y="3140075"/>
            <a:ext cx="13030200" cy="6781800"/>
          </a:xfrm>
        </p:spPr>
        <p:txBody>
          <a:bodyPr numCol="1"/>
          <a:lstStyle/>
          <a:p>
            <a:pPr>
              <a:spcBef>
                <a:spcPts val="1200"/>
              </a:spcBef>
            </a:pPr>
            <a:r>
              <a:rPr lang="lv-LV" sz="3600" dirty="0">
                <a:latin typeface="+mn-lt"/>
                <a:cs typeface="Arial"/>
              </a:rPr>
              <a:t>Recenzenta jautājums ir daudzpusīgs:</a:t>
            </a:r>
          </a:p>
          <a:p>
            <a:pPr marL="742950" indent="-742950">
              <a:spcBef>
                <a:spcPts val="1200"/>
              </a:spcBef>
              <a:buFont typeface="+mj-lt"/>
              <a:buAutoNum type="arabicPeriod"/>
            </a:pPr>
            <a:r>
              <a:rPr lang="lv-LV" sz="3600" dirty="0">
                <a:latin typeface="+mn-lt"/>
                <a:cs typeface="Arial"/>
              </a:rPr>
              <a:t>Vai noklātas visas valodas konstrukcijas?</a:t>
            </a:r>
          </a:p>
          <a:p>
            <a:pPr marL="1200150" lvl="1" indent="-742950">
              <a:spcBef>
                <a:spcPts val="600"/>
              </a:spcBef>
              <a:buFont typeface="Calibri" panose="020F0502020204030204" pitchFamily="34" charset="0"/>
              <a:buChar char="‒"/>
            </a:pPr>
            <a:r>
              <a:rPr lang="lv-LV" sz="3200" dirty="0">
                <a:latin typeface="+mn-lt"/>
                <a:cs typeface="Arial"/>
              </a:rPr>
              <a:t>Valodnieki: visas, kas aprakstītas gramatikā (</a:t>
            </a:r>
            <a:r>
              <a:rPr lang="lv-LV" sz="3200" dirty="0" err="1">
                <a:latin typeface="+mn-lt"/>
                <a:cs typeface="Arial"/>
              </a:rPr>
              <a:t>Lokmane</a:t>
            </a:r>
            <a:r>
              <a:rPr lang="lv-LV" sz="3200" dirty="0">
                <a:latin typeface="+mn-lt"/>
                <a:cs typeface="Arial"/>
              </a:rPr>
              <a:t>, 2013) un vēl</a:t>
            </a:r>
          </a:p>
          <a:p>
            <a:pPr marL="1200150" lvl="1" indent="-742950">
              <a:spcBef>
                <a:spcPts val="600"/>
              </a:spcBef>
              <a:buFont typeface="Calibri" panose="020F0502020204030204" pitchFamily="34" charset="0"/>
              <a:buChar char="‒"/>
            </a:pPr>
            <a:r>
              <a:rPr lang="lv-LV" sz="3200" dirty="0">
                <a:latin typeface="+mn-lt"/>
                <a:cs typeface="Arial"/>
              </a:rPr>
              <a:t>To palīdz nodrošināt žanru dažādība korpusā</a:t>
            </a:r>
          </a:p>
          <a:p>
            <a:pPr marL="742950" indent="-742950">
              <a:spcBef>
                <a:spcPts val="1200"/>
              </a:spcBef>
              <a:buFont typeface="+mj-lt"/>
              <a:buAutoNum type="arabicPeriod"/>
            </a:pPr>
            <a:r>
              <a:rPr lang="lv-LV" sz="3600" dirty="0">
                <a:latin typeface="+mn-lt"/>
                <a:cs typeface="Arial"/>
              </a:rPr>
              <a:t>Vai pietiek šai (UD) reprezentācijai labākajam parsētājam?</a:t>
            </a:r>
          </a:p>
          <a:p>
            <a:pPr marL="1200150" lvl="1" indent="-742950">
              <a:spcBef>
                <a:spcPts val="600"/>
              </a:spcBef>
              <a:buFont typeface="Calibri" panose="020F0502020204030204" pitchFamily="34" charset="0"/>
              <a:buChar char="‒"/>
            </a:pPr>
            <a:r>
              <a:rPr lang="lv-LV" sz="3200" dirty="0">
                <a:latin typeface="+mn-lt"/>
                <a:cs typeface="Arial"/>
              </a:rPr>
              <a:t>Jā, to apliecina apmācības līkne 1. tabulā</a:t>
            </a:r>
          </a:p>
          <a:p>
            <a:pPr marL="742950" indent="-742950">
              <a:spcBef>
                <a:spcPts val="1200"/>
              </a:spcBef>
              <a:buFont typeface="+mj-lt"/>
              <a:buAutoNum type="arabicPeriod"/>
            </a:pPr>
            <a:r>
              <a:rPr lang="lv-LV" sz="3600" dirty="0">
                <a:latin typeface="+mn-lt"/>
                <a:cs typeface="Arial"/>
              </a:rPr>
              <a:t>Vai pietiek semantiskajai daudznozīmības risināšanai?</a:t>
            </a:r>
          </a:p>
          <a:p>
            <a:pPr marL="1200150" lvl="1" indent="-742950">
              <a:spcBef>
                <a:spcPts val="600"/>
              </a:spcBef>
              <a:buFont typeface="Calibri" panose="020F0502020204030204" pitchFamily="34" charset="0"/>
              <a:buChar char="‒"/>
            </a:pPr>
            <a:r>
              <a:rPr lang="lv-LV" sz="3200" dirty="0">
                <a:latin typeface="+mn-lt"/>
                <a:cs typeface="Arial"/>
              </a:rPr>
              <a:t>Nē, tas jārisina ar lielajiem valodas modeļiem, piemēram, BERT</a:t>
            </a:r>
          </a:p>
          <a:p>
            <a:pPr marL="742950" indent="-742950">
              <a:spcBef>
                <a:spcPts val="600"/>
              </a:spcBef>
              <a:buFont typeface="+mj-lt"/>
              <a:buAutoNum type="arabicPeriod"/>
            </a:pPr>
            <a:endParaRPr lang="lv-LV" sz="3600" dirty="0">
              <a:latin typeface="+mn-lt"/>
              <a:cs typeface="Arial"/>
            </a:endParaRPr>
          </a:p>
          <a:p>
            <a:pPr marL="571500" indent="-571500">
              <a:spcBef>
                <a:spcPts val="600"/>
              </a:spcBef>
              <a:buFont typeface="Arial" panose="020B0604020202020204" pitchFamily="34" charset="0"/>
              <a:buChar char="•"/>
            </a:pPr>
            <a:endParaRPr lang="lv-LV" sz="3600" dirty="0">
              <a:latin typeface="+mn-lt"/>
              <a:cs typeface="Arial"/>
            </a:endParaRPr>
          </a:p>
          <a:p>
            <a:pPr>
              <a:spcBef>
                <a:spcPts val="600"/>
              </a:spcBef>
            </a:pPr>
            <a:r>
              <a:rPr lang="lv-LV" sz="2400" dirty="0" err="1">
                <a:latin typeface="+mn-lt"/>
                <a:cs typeface="Arial"/>
              </a:rPr>
              <a:t>Lokmane</a:t>
            </a:r>
            <a:r>
              <a:rPr lang="lv-LV" sz="2400" dirty="0">
                <a:latin typeface="+mn-lt"/>
                <a:cs typeface="Arial"/>
              </a:rPr>
              <a:t>, Ilze. 2013. Vienkārša teikuma formālā (strukturālā) organizācija. Latviešu valodas gramatika. Nītiņa, Daina, Grigorjevs, Juris (</a:t>
            </a:r>
            <a:r>
              <a:rPr lang="lv-LV" sz="2400" dirty="0" err="1">
                <a:latin typeface="+mn-lt"/>
                <a:cs typeface="Arial"/>
              </a:rPr>
              <a:t>red</a:t>
            </a:r>
            <a:r>
              <a:rPr lang="lv-LV" sz="2400" dirty="0">
                <a:latin typeface="+mn-lt"/>
                <a:cs typeface="Arial"/>
              </a:rPr>
              <a:t>.). Rīga: LU Latviešu valodas institūts, 710–766.</a:t>
            </a:r>
          </a:p>
        </p:txBody>
      </p:sp>
      <p:sp>
        <p:nvSpPr>
          <p:cNvPr id="3" name="Text Placeholder 2"/>
          <p:cNvSpPr>
            <a:spLocks noGrp="1"/>
          </p:cNvSpPr>
          <p:nvPr>
            <p:ph type="body" sz="quarter" idx="11"/>
          </p:nvPr>
        </p:nvSpPr>
        <p:spPr>
          <a:xfrm>
            <a:off x="1823244" y="1387475"/>
            <a:ext cx="13030200" cy="1513466"/>
          </a:xfrm>
        </p:spPr>
        <p:txBody>
          <a:bodyPr anchor="ctr"/>
          <a:lstStyle/>
          <a:p>
            <a:pPr>
              <a:lnSpc>
                <a:spcPct val="100000"/>
              </a:lnSpc>
            </a:pPr>
            <a:r>
              <a:rPr lang="lv-LV" sz="5400" spc="-150" dirty="0">
                <a:solidFill>
                  <a:schemeClr val="bg1">
                    <a:lumMod val="50000"/>
                  </a:schemeClr>
                </a:solidFill>
                <a:latin typeface="+mj-lt"/>
                <a:cs typeface="Arial" panose="020B0604020202020204" pitchFamily="34" charset="0"/>
              </a:rPr>
              <a:t>Korpusa pārklājums un apjoms</a:t>
            </a:r>
            <a:endParaRPr lang="en-US" dirty="0">
              <a:latin typeface="+mj-lt"/>
            </a:endParaRPr>
          </a:p>
        </p:txBody>
      </p:sp>
    </p:spTree>
    <p:extLst>
      <p:ext uri="{BB962C8B-B14F-4D97-AF65-F5344CB8AC3E}">
        <p14:creationId xmlns:p14="http://schemas.microsoft.com/office/powerpoint/2010/main" val="4176313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3244" y="3140075"/>
            <a:ext cx="13030200" cy="6781800"/>
          </a:xfrm>
        </p:spPr>
        <p:txBody>
          <a:bodyPr numCol="1"/>
          <a:lstStyle/>
          <a:p>
            <a:pPr marL="571500" indent="-571500">
              <a:spcBef>
                <a:spcPts val="1200"/>
              </a:spcBef>
              <a:buFont typeface="Arial" panose="020B0604020202020204" pitchFamily="34" charset="0"/>
              <a:buChar char="•"/>
            </a:pPr>
            <a:r>
              <a:rPr lang="lv-LV" sz="3600" dirty="0">
                <a:latin typeface="+mn-lt"/>
                <a:cs typeface="Arial"/>
              </a:rPr>
              <a:t>Būtībā piekrītu, grūtības būs!</a:t>
            </a:r>
          </a:p>
          <a:p>
            <a:pPr marL="1028700" lvl="1" indent="-571500">
              <a:spcBef>
                <a:spcPts val="600"/>
              </a:spcBef>
              <a:buFont typeface="Calibri" panose="020F0502020204030204" pitchFamily="34" charset="0"/>
              <a:buChar char="‒"/>
            </a:pPr>
            <a:r>
              <a:rPr lang="lv-LV" sz="3200" dirty="0">
                <a:latin typeface="+mn-lt"/>
                <a:cs typeface="Arial"/>
              </a:rPr>
              <a:t>Problēma nav unikāla latviešu valodai</a:t>
            </a:r>
          </a:p>
          <a:p>
            <a:pPr marL="1028700" lvl="1" indent="-571500">
              <a:spcBef>
                <a:spcPts val="600"/>
              </a:spcBef>
              <a:buFont typeface="Calibri" panose="020F0502020204030204" pitchFamily="34" charset="0"/>
              <a:buChar char="‒"/>
            </a:pPr>
            <a:r>
              <a:rPr lang="lv-LV" sz="3200" dirty="0">
                <a:latin typeface="+mn-lt"/>
                <a:cs typeface="Arial"/>
              </a:rPr>
              <a:t>Taču, lai </a:t>
            </a:r>
            <a:r>
              <a:rPr lang="lv-LV" sz="3200" dirty="0" err="1">
                <a:latin typeface="+mn-lt"/>
                <a:cs typeface="Arial"/>
              </a:rPr>
              <a:t>parsētājs</a:t>
            </a:r>
            <a:r>
              <a:rPr lang="lv-LV" sz="3200" dirty="0">
                <a:latin typeface="+mn-lt"/>
                <a:cs typeface="Arial"/>
              </a:rPr>
              <a:t> būtu plašāk lietojams, LVTB ir līdzsvarots atbilstoši LVK standartiem</a:t>
            </a:r>
          </a:p>
          <a:p>
            <a:pPr marL="571500" indent="-571500">
              <a:spcBef>
                <a:spcPts val="1200"/>
              </a:spcBef>
              <a:buFont typeface="Arial" panose="020B0604020202020204" pitchFamily="34" charset="0"/>
              <a:buChar char="•"/>
            </a:pPr>
            <a:r>
              <a:rPr lang="lv-LV" sz="3600" dirty="0">
                <a:latin typeface="+mn-lt"/>
                <a:cs typeface="Arial"/>
              </a:rPr>
              <a:t>Piekrītu, ka </a:t>
            </a:r>
            <a:r>
              <a:rPr lang="lv-LV" sz="3600" dirty="0" err="1">
                <a:latin typeface="+mn-lt"/>
                <a:cs typeface="Arial"/>
              </a:rPr>
              <a:t>mašīntulkošanas</a:t>
            </a:r>
            <a:r>
              <a:rPr lang="lv-LV" sz="3600" dirty="0">
                <a:latin typeface="+mn-lt"/>
                <a:cs typeface="Arial"/>
              </a:rPr>
              <a:t> un marķējuma tulkošanas metodes var palīdzēt</a:t>
            </a:r>
          </a:p>
          <a:p>
            <a:pPr marL="1028700" lvl="1" indent="-571500">
              <a:spcBef>
                <a:spcPts val="600"/>
              </a:spcBef>
              <a:buFont typeface="Calibri" panose="020F0502020204030204" pitchFamily="34" charset="0"/>
              <a:buChar char="‒"/>
            </a:pPr>
            <a:r>
              <a:rPr lang="lv-LV" sz="3200" dirty="0">
                <a:latin typeface="+mn-lt"/>
                <a:cs typeface="Arial"/>
              </a:rPr>
              <a:t>Ārpus darba tvēruma</a:t>
            </a:r>
          </a:p>
          <a:p>
            <a:pPr marL="1028700" lvl="1" indent="-571500">
              <a:spcBef>
                <a:spcPts val="600"/>
              </a:spcBef>
              <a:buFont typeface="Calibri" panose="020F0502020204030204" pitchFamily="34" charset="0"/>
              <a:buChar char="‒"/>
            </a:pPr>
            <a:r>
              <a:rPr lang="lv-LV" sz="3200" dirty="0">
                <a:latin typeface="+mn-lt"/>
                <a:cs typeface="Arial"/>
              </a:rPr>
              <a:t>Tulkošana var pārnest valodai neraksturīgas konstrukcijas</a:t>
            </a:r>
          </a:p>
          <a:p>
            <a:pPr marL="1028700" lvl="1" indent="-571500">
              <a:spcBef>
                <a:spcPts val="600"/>
              </a:spcBef>
              <a:buFont typeface="Calibri" panose="020F0502020204030204" pitchFamily="34" charset="0"/>
              <a:buChar char="‒"/>
            </a:pPr>
            <a:r>
              <a:rPr lang="lv-LV" sz="3200" dirty="0">
                <a:latin typeface="+mn-lt"/>
                <a:cs typeface="Arial"/>
              </a:rPr>
              <a:t>Taču šis pasvītro, cik vērtīgi ir piedalīties UD iniciatīvā!</a:t>
            </a:r>
          </a:p>
        </p:txBody>
      </p:sp>
      <p:sp>
        <p:nvSpPr>
          <p:cNvPr id="3" name="Text Placeholder 2"/>
          <p:cNvSpPr>
            <a:spLocks noGrp="1"/>
          </p:cNvSpPr>
          <p:nvPr>
            <p:ph type="body" sz="quarter" idx="11"/>
          </p:nvPr>
        </p:nvSpPr>
        <p:spPr>
          <a:xfrm>
            <a:off x="1823244" y="1387475"/>
            <a:ext cx="13030200" cy="1513466"/>
          </a:xfrm>
        </p:spPr>
        <p:txBody>
          <a:bodyPr anchor="ctr"/>
          <a:lstStyle/>
          <a:p>
            <a:pPr>
              <a:lnSpc>
                <a:spcPct val="100000"/>
              </a:lnSpc>
            </a:pPr>
            <a:r>
              <a:rPr lang="lv-LV" sz="5400" spc="-150" dirty="0" err="1">
                <a:solidFill>
                  <a:schemeClr val="bg1">
                    <a:lumMod val="50000"/>
                  </a:schemeClr>
                </a:solidFill>
                <a:latin typeface="+mj-lt"/>
                <a:cs typeface="Arial" panose="020B0604020202020204" pitchFamily="34" charset="0"/>
              </a:rPr>
              <a:t>Ārpusjomas</a:t>
            </a:r>
            <a:r>
              <a:rPr lang="lv-LV" sz="5400" spc="-150" dirty="0">
                <a:solidFill>
                  <a:schemeClr val="bg1">
                    <a:lumMod val="50000"/>
                  </a:schemeClr>
                </a:solidFill>
                <a:latin typeface="+mj-lt"/>
                <a:cs typeface="Arial" panose="020B0604020202020204" pitchFamily="34" charset="0"/>
              </a:rPr>
              <a:t> parsētāju grūtības</a:t>
            </a:r>
            <a:endParaRPr lang="en-US" dirty="0">
              <a:latin typeface="+mj-lt"/>
            </a:endParaRPr>
          </a:p>
        </p:txBody>
      </p:sp>
    </p:spTree>
    <p:extLst>
      <p:ext uri="{BB962C8B-B14F-4D97-AF65-F5344CB8AC3E}">
        <p14:creationId xmlns:p14="http://schemas.microsoft.com/office/powerpoint/2010/main" val="1541170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3244" y="3140075"/>
            <a:ext cx="13030200" cy="6781800"/>
          </a:xfrm>
        </p:spPr>
        <p:txBody>
          <a:bodyPr numCol="1"/>
          <a:lstStyle/>
          <a:p>
            <a:pPr marL="571500" indent="-571500">
              <a:spcBef>
                <a:spcPts val="1200"/>
              </a:spcBef>
              <a:buFont typeface="Arial" panose="020B0604020202020204" pitchFamily="34" charset="0"/>
              <a:buChar char="•"/>
            </a:pPr>
            <a:r>
              <a:rPr lang="lv-LV" sz="3600" dirty="0">
                <a:latin typeface="+mn-lt"/>
                <a:cs typeface="Arial"/>
              </a:rPr>
              <a:t>Pilnīgi piekrītu, ka vēl neizmantots potenciāls!</a:t>
            </a:r>
          </a:p>
          <a:p>
            <a:pPr marL="571500" indent="-571500">
              <a:spcBef>
                <a:spcPts val="1200"/>
              </a:spcBef>
              <a:buFont typeface="Arial" panose="020B0604020202020204" pitchFamily="34" charset="0"/>
              <a:buChar char="•"/>
            </a:pPr>
            <a:r>
              <a:rPr lang="lv-LV" sz="3600" dirty="0">
                <a:latin typeface="+mn-lt"/>
                <a:cs typeface="Arial"/>
              </a:rPr>
              <a:t>Ārpus promocijas darba tvēruma, labs turpmāko pētījumu virziens</a:t>
            </a:r>
          </a:p>
          <a:p>
            <a:pPr marL="571500" indent="-571500">
              <a:spcBef>
                <a:spcPts val="600"/>
              </a:spcBef>
              <a:buFont typeface="Arial" panose="020B0604020202020204" pitchFamily="34" charset="0"/>
              <a:buChar char="•"/>
            </a:pPr>
            <a:endParaRPr lang="lv-LV" sz="3600" dirty="0">
              <a:latin typeface="+mn-lt"/>
              <a:cs typeface="Arial"/>
            </a:endParaRPr>
          </a:p>
        </p:txBody>
      </p:sp>
      <p:sp>
        <p:nvSpPr>
          <p:cNvPr id="3" name="Text Placeholder 2"/>
          <p:cNvSpPr>
            <a:spLocks noGrp="1"/>
          </p:cNvSpPr>
          <p:nvPr>
            <p:ph type="body" sz="quarter" idx="11"/>
          </p:nvPr>
        </p:nvSpPr>
        <p:spPr>
          <a:xfrm>
            <a:off x="1823244" y="1387475"/>
            <a:ext cx="13030200" cy="1513466"/>
          </a:xfrm>
        </p:spPr>
        <p:txBody>
          <a:bodyPr anchor="ctr"/>
          <a:lstStyle/>
          <a:p>
            <a:pPr>
              <a:lnSpc>
                <a:spcPct val="100000"/>
              </a:lnSpc>
            </a:pPr>
            <a:r>
              <a:rPr lang="lv-LV" sz="5400" spc="-150" dirty="0">
                <a:solidFill>
                  <a:schemeClr val="bg1">
                    <a:lumMod val="50000"/>
                  </a:schemeClr>
                </a:solidFill>
                <a:latin typeface="+mj-lt"/>
                <a:cs typeface="Arial" panose="020B0604020202020204" pitchFamily="34" charset="0"/>
              </a:rPr>
              <a:t>Hibrīdajam gramatikas modelim piemērots </a:t>
            </a:r>
            <a:r>
              <a:rPr lang="lv-LV" sz="5400" spc="-150" dirty="0" err="1">
                <a:solidFill>
                  <a:schemeClr val="bg1">
                    <a:lumMod val="50000"/>
                  </a:schemeClr>
                </a:solidFill>
                <a:latin typeface="+mj-lt"/>
                <a:cs typeface="Arial" panose="020B0604020202020204" pitchFamily="34" charset="0"/>
              </a:rPr>
              <a:t>parsētājs</a:t>
            </a:r>
            <a:endParaRPr lang="en-US" dirty="0">
              <a:latin typeface="+mj-lt"/>
            </a:endParaRPr>
          </a:p>
        </p:txBody>
      </p:sp>
    </p:spTree>
    <p:extLst>
      <p:ext uri="{BB962C8B-B14F-4D97-AF65-F5344CB8AC3E}">
        <p14:creationId xmlns:p14="http://schemas.microsoft.com/office/powerpoint/2010/main" val="2903127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3244" y="3140075"/>
            <a:ext cx="13030200" cy="6781800"/>
          </a:xfrm>
        </p:spPr>
        <p:txBody>
          <a:bodyPr numCol="1"/>
          <a:lstStyle/>
          <a:p>
            <a:pPr marL="571500" indent="-571500">
              <a:spcBef>
                <a:spcPts val="1200"/>
              </a:spcBef>
              <a:buFont typeface="Arial" panose="020B0604020202020204" pitchFamily="34" charset="0"/>
              <a:buChar char="•"/>
            </a:pPr>
            <a:r>
              <a:rPr lang="lv-LV" sz="3600" dirty="0">
                <a:latin typeface="+mn-lt"/>
                <a:cs typeface="Arial"/>
              </a:rPr>
              <a:t>Piekrītu, pirmie LVTB parsētāju eksperimentu mērījumi nav salīdzināmi ar vēlākajiem.</a:t>
            </a:r>
          </a:p>
          <a:p>
            <a:pPr marL="571500" indent="-571500">
              <a:spcBef>
                <a:spcPts val="1200"/>
              </a:spcBef>
              <a:buFont typeface="Arial" panose="020B0604020202020204" pitchFamily="34" charset="0"/>
              <a:buChar char="•"/>
            </a:pPr>
            <a:r>
              <a:rPr lang="lv-LV" sz="3600" dirty="0">
                <a:latin typeface="+mn-lt"/>
                <a:cs typeface="Arial"/>
              </a:rPr>
              <a:t>UD vadlīnijas pieprasa saglabāt starp versijām stabilu dalījumu apmācības, parametru kalibrēšanas un novērtējuma kopās:</a:t>
            </a:r>
            <a:endParaRPr lang="lv-LV" sz="3600" i="1" dirty="0">
              <a:latin typeface="+mn-lt"/>
              <a:cs typeface="Arial"/>
            </a:endParaRPr>
          </a:p>
          <a:p>
            <a:pPr marL="1028700" lvl="1" indent="-571500">
              <a:spcBef>
                <a:spcPts val="600"/>
              </a:spcBef>
              <a:buFont typeface="Calibri" panose="020F0502020204030204" pitchFamily="34" charset="0"/>
              <a:buChar char="‒"/>
            </a:pPr>
            <a:r>
              <a:rPr lang="lv-LV" sz="3200" dirty="0">
                <a:latin typeface="+mn-lt"/>
                <a:cs typeface="Arial"/>
              </a:rPr>
              <a:t>Ja korpuss nav palielināts, kopas sakrīt</a:t>
            </a:r>
          </a:p>
          <a:p>
            <a:pPr marL="1028700" lvl="1" indent="-571500">
              <a:spcBef>
                <a:spcPts val="600"/>
              </a:spcBef>
              <a:buFont typeface="Calibri" panose="020F0502020204030204" pitchFamily="34" charset="0"/>
              <a:buChar char="‒"/>
            </a:pPr>
            <a:r>
              <a:rPr lang="lv-LV" sz="3200" dirty="0">
                <a:latin typeface="+mn-lt"/>
                <a:cs typeface="Arial"/>
              </a:rPr>
              <a:t>Ja korpuss ir palielināts, visas kopas sakrīt vai pieaug, teikumi netiek pārvietoti starp kopām</a:t>
            </a:r>
            <a:endParaRPr lang="lv-LV" sz="3600" dirty="0">
              <a:latin typeface="+mn-lt"/>
              <a:cs typeface="Arial"/>
            </a:endParaRPr>
          </a:p>
          <a:p>
            <a:pPr marL="571500" indent="-571500">
              <a:spcBef>
                <a:spcPts val="1200"/>
              </a:spcBef>
              <a:buFont typeface="Arial" panose="020B0604020202020204" pitchFamily="34" charset="0"/>
              <a:buChar char="•"/>
            </a:pPr>
            <a:r>
              <a:rPr lang="lv-LV" sz="3600" dirty="0">
                <a:latin typeface="+mn-lt"/>
                <a:cs typeface="Arial"/>
              </a:rPr>
              <a:t>UD parsētāju sacensībās izmantotie rezultātu mērīšanas skripti ir attiecīgo aprakstīti sacensību publikācijās</a:t>
            </a:r>
          </a:p>
          <a:p>
            <a:pPr marL="571500" indent="-571500">
              <a:spcBef>
                <a:spcPts val="1200"/>
              </a:spcBef>
              <a:buFont typeface="Arial" panose="020B0604020202020204" pitchFamily="34" charset="0"/>
              <a:buChar char="•"/>
            </a:pPr>
            <a:r>
              <a:rPr lang="lv-LV" sz="3600" dirty="0">
                <a:latin typeface="+mn-lt"/>
                <a:cs typeface="Arial"/>
              </a:rPr>
              <a:t>Apmācības līkne 1. tabulā ir iegūta ar </a:t>
            </a:r>
            <a:r>
              <a:rPr lang="lv-LV" sz="3600" dirty="0" err="1">
                <a:latin typeface="+mn-lt"/>
                <a:cs typeface="Arial"/>
              </a:rPr>
              <a:t>AllenNLP</a:t>
            </a:r>
            <a:r>
              <a:rPr lang="lv-LV" sz="3600" dirty="0">
                <a:latin typeface="+mn-lt"/>
                <a:cs typeface="Arial"/>
              </a:rPr>
              <a:t> rīku: </a:t>
            </a:r>
            <a:r>
              <a:rPr lang="lv-LV" sz="3200" dirty="0">
                <a:solidFill>
                  <a:schemeClr val="accent1"/>
                </a:solidFill>
                <a:latin typeface="+mn-lt"/>
                <a:cs typeface="Arial"/>
                <a:hlinkClick r:id="rId2">
                  <a:extLst>
                    <a:ext uri="{A12FA001-AC4F-418D-AE19-62706E023703}">
                      <ahyp:hlinkClr xmlns:ahyp="http://schemas.microsoft.com/office/drawing/2018/hyperlinkcolor" val="tx"/>
                    </a:ext>
                  </a:extLst>
                </a:hlinkClick>
              </a:rPr>
              <a:t>https://github.com/allenai/allennlp/blob/main/allennlp/training/metrics/attachment_scores.py</a:t>
            </a:r>
            <a:endParaRPr lang="lv-LV" sz="3600" dirty="0">
              <a:solidFill>
                <a:schemeClr val="accent1"/>
              </a:solidFill>
              <a:latin typeface="+mn-lt"/>
              <a:cs typeface="Arial"/>
            </a:endParaRPr>
          </a:p>
          <a:p>
            <a:pPr marL="571500" indent="-571500">
              <a:spcBef>
                <a:spcPts val="600"/>
              </a:spcBef>
              <a:buFont typeface="Arial" panose="020B0604020202020204" pitchFamily="34" charset="0"/>
              <a:buChar char="•"/>
            </a:pPr>
            <a:endParaRPr lang="lv-LV" sz="3600" dirty="0">
              <a:latin typeface="+mn-lt"/>
              <a:cs typeface="Arial"/>
            </a:endParaRPr>
          </a:p>
        </p:txBody>
      </p:sp>
      <p:sp>
        <p:nvSpPr>
          <p:cNvPr id="3" name="Text Placeholder 2"/>
          <p:cNvSpPr>
            <a:spLocks noGrp="1"/>
          </p:cNvSpPr>
          <p:nvPr>
            <p:ph type="body" sz="quarter" idx="11"/>
          </p:nvPr>
        </p:nvSpPr>
        <p:spPr>
          <a:xfrm>
            <a:off x="1823244" y="1387475"/>
            <a:ext cx="13030200" cy="1513466"/>
          </a:xfrm>
        </p:spPr>
        <p:txBody>
          <a:bodyPr anchor="ctr"/>
          <a:lstStyle/>
          <a:p>
            <a:pPr>
              <a:lnSpc>
                <a:spcPct val="100000"/>
              </a:lnSpc>
            </a:pPr>
            <a:r>
              <a:rPr lang="lv-LV" sz="5400" spc="-150" dirty="0">
                <a:solidFill>
                  <a:schemeClr val="bg1">
                    <a:lumMod val="50000"/>
                  </a:schemeClr>
                </a:solidFill>
                <a:latin typeface="+mj-lt"/>
                <a:cs typeface="Arial" panose="020B0604020202020204" pitchFamily="34" charset="0"/>
              </a:rPr>
              <a:t>Parsētāju eksperimentu salīdzināmība</a:t>
            </a:r>
            <a:endParaRPr lang="en-US" dirty="0">
              <a:latin typeface="+mj-lt"/>
            </a:endParaRPr>
          </a:p>
        </p:txBody>
      </p:sp>
    </p:spTree>
    <p:extLst>
      <p:ext uri="{BB962C8B-B14F-4D97-AF65-F5344CB8AC3E}">
        <p14:creationId xmlns:p14="http://schemas.microsoft.com/office/powerpoint/2010/main" val="2553382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3244" y="3140075"/>
            <a:ext cx="13030200" cy="6781800"/>
          </a:xfrm>
        </p:spPr>
        <p:txBody>
          <a:bodyPr numCol="1"/>
          <a:lstStyle/>
          <a:p>
            <a:pPr marL="571500" indent="-571500">
              <a:spcBef>
                <a:spcPts val="1200"/>
              </a:spcBef>
              <a:buFont typeface="Arial" panose="020B0604020202020204" pitchFamily="34" charset="0"/>
              <a:buChar char="•"/>
            </a:pPr>
            <a:r>
              <a:rPr lang="lv-LV" sz="3600" dirty="0">
                <a:latin typeface="+mn-lt"/>
                <a:cs typeface="Arial"/>
              </a:rPr>
              <a:t>Izstrādātas dažādas transformācijas uz atkarību modeli, apmācīts </a:t>
            </a:r>
            <a:r>
              <a:rPr lang="lv-LV" sz="3600" dirty="0" err="1">
                <a:latin typeface="+mn-lt"/>
                <a:cs typeface="Arial"/>
              </a:rPr>
              <a:t>parsētājs</a:t>
            </a:r>
            <a:r>
              <a:rPr lang="lv-LV" sz="3600" dirty="0">
                <a:latin typeface="+mn-lt"/>
                <a:cs typeface="Arial"/>
              </a:rPr>
              <a:t> </a:t>
            </a:r>
            <a:r>
              <a:rPr lang="lv-LV" sz="3600" i="1" dirty="0" err="1">
                <a:latin typeface="+mn-lt"/>
                <a:cs typeface="Arial"/>
              </a:rPr>
              <a:t>MaltParser</a:t>
            </a:r>
            <a:endParaRPr lang="lv-LV" sz="3600" dirty="0">
              <a:latin typeface="+mn-lt"/>
              <a:cs typeface="Arial"/>
            </a:endParaRPr>
          </a:p>
          <a:p>
            <a:pPr marL="1028700" lvl="1" indent="-571500">
              <a:spcBef>
                <a:spcPts val="600"/>
              </a:spcBef>
              <a:buFont typeface="Calibri" panose="020F0502020204030204" pitchFamily="34" charset="0"/>
              <a:buChar char="‒"/>
            </a:pPr>
            <a:r>
              <a:rPr lang="lv-LV" sz="3200" dirty="0">
                <a:latin typeface="+mn-lt"/>
                <a:cs typeface="Arial"/>
              </a:rPr>
              <a:t>Salīdzināta precizitāte trim rīkiem, kas izmanto parsētājus – semantisko lomu atpazinējs, </a:t>
            </a:r>
            <a:r>
              <a:rPr lang="lv-LV" sz="3200" dirty="0" err="1">
                <a:latin typeface="+mn-lt"/>
                <a:cs typeface="Arial"/>
              </a:rPr>
              <a:t>koreferenču</a:t>
            </a:r>
            <a:r>
              <a:rPr lang="lv-LV" sz="3200" dirty="0">
                <a:latin typeface="+mn-lt"/>
                <a:cs typeface="Arial"/>
              </a:rPr>
              <a:t> risinātājs un nosaukto </a:t>
            </a:r>
            <a:r>
              <a:rPr lang="lv-LV" sz="3200" dirty="0" err="1">
                <a:latin typeface="+mn-lt"/>
                <a:cs typeface="Arial"/>
              </a:rPr>
              <a:t>entitāšu</a:t>
            </a:r>
            <a:r>
              <a:rPr lang="lv-LV" sz="3200" dirty="0">
                <a:latin typeface="+mn-lt"/>
                <a:cs typeface="Arial"/>
              </a:rPr>
              <a:t> atpazinējs</a:t>
            </a:r>
          </a:p>
          <a:p>
            <a:pPr marL="571500" indent="-571500">
              <a:spcBef>
                <a:spcPts val="1200"/>
              </a:spcBef>
              <a:buFont typeface="Arial" panose="020B0604020202020204" pitchFamily="34" charset="0"/>
              <a:buChar char="•"/>
            </a:pPr>
            <a:r>
              <a:rPr lang="lv-LV" sz="3600" dirty="0">
                <a:latin typeface="+mn-lt"/>
                <a:cs typeface="Arial"/>
              </a:rPr>
              <a:t>Secinājumi:</a:t>
            </a:r>
          </a:p>
          <a:p>
            <a:pPr marL="1028700" lvl="1" indent="-571500">
              <a:spcBef>
                <a:spcPts val="600"/>
              </a:spcBef>
              <a:buFont typeface="Calibri" panose="020F0502020204030204" pitchFamily="34" charset="0"/>
              <a:buChar char="‒"/>
            </a:pPr>
            <a:r>
              <a:rPr lang="lv-LV" sz="3200" dirty="0">
                <a:latin typeface="+mn-lt"/>
                <a:cs typeface="Arial"/>
              </a:rPr>
              <a:t>Dažus attēlojumus parsētājiem ir vieglāk iemācīties</a:t>
            </a:r>
          </a:p>
          <a:p>
            <a:pPr marL="1028700" lvl="1" indent="-571500">
              <a:spcBef>
                <a:spcPts val="600"/>
              </a:spcBef>
              <a:buFont typeface="Calibri" panose="020F0502020204030204" pitchFamily="34" charset="0"/>
              <a:buChar char="‒"/>
            </a:pPr>
            <a:r>
              <a:rPr lang="lv-LV" sz="3200" dirty="0">
                <a:latin typeface="+mn-lt"/>
                <a:cs typeface="Arial"/>
              </a:rPr>
              <a:t>Dažādiem semantikas rīkiem ir vieglāk lietot dažādus attēlojumus</a:t>
            </a:r>
          </a:p>
          <a:p>
            <a:pPr marL="571500" indent="-571500">
              <a:spcBef>
                <a:spcPts val="600"/>
              </a:spcBef>
              <a:buFont typeface="Arial" panose="020B0604020202020204" pitchFamily="34" charset="0"/>
              <a:buChar char="•"/>
            </a:pPr>
            <a:endParaRPr lang="lv-LV" sz="3600" dirty="0">
              <a:latin typeface="+mn-lt"/>
              <a:cs typeface="Arial"/>
            </a:endParaRPr>
          </a:p>
        </p:txBody>
      </p:sp>
      <p:sp>
        <p:nvSpPr>
          <p:cNvPr id="3" name="Text Placeholder 2"/>
          <p:cNvSpPr>
            <a:spLocks noGrp="1"/>
          </p:cNvSpPr>
          <p:nvPr>
            <p:ph type="body" sz="quarter" idx="11"/>
          </p:nvPr>
        </p:nvSpPr>
        <p:spPr>
          <a:xfrm>
            <a:off x="1823244" y="1387475"/>
            <a:ext cx="13030200" cy="1513466"/>
          </a:xfrm>
        </p:spPr>
        <p:txBody>
          <a:bodyPr anchor="ctr"/>
          <a:lstStyle/>
          <a:p>
            <a:pPr>
              <a:lnSpc>
                <a:spcPct val="100000"/>
              </a:lnSpc>
            </a:pPr>
            <a:r>
              <a:rPr lang="pt-BR" sz="5400" spc="-150" dirty="0">
                <a:solidFill>
                  <a:schemeClr val="bg1">
                    <a:lumMod val="50000"/>
                  </a:schemeClr>
                </a:solidFill>
                <a:latin typeface="+mj-lt"/>
                <a:cs typeface="Arial" panose="020B0604020202020204" pitchFamily="34" charset="0"/>
              </a:rPr>
              <a:t>LVTB balstīti parsētāju pētījumi</a:t>
            </a:r>
            <a:endParaRPr lang="en-US" dirty="0">
              <a:latin typeface="+mj-lt"/>
            </a:endParaRPr>
          </a:p>
        </p:txBody>
      </p:sp>
    </p:spTree>
    <p:extLst>
      <p:ext uri="{BB962C8B-B14F-4D97-AF65-F5344CB8AC3E}">
        <p14:creationId xmlns:p14="http://schemas.microsoft.com/office/powerpoint/2010/main" val="3165606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3244" y="3140075"/>
            <a:ext cx="13030200" cy="6781800"/>
          </a:xfrm>
        </p:spPr>
        <p:txBody>
          <a:bodyPr numCol="1"/>
          <a:lstStyle/>
          <a:p>
            <a:pPr marL="571500" indent="-571500">
              <a:spcBef>
                <a:spcPts val="1200"/>
              </a:spcBef>
              <a:buFont typeface="Arial" panose="020B0604020202020204" pitchFamily="34" charset="0"/>
              <a:buChar char="•"/>
            </a:pPr>
            <a:r>
              <a:rPr lang="lv-LV" sz="3600" dirty="0">
                <a:latin typeface="+mn-lt"/>
                <a:cs typeface="Arial"/>
              </a:rPr>
              <a:t>Izveidots oriģināls, formāls un pilnvērtīgs latviešu valodas sintakses modelis</a:t>
            </a:r>
          </a:p>
          <a:p>
            <a:pPr marL="1028700" lvl="1" indent="-571500">
              <a:spcBef>
                <a:spcPts val="600"/>
              </a:spcBef>
              <a:buFont typeface="Calibri" panose="020F0502020204030204" pitchFamily="34" charset="0"/>
              <a:buChar char="‒"/>
            </a:pPr>
            <a:r>
              <a:rPr lang="lv-LV" sz="3200" dirty="0">
                <a:latin typeface="+mn-lt"/>
                <a:cs typeface="Arial"/>
              </a:rPr>
              <a:t>Izstrādātais modelis aprobēts vienīgajā sintaktiski marķētajā latviešu valodas korpusā </a:t>
            </a:r>
            <a:r>
              <a:rPr lang="lv-LV" sz="3200" i="1" dirty="0" err="1">
                <a:latin typeface="+mn-lt"/>
                <a:cs typeface="Arial"/>
              </a:rPr>
              <a:t>Latvian</a:t>
            </a:r>
            <a:r>
              <a:rPr lang="lv-LV" sz="3200" i="1" dirty="0">
                <a:latin typeface="+mn-lt"/>
                <a:cs typeface="Arial"/>
              </a:rPr>
              <a:t> </a:t>
            </a:r>
            <a:r>
              <a:rPr lang="lv-LV" sz="3200" i="1" dirty="0" err="1">
                <a:latin typeface="+mn-lt"/>
                <a:cs typeface="Arial"/>
              </a:rPr>
              <a:t>Treebank</a:t>
            </a:r>
            <a:r>
              <a:rPr lang="lv-LV" sz="3200" dirty="0">
                <a:latin typeface="+mn-lt"/>
                <a:cs typeface="Arial"/>
              </a:rPr>
              <a:t> </a:t>
            </a:r>
            <a:r>
              <a:rPr lang="en-US" sz="3200" dirty="0">
                <a:latin typeface="+mn-lt"/>
                <a:cs typeface="Arial"/>
              </a:rPr>
              <a:t>(</a:t>
            </a:r>
            <a:r>
              <a:rPr lang="lv-LV" sz="3200" b="1" dirty="0">
                <a:latin typeface="+mn-lt"/>
                <a:cs typeface="Arial"/>
              </a:rPr>
              <a:t>LVTB</a:t>
            </a:r>
            <a:r>
              <a:rPr lang="en-US" sz="3200" dirty="0">
                <a:latin typeface="+mn-lt"/>
                <a:cs typeface="Arial"/>
              </a:rPr>
              <a:t>,</a:t>
            </a:r>
            <a:r>
              <a:rPr lang="lv-LV" sz="3200" dirty="0">
                <a:latin typeface="+mn-lt"/>
                <a:cs typeface="Arial"/>
              </a:rPr>
              <a:t> 17 tūkst. teikumu)</a:t>
            </a:r>
          </a:p>
          <a:p>
            <a:pPr marL="571500" indent="-571500">
              <a:spcBef>
                <a:spcPts val="1200"/>
              </a:spcBef>
              <a:buFont typeface="Arial" panose="020B0604020202020204" pitchFamily="34" charset="0"/>
              <a:buChar char="•"/>
            </a:pPr>
            <a:r>
              <a:rPr lang="lv-LV" sz="3600" dirty="0">
                <a:latin typeface="+mn-lt"/>
                <a:cs typeface="Arial"/>
              </a:rPr>
              <a:t>Radīts programmatūras ietvars hibrīdu sintakses korpusu izstrādei</a:t>
            </a:r>
          </a:p>
          <a:p>
            <a:pPr marL="571500" indent="-571500">
              <a:spcBef>
                <a:spcPts val="1200"/>
              </a:spcBef>
              <a:buFont typeface="Arial" panose="020B0604020202020204" pitchFamily="34" charset="0"/>
              <a:buChar char="•"/>
            </a:pPr>
            <a:r>
              <a:rPr lang="lv-LV" sz="3600" dirty="0">
                <a:latin typeface="+mn-lt"/>
                <a:cs typeface="Arial"/>
              </a:rPr>
              <a:t>Veikta LVTB gramatikas modeļa sastatīšana un salāgošana ar Universālo atkarību (</a:t>
            </a:r>
            <a:r>
              <a:rPr lang="lv-LV" sz="3600" i="1" dirty="0" err="1">
                <a:latin typeface="+mn-lt"/>
                <a:cs typeface="Arial"/>
              </a:rPr>
              <a:t>Universal</a:t>
            </a:r>
            <a:r>
              <a:rPr lang="lv-LV" sz="3600" i="1" dirty="0">
                <a:latin typeface="+mn-lt"/>
                <a:cs typeface="Arial"/>
              </a:rPr>
              <a:t> </a:t>
            </a:r>
            <a:r>
              <a:rPr lang="lv-LV" sz="3600" i="1" dirty="0" err="1">
                <a:latin typeface="+mn-lt"/>
                <a:cs typeface="Arial"/>
              </a:rPr>
              <a:t>Dependencies</a:t>
            </a:r>
            <a:r>
              <a:rPr lang="lv-LV" sz="3600" dirty="0">
                <a:latin typeface="+mn-lt"/>
                <a:cs typeface="Arial"/>
              </a:rPr>
              <a:t>, UD) gramatikas modeli, realizēta datu transformācija</a:t>
            </a:r>
          </a:p>
          <a:p>
            <a:pPr marL="1028700" lvl="1" indent="-571500">
              <a:spcBef>
                <a:spcPts val="600"/>
              </a:spcBef>
              <a:buFont typeface="Calibri" panose="020F0502020204030204" pitchFamily="34" charset="0"/>
              <a:buChar char="‒"/>
            </a:pPr>
            <a:r>
              <a:rPr lang="lv-LV" sz="3200" dirty="0">
                <a:latin typeface="+mn-lt"/>
                <a:cs typeface="Arial"/>
              </a:rPr>
              <a:t>Atvasinātais korpuss </a:t>
            </a:r>
            <a:r>
              <a:rPr lang="lv-LV" sz="3200" b="1" dirty="0">
                <a:latin typeface="+mn-lt"/>
                <a:cs typeface="Arial"/>
              </a:rPr>
              <a:t>UDLV-LVTB</a:t>
            </a:r>
            <a:r>
              <a:rPr lang="lv-LV" sz="3200" dirty="0">
                <a:latin typeface="+mn-lt"/>
                <a:cs typeface="Arial"/>
              </a:rPr>
              <a:t> ir daļa no starptautiski plaši lietotās UD datu kopas</a:t>
            </a:r>
          </a:p>
          <a:p>
            <a:pPr marL="571500" indent="-571500">
              <a:spcBef>
                <a:spcPts val="1200"/>
              </a:spcBef>
              <a:buFont typeface="Arial" panose="020B0604020202020204" pitchFamily="34" charset="0"/>
              <a:buChar char="•"/>
            </a:pPr>
            <a:r>
              <a:rPr lang="lv-LV" sz="3600" dirty="0">
                <a:latin typeface="+mn-lt"/>
                <a:cs typeface="Arial"/>
              </a:rPr>
              <a:t>Izstrādātie rīki un korpusi ir publiski pieejami</a:t>
            </a:r>
          </a:p>
        </p:txBody>
      </p:sp>
      <p:sp>
        <p:nvSpPr>
          <p:cNvPr id="3" name="Text Placeholder 2"/>
          <p:cNvSpPr>
            <a:spLocks noGrp="1"/>
          </p:cNvSpPr>
          <p:nvPr>
            <p:ph type="body" sz="quarter" idx="11"/>
          </p:nvPr>
        </p:nvSpPr>
        <p:spPr>
          <a:xfrm>
            <a:off x="1823244" y="1387475"/>
            <a:ext cx="13030200" cy="1513466"/>
          </a:xfrm>
        </p:spPr>
        <p:txBody>
          <a:bodyPr anchor="ctr"/>
          <a:lstStyle/>
          <a:p>
            <a:pPr>
              <a:lnSpc>
                <a:spcPct val="100000"/>
              </a:lnSpc>
            </a:pPr>
            <a:r>
              <a:rPr lang="pt-BR" sz="5400" spc="-150" dirty="0">
                <a:solidFill>
                  <a:schemeClr val="bg1">
                    <a:lumMod val="50000"/>
                  </a:schemeClr>
                </a:solidFill>
                <a:latin typeface="+mj-lt"/>
                <a:cs typeface="Arial" panose="020B0604020202020204" pitchFamily="34" charset="0"/>
              </a:rPr>
              <a:t>Darbā paveiktais</a:t>
            </a:r>
            <a:endParaRPr lang="en-US" dirty="0">
              <a:latin typeface="+mj-lt"/>
            </a:endParaRPr>
          </a:p>
        </p:txBody>
      </p:sp>
    </p:spTree>
    <p:extLst>
      <p:ext uri="{BB962C8B-B14F-4D97-AF65-F5344CB8AC3E}">
        <p14:creationId xmlns:p14="http://schemas.microsoft.com/office/powerpoint/2010/main" val="3234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3244" y="3140075"/>
            <a:ext cx="13030200" cy="6781800"/>
          </a:xfrm>
        </p:spPr>
        <p:txBody>
          <a:bodyPr numCol="1"/>
          <a:lstStyle/>
          <a:p>
            <a:pPr marL="571500" indent="-571500">
              <a:spcBef>
                <a:spcPts val="1200"/>
              </a:spcBef>
              <a:buFont typeface="Arial" panose="020B0604020202020204" pitchFamily="34" charset="0"/>
              <a:buChar char="•"/>
            </a:pPr>
            <a:r>
              <a:rPr lang="lv-LV" sz="3600" dirty="0">
                <a:latin typeface="+mn-lt"/>
                <a:cs typeface="Arial"/>
              </a:rPr>
              <a:t>Darba tiešie rezultāti publicēti </a:t>
            </a:r>
            <a:r>
              <a:rPr lang="lv-LV" sz="3600" b="1" dirty="0">
                <a:latin typeface="+mn-lt"/>
                <a:cs typeface="Arial"/>
              </a:rPr>
              <a:t>11</a:t>
            </a:r>
            <a:r>
              <a:rPr lang="lv-LV" sz="3600" dirty="0">
                <a:latin typeface="+mn-lt"/>
                <a:cs typeface="Arial"/>
              </a:rPr>
              <a:t> starptautiski recenzētās publikācijās, </a:t>
            </a:r>
            <a:r>
              <a:rPr lang="lv-LV" sz="3600" b="1" dirty="0">
                <a:latin typeface="+mn-lt"/>
                <a:cs typeface="Arial"/>
              </a:rPr>
              <a:t>7</a:t>
            </a:r>
            <a:r>
              <a:rPr lang="lv-LV" sz="3600" dirty="0">
                <a:latin typeface="+mn-lt"/>
                <a:cs typeface="Arial"/>
              </a:rPr>
              <a:t> no tām indeksētas </a:t>
            </a:r>
            <a:r>
              <a:rPr lang="lv-LV" sz="3600" i="1" dirty="0" err="1">
                <a:latin typeface="+mn-lt"/>
                <a:cs typeface="Arial"/>
              </a:rPr>
              <a:t>Scopus</a:t>
            </a:r>
            <a:r>
              <a:rPr lang="lv-LV" sz="3600" dirty="0">
                <a:latin typeface="+mn-lt"/>
                <a:cs typeface="Arial"/>
              </a:rPr>
              <a:t> un </a:t>
            </a:r>
            <a:r>
              <a:rPr lang="lv-LV" sz="3600" i="1" dirty="0" err="1">
                <a:latin typeface="+mn-lt"/>
                <a:cs typeface="Arial"/>
              </a:rPr>
              <a:t>Web</a:t>
            </a:r>
            <a:r>
              <a:rPr lang="lv-LV" sz="3600" i="1" dirty="0">
                <a:latin typeface="+mn-lt"/>
                <a:cs typeface="Arial"/>
              </a:rPr>
              <a:t> </a:t>
            </a:r>
            <a:r>
              <a:rPr lang="lv-LV" sz="3600" i="1" dirty="0" err="1">
                <a:latin typeface="+mn-lt"/>
                <a:cs typeface="Arial"/>
              </a:rPr>
              <a:t>of</a:t>
            </a:r>
            <a:r>
              <a:rPr lang="lv-LV" sz="3600" i="1" dirty="0">
                <a:latin typeface="+mn-lt"/>
                <a:cs typeface="Arial"/>
              </a:rPr>
              <a:t> </a:t>
            </a:r>
            <a:r>
              <a:rPr lang="lv-LV" sz="3600" i="1" dirty="0" err="1">
                <a:latin typeface="+mn-lt"/>
                <a:cs typeface="Arial"/>
              </a:rPr>
              <a:t>Science</a:t>
            </a:r>
            <a:endParaRPr lang="lv-LV" sz="3600" i="1" dirty="0">
              <a:latin typeface="+mn-lt"/>
              <a:cs typeface="Arial"/>
            </a:endParaRPr>
          </a:p>
          <a:p>
            <a:pPr marL="1028700" lvl="1" indent="-571500">
              <a:spcBef>
                <a:spcPts val="600"/>
              </a:spcBef>
              <a:buFont typeface="Calibri" panose="020F0502020204030204" pitchFamily="34" charset="0"/>
              <a:buChar char="‒"/>
            </a:pPr>
            <a:r>
              <a:rPr lang="lv-LV" sz="3200" dirty="0">
                <a:latin typeface="+mn-lt"/>
                <a:cs typeface="Arial"/>
              </a:rPr>
              <a:t>referēts 10 starptautiskās konferencēs un 2 vietēja līmeņa</a:t>
            </a:r>
            <a:endParaRPr lang="lv-LV" sz="3600" dirty="0">
              <a:latin typeface="+mn-lt"/>
              <a:cs typeface="Arial"/>
            </a:endParaRPr>
          </a:p>
          <a:p>
            <a:pPr marL="571500" indent="-571500">
              <a:spcBef>
                <a:spcPts val="1200"/>
              </a:spcBef>
              <a:buFont typeface="Arial" panose="020B0604020202020204" pitchFamily="34" charset="0"/>
              <a:buChar char="•"/>
            </a:pPr>
            <a:r>
              <a:rPr lang="lv-LV" sz="3600" dirty="0">
                <a:latin typeface="+mn-lt"/>
                <a:cs typeface="Arial"/>
              </a:rPr>
              <a:t>Kopā </a:t>
            </a:r>
            <a:r>
              <a:rPr lang="lv-LV" sz="3600" b="1" dirty="0">
                <a:latin typeface="+mn-lt"/>
                <a:cs typeface="Arial"/>
              </a:rPr>
              <a:t>18</a:t>
            </a:r>
            <a:r>
              <a:rPr lang="lv-LV" sz="3600" dirty="0">
                <a:latin typeface="+mn-lt"/>
                <a:cs typeface="Arial"/>
              </a:rPr>
              <a:t> autores publikācijas indeksētas </a:t>
            </a:r>
            <a:r>
              <a:rPr lang="lv-LV" sz="3600" i="1" dirty="0" err="1">
                <a:latin typeface="+mn-lt"/>
                <a:cs typeface="Arial"/>
              </a:rPr>
              <a:t>Scopus</a:t>
            </a:r>
            <a:r>
              <a:rPr lang="lv-LV" sz="3600" dirty="0">
                <a:latin typeface="+mn-lt"/>
                <a:cs typeface="Arial"/>
              </a:rPr>
              <a:t> un </a:t>
            </a:r>
            <a:r>
              <a:rPr lang="lv-LV" sz="3600" i="1" dirty="0" err="1">
                <a:latin typeface="+mn-lt"/>
                <a:cs typeface="Arial"/>
              </a:rPr>
              <a:t>Web</a:t>
            </a:r>
            <a:r>
              <a:rPr lang="lv-LV" sz="3600" i="1" dirty="0">
                <a:latin typeface="+mn-lt"/>
                <a:cs typeface="Arial"/>
              </a:rPr>
              <a:t> </a:t>
            </a:r>
            <a:r>
              <a:rPr lang="lv-LV" sz="3600" i="1" dirty="0" err="1">
                <a:latin typeface="+mn-lt"/>
                <a:cs typeface="Arial"/>
              </a:rPr>
              <a:t>of</a:t>
            </a:r>
            <a:r>
              <a:rPr lang="lv-LV" sz="3600" i="1" dirty="0">
                <a:latin typeface="+mn-lt"/>
                <a:cs typeface="Arial"/>
              </a:rPr>
              <a:t> </a:t>
            </a:r>
            <a:r>
              <a:rPr lang="lv-LV" sz="3600" i="1" dirty="0" err="1">
                <a:latin typeface="+mn-lt"/>
                <a:cs typeface="Arial"/>
              </a:rPr>
              <a:t>Science</a:t>
            </a:r>
            <a:r>
              <a:rPr lang="lv-LV" sz="3600" dirty="0">
                <a:latin typeface="+mn-lt"/>
                <a:cs typeface="Arial"/>
              </a:rPr>
              <a:t> kopš 2010. gada</a:t>
            </a:r>
          </a:p>
        </p:txBody>
      </p:sp>
      <p:sp>
        <p:nvSpPr>
          <p:cNvPr id="3" name="Text Placeholder 2"/>
          <p:cNvSpPr>
            <a:spLocks noGrp="1"/>
          </p:cNvSpPr>
          <p:nvPr>
            <p:ph type="body" sz="quarter" idx="11"/>
          </p:nvPr>
        </p:nvSpPr>
        <p:spPr>
          <a:xfrm>
            <a:off x="1823244" y="1387475"/>
            <a:ext cx="13030200" cy="1513466"/>
          </a:xfrm>
        </p:spPr>
        <p:txBody>
          <a:bodyPr anchor="ctr"/>
          <a:lstStyle/>
          <a:p>
            <a:pPr>
              <a:lnSpc>
                <a:spcPct val="100000"/>
              </a:lnSpc>
            </a:pPr>
            <a:r>
              <a:rPr lang="pt-BR" sz="5400" spc="-150" dirty="0">
                <a:solidFill>
                  <a:schemeClr val="bg1">
                    <a:lumMod val="50000"/>
                  </a:schemeClr>
                </a:solidFill>
                <a:latin typeface="+mj-lt"/>
                <a:cs typeface="Arial" panose="020B0604020202020204" pitchFamily="34" charset="0"/>
              </a:rPr>
              <a:t>Publikācijas</a:t>
            </a:r>
            <a:endParaRPr lang="en-US" dirty="0">
              <a:latin typeface="+mj-lt"/>
            </a:endParaRPr>
          </a:p>
        </p:txBody>
      </p:sp>
    </p:spTree>
    <p:extLst>
      <p:ext uri="{BB962C8B-B14F-4D97-AF65-F5344CB8AC3E}">
        <p14:creationId xmlns:p14="http://schemas.microsoft.com/office/powerpoint/2010/main" val="1970939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4FBB8F9-271B-49E2-A46B-DB8FA11C2A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7494" y="3368676"/>
            <a:ext cx="6610350" cy="5074142"/>
          </a:xfrm>
          <a:prstGeom prst="rect">
            <a:avLst/>
          </a:prstGeom>
        </p:spPr>
      </p:pic>
      <p:sp>
        <p:nvSpPr>
          <p:cNvPr id="2" name="Text Placeholder 1"/>
          <p:cNvSpPr>
            <a:spLocks noGrp="1"/>
          </p:cNvSpPr>
          <p:nvPr>
            <p:ph type="body" sz="quarter" idx="10"/>
          </p:nvPr>
        </p:nvSpPr>
        <p:spPr>
          <a:xfrm>
            <a:off x="908844" y="2530475"/>
            <a:ext cx="16916400" cy="1513466"/>
          </a:xfrm>
        </p:spPr>
        <p:txBody>
          <a:bodyPr numCol="1"/>
          <a:lstStyle/>
          <a:p>
            <a:pPr>
              <a:spcBef>
                <a:spcPts val="1200"/>
              </a:spcBef>
            </a:pPr>
            <a:r>
              <a:rPr lang="lv-LV" sz="3600" dirty="0">
                <a:latin typeface="+mn-lt"/>
                <a:cs typeface="Arial"/>
              </a:rPr>
              <a:t>Atkarību un frāžu gramatiku hibrīds un vispārinājums no Bārzdiņš </a:t>
            </a:r>
            <a:r>
              <a:rPr lang="lv-LV" sz="3600" dirty="0" err="1">
                <a:latin typeface="+mn-lt"/>
                <a:cs typeface="Arial"/>
              </a:rPr>
              <a:t>et</a:t>
            </a:r>
            <a:r>
              <a:rPr lang="lv-LV" sz="3600" dirty="0">
                <a:latin typeface="+mn-lt"/>
                <a:cs typeface="Arial"/>
              </a:rPr>
              <a:t> </a:t>
            </a:r>
            <a:r>
              <a:rPr lang="lv-LV" sz="3600" dirty="0" err="1">
                <a:latin typeface="+mn-lt"/>
                <a:cs typeface="Arial"/>
              </a:rPr>
              <a:t>al</a:t>
            </a:r>
            <a:r>
              <a:rPr lang="lv-LV" sz="3600" dirty="0">
                <a:latin typeface="+mn-lt"/>
                <a:cs typeface="Arial"/>
              </a:rPr>
              <a:t>. (2007) iestrādnēm</a:t>
            </a:r>
          </a:p>
          <a:p>
            <a:pPr>
              <a:spcBef>
                <a:spcPts val="300"/>
              </a:spcBef>
            </a:pPr>
            <a:endParaRPr lang="lv-LV" sz="3600" dirty="0">
              <a:latin typeface="+mn-lt"/>
              <a:cs typeface="Arial"/>
            </a:endParaRPr>
          </a:p>
        </p:txBody>
      </p:sp>
      <p:sp>
        <p:nvSpPr>
          <p:cNvPr id="3" name="Text Placeholder 2"/>
          <p:cNvSpPr>
            <a:spLocks noGrp="1"/>
          </p:cNvSpPr>
          <p:nvPr>
            <p:ph type="body" sz="quarter" idx="11"/>
          </p:nvPr>
        </p:nvSpPr>
        <p:spPr>
          <a:xfrm>
            <a:off x="908844" y="777875"/>
            <a:ext cx="15544800" cy="1513466"/>
          </a:xfrm>
        </p:spPr>
        <p:txBody>
          <a:bodyPr anchor="ctr"/>
          <a:lstStyle/>
          <a:p>
            <a:pPr lvl="0">
              <a:lnSpc>
                <a:spcPct val="100000"/>
              </a:lnSpc>
            </a:pPr>
            <a:r>
              <a:rPr lang="pt-BR" sz="5400" spc="-150" dirty="0">
                <a:solidFill>
                  <a:srgbClr val="FFFFFF">
                    <a:lumMod val="50000"/>
                  </a:srgbClr>
                </a:solidFill>
                <a:latin typeface="Calibri" panose="020F0502020204030204"/>
                <a:cs typeface="Arial" panose="020B0604020202020204" pitchFamily="34" charset="0"/>
              </a:rPr>
              <a:t>Latviešu valodas sintaktiskās analīzes</a:t>
            </a:r>
            <a:r>
              <a:rPr lang="lv-LV" sz="5400" spc="-150" dirty="0">
                <a:solidFill>
                  <a:srgbClr val="FFFFFF">
                    <a:lumMod val="50000"/>
                  </a:srgbClr>
                </a:solidFill>
                <a:latin typeface="Calibri" panose="020F0502020204030204"/>
                <a:cs typeface="Arial" panose="020B0604020202020204" pitchFamily="34" charset="0"/>
              </a:rPr>
              <a:t> </a:t>
            </a:r>
            <a:r>
              <a:rPr lang="pt-BR" sz="5400" spc="-150" dirty="0">
                <a:solidFill>
                  <a:srgbClr val="FFFFFF">
                    <a:lumMod val="50000"/>
                  </a:srgbClr>
                </a:solidFill>
                <a:latin typeface="Calibri" panose="020F0502020204030204"/>
                <a:cs typeface="Arial" panose="020B0604020202020204" pitchFamily="34" charset="0"/>
              </a:rPr>
              <a:t>formālais modelis</a:t>
            </a:r>
            <a:r>
              <a:rPr lang="lv-LV" sz="5400" spc="-150" dirty="0">
                <a:solidFill>
                  <a:srgbClr val="FFFFFF">
                    <a:lumMod val="50000"/>
                  </a:srgbClr>
                </a:solidFill>
                <a:latin typeface="Calibri" panose="020F0502020204030204"/>
                <a:cs typeface="Arial" panose="020B0604020202020204" pitchFamily="34" charset="0"/>
              </a:rPr>
              <a:t> I</a:t>
            </a:r>
            <a:endParaRPr lang="en-US" dirty="0">
              <a:latin typeface="Calibri" panose="020F0502020204030204"/>
            </a:endParaRPr>
          </a:p>
        </p:txBody>
      </p:sp>
      <p:sp>
        <p:nvSpPr>
          <p:cNvPr id="8" name="TextBox 7">
            <a:extLst>
              <a:ext uri="{FF2B5EF4-FFF2-40B4-BE49-F238E27FC236}">
                <a16:creationId xmlns:a16="http://schemas.microsoft.com/office/drawing/2014/main" id="{96BF909F-7B66-455C-A64A-28B3B05D1EC4}"/>
              </a:ext>
            </a:extLst>
          </p:cNvPr>
          <p:cNvSpPr txBox="1"/>
          <p:nvPr/>
        </p:nvSpPr>
        <p:spPr>
          <a:xfrm>
            <a:off x="16244999" y="7889300"/>
            <a:ext cx="3485245" cy="584775"/>
          </a:xfrm>
          <a:prstGeom prst="rect">
            <a:avLst/>
          </a:prstGeom>
          <a:noFill/>
        </p:spPr>
        <p:txBody>
          <a:bodyPr wrap="square" rtlCol="0">
            <a:spAutoFit/>
          </a:bodyPr>
          <a:lstStyle/>
          <a:p>
            <a:r>
              <a:rPr lang="lv-LV" sz="3200" dirty="0">
                <a:latin typeface="+mn-lt"/>
              </a:rPr>
              <a:t>Atkarību gramatika</a:t>
            </a:r>
          </a:p>
        </p:txBody>
      </p:sp>
      <p:sp>
        <p:nvSpPr>
          <p:cNvPr id="9" name="TextBox 8">
            <a:extLst>
              <a:ext uri="{FF2B5EF4-FFF2-40B4-BE49-F238E27FC236}">
                <a16:creationId xmlns:a16="http://schemas.microsoft.com/office/drawing/2014/main" id="{CFD6274B-2C8D-423A-959C-D8520266231F}"/>
              </a:ext>
            </a:extLst>
          </p:cNvPr>
          <p:cNvSpPr txBox="1"/>
          <p:nvPr/>
        </p:nvSpPr>
        <p:spPr>
          <a:xfrm>
            <a:off x="7538244" y="10460401"/>
            <a:ext cx="4249280" cy="584775"/>
          </a:xfrm>
          <a:prstGeom prst="rect">
            <a:avLst/>
          </a:prstGeom>
          <a:noFill/>
        </p:spPr>
        <p:txBody>
          <a:bodyPr wrap="square" rtlCol="0">
            <a:spAutoFit/>
          </a:bodyPr>
          <a:lstStyle/>
          <a:p>
            <a:r>
              <a:rPr lang="lv-LV" sz="3200" dirty="0">
                <a:latin typeface="+mn-lt"/>
              </a:rPr>
              <a:t>LVTB hibrīdais modelis</a:t>
            </a:r>
          </a:p>
        </p:txBody>
      </p:sp>
      <p:pic>
        <p:nvPicPr>
          <p:cNvPr id="11" name="Picture 10">
            <a:extLst>
              <a:ext uri="{FF2B5EF4-FFF2-40B4-BE49-F238E27FC236}">
                <a16:creationId xmlns:a16="http://schemas.microsoft.com/office/drawing/2014/main" id="{1CBB26D9-8473-4D41-8977-0D55986CF2E0}"/>
              </a:ext>
            </a:extLst>
          </p:cNvPr>
          <p:cNvPicPr>
            <a:picLocks noChangeAspect="1"/>
          </p:cNvPicPr>
          <p:nvPr/>
        </p:nvPicPr>
        <p:blipFill rotWithShape="1">
          <a:blip r:embed="rId4">
            <a:extLst>
              <a:ext uri="{28A0092B-C50C-407E-A947-70E740481C1C}">
                <a14:useLocalDpi xmlns:a14="http://schemas.microsoft.com/office/drawing/2010/main" val="0"/>
              </a:ext>
            </a:extLst>
          </a:blip>
          <a:srcRect t="1585"/>
          <a:stretch/>
        </p:blipFill>
        <p:spPr>
          <a:xfrm>
            <a:off x="223044" y="3444875"/>
            <a:ext cx="8653463" cy="4701921"/>
          </a:xfrm>
          <a:prstGeom prst="rect">
            <a:avLst/>
          </a:prstGeom>
        </p:spPr>
      </p:pic>
      <p:sp>
        <p:nvSpPr>
          <p:cNvPr id="7" name="TextBox 6">
            <a:extLst>
              <a:ext uri="{FF2B5EF4-FFF2-40B4-BE49-F238E27FC236}">
                <a16:creationId xmlns:a16="http://schemas.microsoft.com/office/drawing/2014/main" id="{F47CC17E-B575-4873-9D35-E98E143DED13}"/>
              </a:ext>
            </a:extLst>
          </p:cNvPr>
          <p:cNvSpPr txBox="1"/>
          <p:nvPr/>
        </p:nvSpPr>
        <p:spPr>
          <a:xfrm>
            <a:off x="1657403" y="7472762"/>
            <a:ext cx="2892372" cy="584775"/>
          </a:xfrm>
          <a:prstGeom prst="rect">
            <a:avLst/>
          </a:prstGeom>
          <a:noFill/>
        </p:spPr>
        <p:txBody>
          <a:bodyPr wrap="square" rtlCol="0">
            <a:spAutoFit/>
          </a:bodyPr>
          <a:lstStyle/>
          <a:p>
            <a:r>
              <a:rPr lang="lv-LV" sz="3200" dirty="0">
                <a:latin typeface="+mn-lt"/>
              </a:rPr>
              <a:t>Frāžu gramatika</a:t>
            </a:r>
          </a:p>
        </p:txBody>
      </p:sp>
      <p:pic>
        <p:nvPicPr>
          <p:cNvPr id="15" name="Picture 14">
            <a:extLst>
              <a:ext uri="{FF2B5EF4-FFF2-40B4-BE49-F238E27FC236}">
                <a16:creationId xmlns:a16="http://schemas.microsoft.com/office/drawing/2014/main" id="{A0594C95-2D36-45C9-A0FF-0F4E0E576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8591" y="5349875"/>
            <a:ext cx="4249280" cy="5868053"/>
          </a:xfrm>
          <a:prstGeom prst="rect">
            <a:avLst/>
          </a:prstGeom>
        </p:spPr>
      </p:pic>
    </p:spTree>
    <p:extLst>
      <p:ext uri="{BB962C8B-B14F-4D97-AF65-F5344CB8AC3E}">
        <p14:creationId xmlns:p14="http://schemas.microsoft.com/office/powerpoint/2010/main" val="84461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711281" y="2530475"/>
            <a:ext cx="8113963" cy="4191000"/>
          </a:xfrm>
        </p:spPr>
        <p:txBody>
          <a:bodyPr numCol="1"/>
          <a:lstStyle/>
          <a:p>
            <a:pPr>
              <a:spcBef>
                <a:spcPts val="600"/>
              </a:spcBef>
            </a:pPr>
            <a:endParaRPr lang="lv-LV" sz="3600" i="1" dirty="0">
              <a:cs typeface="Arial"/>
            </a:endParaRPr>
          </a:p>
          <a:p>
            <a:pPr marL="1028700" lvl="1" indent="-571500">
              <a:spcBef>
                <a:spcPts val="600"/>
              </a:spcBef>
              <a:buFont typeface="Calibri" panose="020F0502020204030204" pitchFamily="34" charset="0"/>
              <a:buChar char="‒"/>
            </a:pPr>
            <a:endParaRPr lang="lv-LV" sz="3600" dirty="0">
              <a:cs typeface="Arial"/>
            </a:endParaRPr>
          </a:p>
          <a:p>
            <a:pPr marL="571500" indent="-571500">
              <a:spcBef>
                <a:spcPts val="600"/>
              </a:spcBef>
              <a:buFont typeface="Arial" panose="020B0604020202020204" pitchFamily="34" charset="0"/>
              <a:buChar char="•"/>
            </a:pPr>
            <a:endParaRPr lang="lv-LV" sz="3600" dirty="0">
              <a:cs typeface="Arial"/>
            </a:endParaRPr>
          </a:p>
        </p:txBody>
      </p:sp>
      <p:sp>
        <p:nvSpPr>
          <p:cNvPr id="3" name="Text Placeholder 2"/>
          <p:cNvSpPr>
            <a:spLocks noGrp="1"/>
          </p:cNvSpPr>
          <p:nvPr>
            <p:ph type="body" sz="quarter" idx="11"/>
          </p:nvPr>
        </p:nvSpPr>
        <p:spPr>
          <a:xfrm>
            <a:off x="908844" y="777875"/>
            <a:ext cx="15773400" cy="1513466"/>
          </a:xfrm>
        </p:spPr>
        <p:txBody>
          <a:bodyPr anchor="ctr"/>
          <a:lstStyle/>
          <a:p>
            <a:pPr lvl="0">
              <a:lnSpc>
                <a:spcPct val="100000"/>
              </a:lnSpc>
            </a:pPr>
            <a:r>
              <a:rPr lang="pt-BR" sz="5400" spc="-150" dirty="0">
                <a:solidFill>
                  <a:srgbClr val="FFFFFF">
                    <a:lumMod val="50000"/>
                  </a:srgbClr>
                </a:solidFill>
                <a:latin typeface="Calibri" panose="020F0502020204030204"/>
                <a:cs typeface="Arial" panose="020B0604020202020204" pitchFamily="34" charset="0"/>
              </a:rPr>
              <a:t>Latviešu valodas sintaktiskās analīzes</a:t>
            </a:r>
            <a:r>
              <a:rPr lang="lv-LV" sz="5400" spc="-150" dirty="0">
                <a:solidFill>
                  <a:srgbClr val="FFFFFF">
                    <a:lumMod val="50000"/>
                  </a:srgbClr>
                </a:solidFill>
                <a:latin typeface="Calibri" panose="020F0502020204030204"/>
                <a:cs typeface="Arial" panose="020B0604020202020204" pitchFamily="34" charset="0"/>
              </a:rPr>
              <a:t> </a:t>
            </a:r>
            <a:r>
              <a:rPr lang="pt-BR" sz="5400" spc="-150" dirty="0">
                <a:solidFill>
                  <a:srgbClr val="FFFFFF">
                    <a:lumMod val="50000"/>
                  </a:srgbClr>
                </a:solidFill>
                <a:latin typeface="Calibri" panose="020F0502020204030204"/>
                <a:cs typeface="Arial" panose="020B0604020202020204" pitchFamily="34" charset="0"/>
              </a:rPr>
              <a:t>formālais modelis</a:t>
            </a:r>
            <a:r>
              <a:rPr lang="lv-LV" sz="5400" spc="-150" dirty="0">
                <a:solidFill>
                  <a:srgbClr val="FFFFFF">
                    <a:lumMod val="50000"/>
                  </a:srgbClr>
                </a:solidFill>
                <a:latin typeface="Calibri" panose="020F0502020204030204"/>
                <a:cs typeface="Arial" panose="020B0604020202020204" pitchFamily="34" charset="0"/>
              </a:rPr>
              <a:t> II</a:t>
            </a:r>
            <a:endParaRPr lang="en-US" dirty="0">
              <a:latin typeface="Calibri" panose="020F0502020204030204"/>
            </a:endParaRPr>
          </a:p>
        </p:txBody>
      </p:sp>
      <p:pic>
        <p:nvPicPr>
          <p:cNvPr id="14" name="Picture 13">
            <a:extLst>
              <a:ext uri="{FF2B5EF4-FFF2-40B4-BE49-F238E27FC236}">
                <a16:creationId xmlns:a16="http://schemas.microsoft.com/office/drawing/2014/main" id="{C8D72A3A-9590-4057-B1B6-C99D456F576C}"/>
              </a:ext>
            </a:extLst>
          </p:cNvPr>
          <p:cNvPicPr>
            <a:picLocks noChangeAspect="1"/>
          </p:cNvPicPr>
          <p:nvPr/>
        </p:nvPicPr>
        <p:blipFill>
          <a:blip r:embed="rId3"/>
          <a:stretch>
            <a:fillRect/>
          </a:stretch>
        </p:blipFill>
        <p:spPr>
          <a:xfrm>
            <a:off x="1176881" y="2306784"/>
            <a:ext cx="8113963" cy="8910491"/>
          </a:xfrm>
          <a:prstGeom prst="rect">
            <a:avLst/>
          </a:prstGeom>
        </p:spPr>
      </p:pic>
      <p:pic>
        <p:nvPicPr>
          <p:cNvPr id="6" name="Picture 5">
            <a:extLst>
              <a:ext uri="{FF2B5EF4-FFF2-40B4-BE49-F238E27FC236}">
                <a16:creationId xmlns:a16="http://schemas.microsoft.com/office/drawing/2014/main" id="{E29D7215-E81F-4476-9D35-64536941D42E}"/>
              </a:ext>
            </a:extLst>
          </p:cNvPr>
          <p:cNvPicPr>
            <a:picLocks noChangeAspect="1"/>
          </p:cNvPicPr>
          <p:nvPr/>
        </p:nvPicPr>
        <p:blipFill>
          <a:blip r:embed="rId4"/>
          <a:stretch>
            <a:fillRect/>
          </a:stretch>
        </p:blipFill>
        <p:spPr>
          <a:xfrm>
            <a:off x="10701882" y="2270387"/>
            <a:ext cx="8113962" cy="8902175"/>
          </a:xfrm>
          <a:prstGeom prst="rect">
            <a:avLst/>
          </a:prstGeom>
        </p:spPr>
      </p:pic>
    </p:spTree>
    <p:extLst>
      <p:ext uri="{BB962C8B-B14F-4D97-AF65-F5344CB8AC3E}">
        <p14:creationId xmlns:p14="http://schemas.microsoft.com/office/powerpoint/2010/main" val="3078411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08844" y="2530475"/>
            <a:ext cx="16916400" cy="1513466"/>
          </a:xfrm>
        </p:spPr>
        <p:txBody>
          <a:bodyPr numCol="1"/>
          <a:lstStyle/>
          <a:p>
            <a:pPr>
              <a:spcBef>
                <a:spcPts val="300"/>
              </a:spcBef>
            </a:pPr>
            <a:endParaRPr lang="lv-LV" sz="3600" dirty="0">
              <a:latin typeface="+mn-lt"/>
              <a:cs typeface="Arial"/>
            </a:endParaRPr>
          </a:p>
        </p:txBody>
      </p:sp>
      <p:sp>
        <p:nvSpPr>
          <p:cNvPr id="3" name="Text Placeholder 2"/>
          <p:cNvSpPr>
            <a:spLocks noGrp="1"/>
          </p:cNvSpPr>
          <p:nvPr>
            <p:ph type="body" sz="quarter" idx="11"/>
          </p:nvPr>
        </p:nvSpPr>
        <p:spPr>
          <a:xfrm>
            <a:off x="908844" y="777875"/>
            <a:ext cx="15697200" cy="1513466"/>
          </a:xfrm>
        </p:spPr>
        <p:txBody>
          <a:bodyPr anchor="ctr"/>
          <a:lstStyle/>
          <a:p>
            <a:pPr lvl="0">
              <a:lnSpc>
                <a:spcPct val="100000"/>
              </a:lnSpc>
            </a:pPr>
            <a:r>
              <a:rPr lang="pt-BR" sz="5400" spc="-150" dirty="0">
                <a:solidFill>
                  <a:srgbClr val="FFFFFF">
                    <a:lumMod val="50000"/>
                  </a:srgbClr>
                </a:solidFill>
                <a:latin typeface="Calibri" panose="020F0502020204030204"/>
                <a:cs typeface="Arial" panose="020B0604020202020204" pitchFamily="34" charset="0"/>
              </a:rPr>
              <a:t>Latviešu valodas sintaktiskās analīzes formālais modelis</a:t>
            </a:r>
            <a:r>
              <a:rPr lang="lv-LV" sz="5400" spc="-150" dirty="0">
                <a:solidFill>
                  <a:srgbClr val="FFFFFF">
                    <a:lumMod val="50000"/>
                  </a:srgbClr>
                </a:solidFill>
                <a:latin typeface="Calibri" panose="020F0502020204030204"/>
                <a:cs typeface="Arial" panose="020B0604020202020204" pitchFamily="34" charset="0"/>
              </a:rPr>
              <a:t> III</a:t>
            </a:r>
            <a:endParaRPr lang="pt-BR" sz="5400" spc="-150" dirty="0">
              <a:solidFill>
                <a:srgbClr val="FFFFFF">
                  <a:lumMod val="50000"/>
                </a:srgbClr>
              </a:solidFill>
              <a:latin typeface="Calibri" panose="020F0502020204030204"/>
              <a:cs typeface="Arial" panose="020B0604020202020204" pitchFamily="34" charset="0"/>
            </a:endParaRPr>
          </a:p>
        </p:txBody>
      </p:sp>
      <p:pic>
        <p:nvPicPr>
          <p:cNvPr id="19" name="Picture 18">
            <a:extLst>
              <a:ext uri="{FF2B5EF4-FFF2-40B4-BE49-F238E27FC236}">
                <a16:creationId xmlns:a16="http://schemas.microsoft.com/office/drawing/2014/main" id="{9CCC1544-FD45-4F76-AED9-1D6EF75E135A}"/>
              </a:ext>
            </a:extLst>
          </p:cNvPr>
          <p:cNvPicPr>
            <a:picLocks noChangeAspect="1"/>
          </p:cNvPicPr>
          <p:nvPr/>
        </p:nvPicPr>
        <p:blipFill>
          <a:blip r:embed="rId3"/>
          <a:stretch>
            <a:fillRect/>
          </a:stretch>
        </p:blipFill>
        <p:spPr>
          <a:xfrm>
            <a:off x="223045" y="3795395"/>
            <a:ext cx="8663940" cy="7421880"/>
          </a:xfrm>
          <a:prstGeom prst="rect">
            <a:avLst/>
          </a:prstGeom>
        </p:spPr>
      </p:pic>
      <p:pic>
        <p:nvPicPr>
          <p:cNvPr id="20" name="Picture 19">
            <a:extLst>
              <a:ext uri="{FF2B5EF4-FFF2-40B4-BE49-F238E27FC236}">
                <a16:creationId xmlns:a16="http://schemas.microsoft.com/office/drawing/2014/main" id="{873C1ECF-9B53-4FA0-AA02-394532B958CD}"/>
              </a:ext>
            </a:extLst>
          </p:cNvPr>
          <p:cNvPicPr>
            <a:picLocks noChangeAspect="1"/>
          </p:cNvPicPr>
          <p:nvPr/>
        </p:nvPicPr>
        <p:blipFill rotWithShape="1">
          <a:blip r:embed="rId4"/>
          <a:srcRect t="46001"/>
          <a:stretch/>
        </p:blipFill>
        <p:spPr>
          <a:xfrm>
            <a:off x="14548644" y="1650885"/>
            <a:ext cx="5338128" cy="9566390"/>
          </a:xfrm>
          <a:prstGeom prst="rect">
            <a:avLst/>
          </a:prstGeom>
        </p:spPr>
      </p:pic>
      <p:pic>
        <p:nvPicPr>
          <p:cNvPr id="21" name="Picture 20">
            <a:extLst>
              <a:ext uri="{FF2B5EF4-FFF2-40B4-BE49-F238E27FC236}">
                <a16:creationId xmlns:a16="http://schemas.microsoft.com/office/drawing/2014/main" id="{AE116548-1783-4ECB-8C29-3CCFE51B6324}"/>
              </a:ext>
            </a:extLst>
          </p:cNvPr>
          <p:cNvPicPr>
            <a:picLocks noChangeAspect="1"/>
          </p:cNvPicPr>
          <p:nvPr/>
        </p:nvPicPr>
        <p:blipFill rotWithShape="1">
          <a:blip r:embed="rId4"/>
          <a:srcRect t="-229" b="54636"/>
          <a:stretch/>
        </p:blipFill>
        <p:spPr>
          <a:xfrm>
            <a:off x="9062244" y="3140075"/>
            <a:ext cx="5338128" cy="8077200"/>
          </a:xfrm>
          <a:prstGeom prst="rect">
            <a:avLst/>
          </a:prstGeom>
        </p:spPr>
      </p:pic>
    </p:spTree>
    <p:extLst>
      <p:ext uri="{BB962C8B-B14F-4D97-AF65-F5344CB8AC3E}">
        <p14:creationId xmlns:p14="http://schemas.microsoft.com/office/powerpoint/2010/main" val="2549893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3244" y="3140075"/>
            <a:ext cx="13030200" cy="6781800"/>
          </a:xfrm>
        </p:spPr>
        <p:txBody>
          <a:bodyPr numCol="1"/>
          <a:lstStyle/>
          <a:p>
            <a:pPr marL="571500" indent="-571500">
              <a:spcBef>
                <a:spcPts val="1200"/>
              </a:spcBef>
              <a:buFont typeface="Arial" panose="020B0604020202020204" pitchFamily="34" charset="0"/>
              <a:buChar char="•"/>
            </a:pPr>
            <a:r>
              <a:rPr lang="lv-LV" sz="3600" dirty="0">
                <a:latin typeface="+mn-lt"/>
                <a:cs typeface="Arial"/>
              </a:rPr>
              <a:t>Izstrāde LUMII </a:t>
            </a:r>
            <a:r>
              <a:rPr lang="lv-LV" sz="3600" dirty="0" err="1">
                <a:latin typeface="+mn-lt"/>
                <a:cs typeface="Arial"/>
              </a:rPr>
              <a:t>AILab</a:t>
            </a:r>
            <a:r>
              <a:rPr lang="lv-LV" sz="3600" dirty="0">
                <a:latin typeface="+mn-lt"/>
                <a:cs typeface="Arial"/>
              </a:rPr>
              <a:t> no 2010. gada</a:t>
            </a:r>
          </a:p>
          <a:p>
            <a:pPr marL="571500" indent="-571500">
              <a:spcBef>
                <a:spcPts val="1200"/>
              </a:spcBef>
              <a:buFont typeface="Arial" panose="020B0604020202020204" pitchFamily="34" charset="0"/>
              <a:buChar char="•"/>
            </a:pPr>
            <a:r>
              <a:rPr lang="lv-LV" sz="3600" i="1" dirty="0" err="1">
                <a:latin typeface="+mn-lt"/>
                <a:cs typeface="Arial"/>
              </a:rPr>
              <a:t>TrEd</a:t>
            </a:r>
            <a:r>
              <a:rPr lang="lv-LV" sz="3600" i="1" dirty="0">
                <a:latin typeface="+mn-lt"/>
                <a:cs typeface="Arial"/>
              </a:rPr>
              <a:t> </a:t>
            </a:r>
            <a:r>
              <a:rPr lang="lv-LV" sz="3600" i="1" dirty="0" err="1">
                <a:latin typeface="+mn-lt"/>
                <a:cs typeface="Arial"/>
              </a:rPr>
              <a:t>toolkit</a:t>
            </a:r>
            <a:r>
              <a:rPr lang="lv-LV" sz="3600" dirty="0">
                <a:latin typeface="+mn-lt"/>
                <a:cs typeface="Arial"/>
              </a:rPr>
              <a:t> ietvars (datu formāti, vadlīnijas, marķēšanas, validācijas un </a:t>
            </a:r>
            <a:r>
              <a:rPr lang="lv-LV" sz="3600" dirty="0" err="1">
                <a:latin typeface="+mn-lt"/>
                <a:cs typeface="Arial"/>
              </a:rPr>
              <a:t>vizualizācijas</a:t>
            </a:r>
            <a:r>
              <a:rPr lang="lv-LV" sz="3600" dirty="0">
                <a:latin typeface="+mn-lt"/>
                <a:cs typeface="Arial"/>
              </a:rPr>
              <a:t> rīki) korpusa marķēšanai</a:t>
            </a:r>
          </a:p>
          <a:p>
            <a:pPr marL="1028700" lvl="1" indent="-571500">
              <a:spcBef>
                <a:spcPts val="600"/>
              </a:spcBef>
              <a:buFont typeface="Calibri" panose="020F0502020204030204" pitchFamily="34" charset="0"/>
              <a:buChar char="‒"/>
            </a:pPr>
            <a:r>
              <a:rPr lang="lv-LV" sz="3200" dirty="0">
                <a:latin typeface="+mn-lt"/>
                <a:cs typeface="Arial"/>
              </a:rPr>
              <a:t>Valodnieki nomarķējuši 17 tūkstošus teikumu</a:t>
            </a:r>
          </a:p>
          <a:p>
            <a:pPr marL="571500" indent="-571500">
              <a:spcBef>
                <a:spcPts val="1200"/>
              </a:spcBef>
              <a:buFont typeface="Arial" panose="020B0604020202020204" pitchFamily="34" charset="0"/>
              <a:buChar char="•"/>
            </a:pPr>
            <a:r>
              <a:rPr lang="lv-LV" sz="3600" dirty="0">
                <a:latin typeface="+mn-lt"/>
                <a:cs typeface="Arial"/>
              </a:rPr>
              <a:t>Pieejams publiski kā atvērtie dati:</a:t>
            </a:r>
          </a:p>
          <a:p>
            <a:pPr marL="1028700" lvl="1" indent="-571500">
              <a:spcBef>
                <a:spcPts val="600"/>
              </a:spcBef>
              <a:buFont typeface="Calibri" panose="020F0502020204030204" pitchFamily="34" charset="0"/>
              <a:buChar char="‒"/>
            </a:pPr>
            <a:r>
              <a:rPr lang="lv-LV" sz="3200" dirty="0" err="1">
                <a:latin typeface="+mn-lt"/>
                <a:cs typeface="Arial"/>
              </a:rPr>
              <a:t>lejuplādei</a:t>
            </a:r>
            <a:r>
              <a:rPr lang="lv-LV" sz="3200" dirty="0">
                <a:latin typeface="+mn-lt"/>
                <a:cs typeface="Arial"/>
              </a:rPr>
              <a:t> – </a:t>
            </a:r>
            <a:r>
              <a:rPr lang="lv-LV" sz="3200" dirty="0" err="1">
                <a:latin typeface="+mn-lt"/>
                <a:cs typeface="Arial"/>
              </a:rPr>
              <a:t>Clarin</a:t>
            </a:r>
            <a:r>
              <a:rPr lang="lv-LV" sz="3200" dirty="0">
                <a:latin typeface="+mn-lt"/>
                <a:cs typeface="Arial"/>
              </a:rPr>
              <a:t>-LV </a:t>
            </a:r>
            <a:r>
              <a:rPr lang="lv-LV" sz="3200" dirty="0">
                <a:solidFill>
                  <a:schemeClr val="accent1"/>
                </a:solidFill>
                <a:latin typeface="+mn-lt"/>
                <a:cs typeface="Arial"/>
                <a:hlinkClick r:id="rId3">
                  <a:extLst>
                    <a:ext uri="{A12FA001-AC4F-418D-AE19-62706E023703}">
                      <ahyp:hlinkClr xmlns:ahyp="http://schemas.microsoft.com/office/drawing/2018/hyperlinkcolor" val="tx"/>
                    </a:ext>
                  </a:extLst>
                </a:hlinkClick>
              </a:rPr>
              <a:t>http://hdl.handle.net/20.500.12574/75</a:t>
            </a:r>
            <a:endParaRPr lang="lv-LV" sz="3200" dirty="0">
              <a:solidFill>
                <a:schemeClr val="accent1"/>
              </a:solidFill>
              <a:latin typeface="+mn-lt"/>
              <a:cs typeface="Arial"/>
            </a:endParaRPr>
          </a:p>
          <a:p>
            <a:pPr marL="1028700" lvl="1" indent="-571500">
              <a:spcBef>
                <a:spcPts val="600"/>
              </a:spcBef>
              <a:buFont typeface="Calibri" panose="020F0502020204030204" pitchFamily="34" charset="0"/>
              <a:buChar char="‒"/>
            </a:pPr>
            <a:r>
              <a:rPr lang="lv-LV" sz="3200" dirty="0">
                <a:latin typeface="+mn-lt"/>
                <a:cs typeface="Arial"/>
              </a:rPr>
              <a:t>caurlūkošanai ar meklēšanas iespējām – LINDAT/</a:t>
            </a:r>
            <a:r>
              <a:rPr lang="lv-LV" sz="3200" dirty="0" err="1">
                <a:latin typeface="+mn-lt"/>
                <a:cs typeface="Arial"/>
              </a:rPr>
              <a:t>Clarin</a:t>
            </a:r>
            <a:r>
              <a:rPr lang="lv-LV" sz="3200" dirty="0">
                <a:latin typeface="+mn-lt"/>
                <a:cs typeface="Arial"/>
              </a:rPr>
              <a:t>-CZ </a:t>
            </a:r>
            <a:r>
              <a:rPr lang="lv-LV" sz="3200" dirty="0">
                <a:solidFill>
                  <a:schemeClr val="accent1"/>
                </a:solidFill>
                <a:latin typeface="+mn-lt"/>
                <a:cs typeface="Arial"/>
                <a:hlinkClick r:id="rId4">
                  <a:extLst>
                    <a:ext uri="{A12FA001-AC4F-418D-AE19-62706E023703}">
                      <ahyp:hlinkClr xmlns:ahyp="http://schemas.microsoft.com/office/drawing/2018/hyperlinkcolor" val="tx"/>
                    </a:ext>
                  </a:extLst>
                </a:hlinkClick>
              </a:rPr>
              <a:t>https://lindat.mff.cuni.cz/services/pmltq/#!/treebank/lvtb211/query/</a:t>
            </a:r>
            <a:endParaRPr lang="lv-LV" sz="3200" dirty="0">
              <a:latin typeface="+mn-lt"/>
              <a:cs typeface="Arial"/>
            </a:endParaRPr>
          </a:p>
        </p:txBody>
      </p:sp>
      <p:sp>
        <p:nvSpPr>
          <p:cNvPr id="3" name="Text Placeholder 2"/>
          <p:cNvSpPr>
            <a:spLocks noGrp="1"/>
          </p:cNvSpPr>
          <p:nvPr>
            <p:ph type="body" sz="quarter" idx="11"/>
          </p:nvPr>
        </p:nvSpPr>
        <p:spPr>
          <a:xfrm>
            <a:off x="1823244" y="1387475"/>
            <a:ext cx="14173200" cy="1513466"/>
          </a:xfrm>
        </p:spPr>
        <p:txBody>
          <a:bodyPr anchor="ctr"/>
          <a:lstStyle/>
          <a:p>
            <a:pPr>
              <a:lnSpc>
                <a:spcPct val="100000"/>
              </a:lnSpc>
            </a:pPr>
            <a:r>
              <a:rPr lang="lv-LV" sz="5400" spc="-150" dirty="0">
                <a:solidFill>
                  <a:schemeClr val="bg1">
                    <a:lumMod val="50000"/>
                  </a:schemeClr>
                </a:solidFill>
                <a:latin typeface="+mj-lt"/>
                <a:cs typeface="Arial" panose="020B0604020202020204" pitchFamily="34" charset="0"/>
              </a:rPr>
              <a:t>Latviešu valodas sintaktiski marķētais korpuss LVTB</a:t>
            </a:r>
            <a:endParaRPr lang="lv-LV" dirty="0">
              <a:latin typeface="+mj-lt"/>
            </a:endParaRPr>
          </a:p>
        </p:txBody>
      </p:sp>
    </p:spTree>
    <p:extLst>
      <p:ext uri="{BB962C8B-B14F-4D97-AF65-F5344CB8AC3E}">
        <p14:creationId xmlns:p14="http://schemas.microsoft.com/office/powerpoint/2010/main" val="2497812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3244" y="3140075"/>
            <a:ext cx="13030200" cy="6781800"/>
          </a:xfrm>
        </p:spPr>
        <p:txBody>
          <a:bodyPr numCol="1"/>
          <a:lstStyle/>
          <a:p>
            <a:pPr marL="571500" indent="-571500">
              <a:spcBef>
                <a:spcPts val="1200"/>
              </a:spcBef>
              <a:buFont typeface="Arial" panose="020B0604020202020204" pitchFamily="34" charset="0"/>
              <a:buChar char="•"/>
            </a:pPr>
            <a:r>
              <a:rPr lang="lv-LV" sz="3600" dirty="0">
                <a:latin typeface="+mn-lt"/>
                <a:cs typeface="Arial"/>
              </a:rPr>
              <a:t>Universālo atkarību (</a:t>
            </a:r>
            <a:r>
              <a:rPr lang="lv-LV" sz="3600" i="1" dirty="0" err="1">
                <a:latin typeface="+mn-lt"/>
                <a:cs typeface="Arial"/>
              </a:rPr>
              <a:t>Universal</a:t>
            </a:r>
            <a:r>
              <a:rPr lang="lv-LV" sz="3600" i="1" dirty="0">
                <a:latin typeface="+mn-lt"/>
                <a:cs typeface="Arial"/>
              </a:rPr>
              <a:t> </a:t>
            </a:r>
            <a:r>
              <a:rPr lang="lv-LV" sz="3600" i="1" dirty="0" err="1">
                <a:latin typeface="+mn-lt"/>
                <a:cs typeface="Arial"/>
              </a:rPr>
              <a:t>Dependencies</a:t>
            </a:r>
            <a:r>
              <a:rPr lang="lv-LV" sz="3600" dirty="0">
                <a:latin typeface="+mn-lt"/>
                <a:cs typeface="Arial"/>
              </a:rPr>
              <a:t>, UD) iniciatīva ir starptautiska un liela mēroga, tāpēc tajā publicētos datus ievēro un lieto daudzas pētnieku komandas</a:t>
            </a:r>
          </a:p>
          <a:p>
            <a:pPr marL="571500" indent="-571500">
              <a:spcBef>
                <a:spcPts val="1200"/>
              </a:spcBef>
              <a:buFont typeface="Arial" panose="020B0604020202020204" pitchFamily="34" charset="0"/>
              <a:buChar char="•"/>
            </a:pPr>
            <a:r>
              <a:rPr lang="lv-LV" sz="3600" dirty="0">
                <a:latin typeface="+mn-lt"/>
                <a:cs typeface="Arial"/>
              </a:rPr>
              <a:t>Versija 1.0 izlaista 2015. gadā, šobrīd versijā 2.11 ir kopā 138 valodas, 243 korpusi</a:t>
            </a:r>
          </a:p>
          <a:p>
            <a:pPr marL="571500" indent="-571500">
              <a:spcBef>
                <a:spcPts val="600"/>
              </a:spcBef>
              <a:buFont typeface="Arial" panose="020B0604020202020204" pitchFamily="34" charset="0"/>
              <a:buChar char="•"/>
            </a:pPr>
            <a:endParaRPr lang="lv-LV" sz="3600" dirty="0">
              <a:latin typeface="+mn-lt"/>
              <a:cs typeface="Arial"/>
            </a:endParaRPr>
          </a:p>
        </p:txBody>
      </p:sp>
      <p:sp>
        <p:nvSpPr>
          <p:cNvPr id="3" name="Text Placeholder 2"/>
          <p:cNvSpPr>
            <a:spLocks noGrp="1"/>
          </p:cNvSpPr>
          <p:nvPr>
            <p:ph type="body" sz="quarter" idx="11"/>
          </p:nvPr>
        </p:nvSpPr>
        <p:spPr>
          <a:xfrm>
            <a:off x="1823244" y="1387475"/>
            <a:ext cx="13030200" cy="1513466"/>
          </a:xfrm>
        </p:spPr>
        <p:txBody>
          <a:bodyPr anchor="ctr"/>
          <a:lstStyle/>
          <a:p>
            <a:pPr>
              <a:lnSpc>
                <a:spcPct val="100000"/>
              </a:lnSpc>
            </a:pPr>
            <a:r>
              <a:rPr lang="lv-LV" sz="5400" spc="-150" dirty="0">
                <a:solidFill>
                  <a:schemeClr val="bg1">
                    <a:lumMod val="50000"/>
                  </a:schemeClr>
                </a:solidFill>
                <a:latin typeface="+mj-lt"/>
                <a:cs typeface="Arial" panose="020B0604020202020204" pitchFamily="34" charset="0"/>
              </a:rPr>
              <a:t>M</a:t>
            </a:r>
            <a:r>
              <a:rPr lang="pt-BR" sz="5400" spc="-150" dirty="0">
                <a:solidFill>
                  <a:schemeClr val="bg1">
                    <a:lumMod val="50000"/>
                  </a:schemeClr>
                </a:solidFill>
                <a:latin typeface="+mj-lt"/>
                <a:cs typeface="Arial" panose="020B0604020202020204" pitchFamily="34" charset="0"/>
              </a:rPr>
              <a:t>otivācija</a:t>
            </a:r>
            <a:r>
              <a:rPr lang="lv-LV" sz="5400" spc="-150" dirty="0">
                <a:solidFill>
                  <a:schemeClr val="bg1">
                    <a:lumMod val="50000"/>
                  </a:schemeClr>
                </a:solidFill>
                <a:latin typeface="+mj-lt"/>
                <a:cs typeface="Arial" panose="020B0604020202020204" pitchFamily="34" charset="0"/>
              </a:rPr>
              <a:t> Universālo atkarību pētījumiem</a:t>
            </a:r>
            <a:endParaRPr lang="en-US" dirty="0">
              <a:latin typeface="+mj-lt"/>
            </a:endParaRPr>
          </a:p>
        </p:txBody>
      </p:sp>
    </p:spTree>
    <p:extLst>
      <p:ext uri="{BB962C8B-B14F-4D97-AF65-F5344CB8AC3E}">
        <p14:creationId xmlns:p14="http://schemas.microsoft.com/office/powerpoint/2010/main" val="3137121823"/>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2049</Words>
  <Application>Microsoft Office PowerPoint</Application>
  <PresentationFormat>Custom</PresentationFormat>
  <Paragraphs>232</Paragraphs>
  <Slides>24</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(null)</vt:lpstr>
      <vt:lpstr>Arial Narrow</vt:lpstr>
      <vt:lpstr>Calibri</vt:lpstr>
      <vt:lpstr>PF Handbook Pro</vt:lpstr>
      <vt:lpstr>Office Theme</vt:lpstr>
      <vt:lpstr>Formāls latviešu valodas gramatikas modelis un tā realizācija mašīnlasāmā sintakses korpusā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EDIS NOBIS EXCEATIAE  PORPORUM DERIT</dc:title>
  <dc:creator>Sergey</dc:creator>
  <cp:lastModifiedBy>Lauma</cp:lastModifiedBy>
  <cp:revision>172</cp:revision>
  <dcterms:created xsi:type="dcterms:W3CDTF">2018-05-23T10:57:02Z</dcterms:created>
  <dcterms:modified xsi:type="dcterms:W3CDTF">2023-04-17T10:05:51Z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2018-05-10T00:00:00Z</vt:filetime>
  </property>
  <property fmtid="{D5CDD505-2E9C-101B-9397-08002B2CF9AE}" pid="3" name="Creator">
    <vt:lpwstr>Adobe InDesign CC 13.0 (Macintosh)</vt:lpwstr>
  </property>
  <property fmtid="{D5CDD505-2E9C-101B-9397-08002B2CF9AE}" pid="4" name="LastSaved">
    <vt:filetime>2018-05-23T00:00:00Z</vt:filetime>
  </property>
</Properties>
</file>