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4"/>
  </p:sldMasterIdLst>
  <p:notesMasterIdLst>
    <p:notesMasterId r:id="rId23"/>
  </p:notesMasterIdLst>
  <p:sldIdLst>
    <p:sldId id="332" r:id="rId5"/>
    <p:sldId id="346" r:id="rId6"/>
    <p:sldId id="348" r:id="rId7"/>
    <p:sldId id="353" r:id="rId8"/>
    <p:sldId id="341" r:id="rId9"/>
    <p:sldId id="355" r:id="rId10"/>
    <p:sldId id="356" r:id="rId11"/>
    <p:sldId id="347" r:id="rId12"/>
    <p:sldId id="333" r:id="rId13"/>
    <p:sldId id="354" r:id="rId14"/>
    <p:sldId id="351" r:id="rId15"/>
    <p:sldId id="352" r:id="rId16"/>
    <p:sldId id="339" r:id="rId17"/>
    <p:sldId id="340" r:id="rId18"/>
    <p:sldId id="357" r:id="rId19"/>
    <p:sldId id="358" r:id="rId20"/>
    <p:sldId id="350" r:id="rId21"/>
    <p:sldId id="349" r:id="rId2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īss Rikters" initials="MR" lastIdx="1" clrIdx="0">
    <p:extLst>
      <p:ext uri="{19B8F6BF-5375-455C-9EA6-DF929625EA0E}">
        <p15:presenceInfo xmlns:p15="http://schemas.microsoft.com/office/powerpoint/2012/main" userId="S::matiss.rikters@tilde.lv::bf735915-37f7-42f7-b75a-a97cbc723a5c" providerId="AD"/>
      </p:ext>
    </p:extLst>
  </p:cmAuthor>
  <p:cmAuthor id="2" name="Rinalds Vīksna" initials="RV" lastIdx="2" clrIdx="1">
    <p:extLst>
      <p:ext uri="{19B8F6BF-5375-455C-9EA6-DF929625EA0E}">
        <p15:presenceInfo xmlns:p15="http://schemas.microsoft.com/office/powerpoint/2012/main" userId="Rinalds Vīks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2CC"/>
    <a:srgbClr val="3333CC"/>
    <a:srgbClr val="006600"/>
    <a:srgbClr val="CC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296A6-2474-DCE2-B853-58A42CA37C82}" v="1" dt="2020-05-07T10:50:55.058"/>
    <p1510:client id="{393CE8F5-F99B-251A-92F9-71853C147CBF}" v="562" dt="2020-05-07T23:39:24.088"/>
    <p1510:client id="{B8BB5F70-5719-5FFE-1288-49A1539CBD1F}" v="25" dt="2020-05-08T08:41:55.650"/>
    <p1510:client id="{BABD9EB4-08B2-4BA5-BEF5-CCC6B35C30FA}" v="19" dt="2020-05-08T07:52:14.630"/>
    <p1510:client id="{DC421220-B07E-6946-4EB1-3416DF542B66}" v="353" dt="2020-05-07T10:59:56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A0A98-0545-4119-87D8-DB498905DED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13F55-2B99-464B-AE14-2384C055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0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7E0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59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471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27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aisnstūris 8"/>
          <p:cNvSpPr/>
          <p:nvPr/>
        </p:nvSpPr>
        <p:spPr>
          <a:xfrm>
            <a:off x="1" y="0"/>
            <a:ext cx="12192000" cy="365125"/>
          </a:xfrm>
          <a:prstGeom prst="rect">
            <a:avLst/>
          </a:prstGeom>
          <a:solidFill>
            <a:srgbClr val="6D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aisnstūris 9"/>
          <p:cNvSpPr/>
          <p:nvPr/>
        </p:nvSpPr>
        <p:spPr>
          <a:xfrm>
            <a:off x="1" y="6492874"/>
            <a:ext cx="12191999" cy="365126"/>
          </a:xfrm>
          <a:prstGeom prst="rect">
            <a:avLst/>
          </a:prstGeom>
          <a:solidFill>
            <a:srgbClr val="6D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92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7E0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81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48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76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46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12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95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42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2021.02.10.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94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sm.lv/raksts/zinas/latvija/latvija-covid-19-apstiprina-vel-4-cilvekiem-stacioneti-2-pacienti.a35939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lweb.org/anthology/D19-1069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EB60B-A642-4C98-888D-50CE1B6B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350319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a typeface="+mn-lt"/>
                <a:cs typeface="+mn-lt"/>
              </a:rPr>
              <a:t>Zināšanu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izguve</a:t>
            </a:r>
            <a:r>
              <a:rPr lang="en-US" dirty="0">
                <a:ea typeface="+mn-lt"/>
                <a:cs typeface="+mn-lt"/>
              </a:rPr>
              <a:t> no </a:t>
            </a:r>
            <a:r>
              <a:rPr lang="en-US" dirty="0" err="1">
                <a:ea typeface="+mn-lt"/>
                <a:cs typeface="+mn-lt"/>
              </a:rPr>
              <a:t>nestrukturētiem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valodas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datiem</a:t>
            </a:r>
            <a:r>
              <a:rPr lang="en-US" dirty="0">
                <a:ea typeface="+mn-lt"/>
                <a:cs typeface="+mn-lt"/>
              </a:rPr>
              <a:t> </a:t>
            </a:r>
            <a:br>
              <a:rPr lang="en-US" dirty="0"/>
            </a:br>
            <a:endParaRPr lang="lv-LV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9D061-4569-447A-9251-F69D4371F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9171" y="5064026"/>
            <a:ext cx="10515600" cy="8853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lv-LV" dirty="0">
                <a:cs typeface="Calibri Light"/>
              </a:rPr>
              <a:t>Rinalds Vīksna</a:t>
            </a:r>
          </a:p>
          <a:p>
            <a:pPr algn="r"/>
            <a:r>
              <a:rPr lang="lv-LV" dirty="0"/>
              <a:t>Darba vadītāja: Dr. Dat., prof. Inguna Skadiņa</a:t>
            </a:r>
          </a:p>
        </p:txBody>
      </p:sp>
    </p:spTree>
    <p:extLst>
      <p:ext uri="{BB962C8B-B14F-4D97-AF65-F5344CB8AC3E}">
        <p14:creationId xmlns:p14="http://schemas.microsoft.com/office/powerpoint/2010/main" val="82139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465BD7-8FB8-47DA-BE81-A730DB134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676" y="2712240"/>
            <a:ext cx="8438147" cy="3411303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</a:t>
            </a:r>
            <a:endParaRPr lang="lv-LV" dirty="0"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56E75-5D9E-4276-9FC1-11EA6C70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4" y="1317810"/>
            <a:ext cx="10515600" cy="4351338"/>
          </a:xfrm>
        </p:spPr>
        <p:txBody>
          <a:bodyPr/>
          <a:lstStyle/>
          <a:p>
            <a:r>
              <a:rPr lang="lv-LV" dirty="0"/>
              <a:t>BERT – «Bidirectional Encoder Representations from Transformers»</a:t>
            </a:r>
          </a:p>
          <a:p>
            <a:pPr lvl="1"/>
            <a:r>
              <a:rPr lang="lv-LV" dirty="0"/>
              <a:t>Priekšapmācīts valodas reprezentācijas modelis. Priekšapmācībai divi uzdevumi: Masked LM (paslēpj vārdu un cenšas uzminēt) un Next Sentence Prediction (Divi teikumi, modelim jāuzmin vai tie seko viens otram)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6B0A26-934D-4752-8492-0D0D79F1EFEA}"/>
              </a:ext>
            </a:extLst>
          </p:cNvPr>
          <p:cNvSpPr/>
          <p:nvPr/>
        </p:nvSpPr>
        <p:spPr>
          <a:xfrm>
            <a:off x="392723" y="6123543"/>
            <a:ext cx="10961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BERT: Pre-training of Deep Bidirectional Transformers for Language Understanding</a:t>
            </a:r>
            <a:r>
              <a:rPr lang="lv-LV" b="1" dirty="0"/>
              <a:t>, Jacob Devlin et.al. , 2018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056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</a:t>
            </a:r>
            <a:endParaRPr lang="lv-LV" dirty="0"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56E75-5D9E-4276-9FC1-11EA6C70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4" y="1317810"/>
            <a:ext cx="8703150" cy="4826316"/>
          </a:xfrm>
        </p:spPr>
        <p:txBody>
          <a:bodyPr/>
          <a:lstStyle/>
          <a:p>
            <a:r>
              <a:rPr lang="lv-LV" dirty="0"/>
              <a:t>Latviešu wordpiece vārdnīca ar 30k;</a:t>
            </a:r>
          </a:p>
          <a:p>
            <a:r>
              <a:rPr lang="lv-LV" dirty="0"/>
              <a:t>Ļauj izmantot nelielu jēdzientelpas vektoru skaitu un novērš situāciju kad modelis kādu vārdu nav redzējis.</a:t>
            </a:r>
          </a:p>
          <a:p>
            <a:r>
              <a:rPr lang="lv-LV" dirty="0"/>
              <a:t>Teksta mazākā daļa nav vārds bet tā daļa.</a:t>
            </a:r>
          </a:p>
          <a:p>
            <a:r>
              <a:rPr lang="lv-LV" dirty="0"/>
              <a:t>Ideja:</a:t>
            </a:r>
          </a:p>
          <a:p>
            <a:pPr lvl="1"/>
            <a:r>
              <a:rPr lang="lv-LV" dirty="0"/>
              <a:t>Sadala tekstu simbolos – katru simbolu pievieno vārdnīcai</a:t>
            </a:r>
          </a:p>
          <a:p>
            <a:pPr lvl="1"/>
            <a:r>
              <a:rPr lang="lv-LV" dirty="0"/>
              <a:t>Iteratīvi meklē biežāk sastopamās simbolu kombinācijas un tās pievieno vārdnīcai līdz sasniedz tās maksimālo izmēru</a:t>
            </a:r>
          </a:p>
          <a:p>
            <a:pPr lvl="1"/>
            <a:r>
              <a:rPr lang="lv-LV" dirty="0"/>
              <a:t>Tekstvienības, kas sastopamas tikai vārda iekšienē sākas ar ##</a:t>
            </a:r>
          </a:p>
          <a:p>
            <a:pPr lvl="1"/>
            <a:r>
              <a:rPr lang="lv-LV" dirty="0"/>
              <a:t>Gadījumiem, kad tekstā sastopams nezināms simbols – [UNK]</a:t>
            </a:r>
          </a:p>
          <a:p>
            <a:r>
              <a:rPr lang="lv-LV" sz="2400" b="1" dirty="0"/>
              <a:t>Populārākie vārdi netiek sadalīti</a:t>
            </a:r>
            <a:endParaRPr lang="lv-LV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B675C0-9351-4A5B-8788-8CC83CC19BAC}"/>
              </a:ext>
            </a:extLst>
          </p:cNvPr>
          <p:cNvSpPr/>
          <p:nvPr/>
        </p:nvSpPr>
        <p:spPr>
          <a:xfrm>
            <a:off x="392724" y="5977372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Neural Machine Translation of Rare Words with Subword Units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6F3A4-7BAF-43A1-8A6A-D7B1F8D74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5874" y="827493"/>
            <a:ext cx="2117558" cy="544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9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19E9440-0BE0-4202-B137-D5686850817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58" y="3128211"/>
            <a:ext cx="6221457" cy="32509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</a:t>
            </a:r>
            <a:endParaRPr lang="lv-LV" dirty="0"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56E75-5D9E-4276-9FC1-11EA6C70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4" y="1317810"/>
            <a:ext cx="10515600" cy="4351338"/>
          </a:xfrm>
        </p:spPr>
        <p:txBody>
          <a:bodyPr/>
          <a:lstStyle/>
          <a:p>
            <a:r>
              <a:rPr lang="lv-LV" dirty="0"/>
              <a:t>Dense un CRF slāņi izmanto BERT jēdzienteplas vektorus;</a:t>
            </a:r>
          </a:p>
          <a:p>
            <a:r>
              <a:rPr lang="lv-LV" dirty="0"/>
              <a:t>Katram wordpiece fragmentam tiek atrasta atbilstoša klase (O, X, B-PER, I-PER, u.t.t.);</a:t>
            </a:r>
          </a:p>
          <a:p>
            <a:r>
              <a:rPr lang="lv-LV" dirty="0"/>
              <a:t>Pēcapstrāde novāc X tagus (fragmenti vārda iekšienē) un atsevišķus I- tagus, kam nav atbilstoša B- taga.</a:t>
            </a:r>
          </a:p>
        </p:txBody>
      </p:sp>
    </p:spTree>
    <p:extLst>
      <p:ext uri="{BB962C8B-B14F-4D97-AF65-F5344CB8AC3E}">
        <p14:creationId xmlns:p14="http://schemas.microsoft.com/office/powerpoint/2010/main" val="2997103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 - rezultāti</a:t>
            </a:r>
            <a:endParaRPr lang="lv-LV" dirty="0">
              <a:cs typeface="Calibri Light"/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65A1ED5-5C6E-4CB5-827E-300AEBBFF4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27159"/>
              </p:ext>
            </p:extLst>
          </p:nvPr>
        </p:nvGraphicFramePr>
        <p:xfrm>
          <a:off x="392112" y="1422400"/>
          <a:ext cx="10961688" cy="4728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3482">
                  <a:extLst>
                    <a:ext uri="{9D8B030D-6E8A-4147-A177-3AD203B41FA5}">
                      <a16:colId xmlns:a16="http://schemas.microsoft.com/office/drawing/2014/main" val="3631559352"/>
                    </a:ext>
                  </a:extLst>
                </a:gridCol>
                <a:gridCol w="2800275">
                  <a:extLst>
                    <a:ext uri="{9D8B030D-6E8A-4147-A177-3AD203B41FA5}">
                      <a16:colId xmlns:a16="http://schemas.microsoft.com/office/drawing/2014/main" val="2030900335"/>
                    </a:ext>
                  </a:extLst>
                </a:gridCol>
                <a:gridCol w="2708815">
                  <a:extLst>
                    <a:ext uri="{9D8B030D-6E8A-4147-A177-3AD203B41FA5}">
                      <a16:colId xmlns:a16="http://schemas.microsoft.com/office/drawing/2014/main" val="2349713926"/>
                    </a:ext>
                  </a:extLst>
                </a:gridCol>
                <a:gridCol w="2359116">
                  <a:extLst>
                    <a:ext uri="{9D8B030D-6E8A-4147-A177-3AD203B41FA5}">
                      <a16:colId xmlns:a16="http://schemas.microsoft.com/office/drawing/2014/main" val="4067812740"/>
                    </a:ext>
                  </a:extLst>
                </a:gridCol>
              </a:tblGrid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NE type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Multi-base</a:t>
                      </a:r>
                      <a:r>
                        <a:rPr lang="lv-LV" sz="2400" dirty="0">
                          <a:effectLst/>
                        </a:rPr>
                        <a:t> F1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lv-base</a:t>
                      </a:r>
                      <a:r>
                        <a:rPr lang="lv-LV" sz="2400" dirty="0">
                          <a:effectLst/>
                        </a:rPr>
                        <a:t> F1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NLP-PIPE</a:t>
                      </a:r>
                      <a:r>
                        <a:rPr lang="lv-LV" sz="2400" dirty="0">
                          <a:effectLst/>
                        </a:rPr>
                        <a:t> F1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44682847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GPE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88.18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89.66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79.0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78517479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ENTITY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35.59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44.68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58720947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EVENT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48.6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59.46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20.0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05971279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LOCATION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61.59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67.79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45.1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20578099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MONEY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11.11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92295222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ORGANIZATION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77.91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81.7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78.5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7739252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PERSON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91.99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94.91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85.2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0097898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PRODUCT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65.17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64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40.0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16390101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TIME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63.14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65.64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71.7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2729391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F1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78.37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81.91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74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87990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030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 - kļūdas</a:t>
            </a:r>
            <a:endParaRPr lang="lv-LV" dirty="0">
              <a:cs typeface="Calibri Light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90B2C49-CB64-4D77-B1DA-20270D6BE6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561819"/>
              </p:ext>
            </p:extLst>
          </p:nvPr>
        </p:nvGraphicFramePr>
        <p:xfrm>
          <a:off x="1094640" y="2246740"/>
          <a:ext cx="2374901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3540460554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1363762912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256029137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Drīz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B-MISC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5217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pēc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I-MISC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476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tam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482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,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80101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kad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682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1944.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90207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gada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41504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vasarā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I-MISC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671000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D7DFF8A-99A1-4257-9305-2DA27F1BE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362212"/>
              </p:ext>
            </p:extLst>
          </p:nvPr>
        </p:nvGraphicFramePr>
        <p:xfrm>
          <a:off x="4064487" y="2246740"/>
          <a:ext cx="2374901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905368989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903659650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15806563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Šī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221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izrāde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3662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ir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4491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pirmais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91621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mēģinājums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50111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Latvijas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B-LOC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B-ORG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02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teātrī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1175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paskatīties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6057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uz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76712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populāro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74516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Milna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B-PER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B-PER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79927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DF4EC86-4924-4E2F-A9A5-95B79BDD5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89378"/>
              </p:ext>
            </p:extLst>
          </p:nvPr>
        </p:nvGraphicFramePr>
        <p:xfrm>
          <a:off x="7034334" y="2273910"/>
          <a:ext cx="2374901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2703388656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2140519152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133659714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Ja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003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Milna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B-PER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507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varoņos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0334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tiek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6156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atrastas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7525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populārākās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79143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cilvēku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270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tipu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33650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5406582-202D-4223-A9BE-0A27C8407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1427"/>
              </p:ext>
            </p:extLst>
          </p:nvPr>
        </p:nvGraphicFramePr>
        <p:xfrm>
          <a:off x="1094640" y="4694422"/>
          <a:ext cx="2374901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1948898082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2722806086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123871828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kas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5811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dzīvē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30923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nes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322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sevī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4472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Pūka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B-PER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6608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arhetipu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0028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?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508002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2E2AD6A-31A7-4CE3-92E7-2A428CF22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61833"/>
              </p:ext>
            </p:extLst>
          </p:nvPr>
        </p:nvGraphicFramePr>
        <p:xfrm>
          <a:off x="4064486" y="4694422"/>
          <a:ext cx="2374901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1908059783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4208012254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391175622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Visieteicamākais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1403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plānošanas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53883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laiks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75223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ir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48999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2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0769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mēneši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0259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.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77091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C8336DE-CF94-42EF-903E-2D6422B92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066694"/>
              </p:ext>
            </p:extLst>
          </p:nvPr>
        </p:nvGraphicFramePr>
        <p:xfrm>
          <a:off x="7034334" y="4694422"/>
          <a:ext cx="2374901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270011596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2661611570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6429931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Vedekla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B-PER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9611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nomira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2646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pašos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8814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spēka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0005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gados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77547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.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28568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143F9875-3CB9-4E90-91C6-CF2085BF7C34}"/>
              </a:ext>
            </a:extLst>
          </p:cNvPr>
          <p:cNvSpPr/>
          <p:nvPr/>
        </p:nvSpPr>
        <p:spPr>
          <a:xfrm>
            <a:off x="838200" y="1612967"/>
            <a:ext cx="3985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Pirmā kolonna - dotie dati, otrā </a:t>
            </a:r>
            <a:r>
              <a:rPr lang="lv-LV" dirty="0"/>
              <a:t>-</a:t>
            </a:r>
            <a:r>
              <a:rPr lang="it-IT" dirty="0"/>
              <a:t> atrastie</a:t>
            </a:r>
            <a:endParaRPr lang="lv-LV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61885E-4363-400E-B99E-705F9F5FF569}"/>
              </a:ext>
            </a:extLst>
          </p:cNvPr>
          <p:cNvSpPr/>
          <p:nvPr/>
        </p:nvSpPr>
        <p:spPr>
          <a:xfrm>
            <a:off x="775315" y="6113531"/>
            <a:ext cx="97624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https://github.com/LUMII-AILab/FullStack/tree/master/NamedEntities</a:t>
            </a:r>
          </a:p>
        </p:txBody>
      </p:sp>
    </p:spTree>
    <p:extLst>
      <p:ext uri="{BB962C8B-B14F-4D97-AF65-F5344CB8AC3E}">
        <p14:creationId xmlns:p14="http://schemas.microsoft.com/office/powerpoint/2010/main" val="386518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 robustums</a:t>
            </a:r>
            <a:endParaRPr lang="lv-LV" dirty="0">
              <a:cs typeface="Calibri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B966A7-0A39-4CEE-99F9-4A43881864DD}"/>
              </a:ext>
            </a:extLst>
          </p:cNvPr>
          <p:cNvSpPr/>
          <p:nvPr/>
        </p:nvSpPr>
        <p:spPr>
          <a:xfrm>
            <a:off x="724525" y="1547495"/>
            <a:ext cx="1062927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/>
              <a:t>«Kā sazināties ar Gitu Jurševsku?»	[Gita Jurševska]</a:t>
            </a:r>
          </a:p>
          <a:p>
            <a:r>
              <a:rPr lang="lv-LV" sz="2800" dirty="0"/>
              <a:t>«Kā sazināties ar gitu jurševsku?»	[]</a:t>
            </a:r>
          </a:p>
          <a:p>
            <a:r>
              <a:rPr lang="lv-LV" sz="2800" dirty="0"/>
              <a:t>«Kā sazināties ar Pēteri Kalniņu?»	[Pēteris Kalniņš]</a:t>
            </a:r>
          </a:p>
          <a:p>
            <a:r>
              <a:rPr lang="lv-LV" sz="2800" dirty="0"/>
              <a:t>«Kā sazināties ar pēteri kalniņu?»	[]</a:t>
            </a:r>
          </a:p>
          <a:p>
            <a:r>
              <a:rPr lang="lv-LV" sz="2800" dirty="0"/>
              <a:t>«kaa sazinaaties ar peeteri kalninju?»	[]</a:t>
            </a:r>
          </a:p>
          <a:p>
            <a:r>
              <a:rPr lang="lv-LV" sz="2800" dirty="0"/>
              <a:t>«Kā sazināties ar Pēteri. Kalniņu?»	[Pēteris]</a:t>
            </a:r>
          </a:p>
          <a:p>
            <a:endParaRPr lang="lv-LV" dirty="0"/>
          </a:p>
          <a:p>
            <a:endParaRPr lang="en-US" dirty="0"/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7D659119-3C2D-4E4A-BD3D-D489C2946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598152"/>
              </p:ext>
            </p:extLst>
          </p:nvPr>
        </p:nvGraphicFramePr>
        <p:xfrm>
          <a:off x="838200" y="4779149"/>
          <a:ext cx="9939291" cy="1267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0">
                  <a:extLst>
                    <a:ext uri="{9D8B030D-6E8A-4147-A177-3AD203B41FA5}">
                      <a16:colId xmlns:a16="http://schemas.microsoft.com/office/drawing/2014/main" val="2305421038"/>
                    </a:ext>
                  </a:extLst>
                </a:gridCol>
                <a:gridCol w="1757779">
                  <a:extLst>
                    <a:ext uri="{9D8B030D-6E8A-4147-A177-3AD203B41FA5}">
                      <a16:colId xmlns:a16="http://schemas.microsoft.com/office/drawing/2014/main" val="1772815821"/>
                    </a:ext>
                  </a:extLst>
                </a:gridCol>
                <a:gridCol w="1562497">
                  <a:extLst>
                    <a:ext uri="{9D8B030D-6E8A-4147-A177-3AD203B41FA5}">
                      <a16:colId xmlns:a16="http://schemas.microsoft.com/office/drawing/2014/main" val="3837316552"/>
                    </a:ext>
                  </a:extLst>
                </a:gridCol>
                <a:gridCol w="2031198">
                  <a:extLst>
                    <a:ext uri="{9D8B030D-6E8A-4147-A177-3AD203B41FA5}">
                      <a16:colId xmlns:a16="http://schemas.microsoft.com/office/drawing/2014/main" val="4030511274"/>
                    </a:ext>
                  </a:extLst>
                </a:gridCol>
                <a:gridCol w="2265567">
                  <a:extLst>
                    <a:ext uri="{9D8B030D-6E8A-4147-A177-3AD203B41FA5}">
                      <a16:colId xmlns:a16="http://schemas.microsoft.com/office/drawing/2014/main" val="3062379135"/>
                    </a:ext>
                  </a:extLst>
                </a:gridCol>
              </a:tblGrid>
              <a:tr h="3061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F1 (4 klases)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Oriģinālie dati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mazie burti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LIELIE BURTI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Transliteraacija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381582"/>
                  </a:ext>
                </a:extLst>
              </a:tr>
              <a:tr h="306131">
                <a:tc>
                  <a:txBody>
                    <a:bodyPr/>
                    <a:lstStyle/>
                    <a:p>
                      <a:r>
                        <a:rPr lang="lv-LV" dirty="0"/>
                        <a:t>Oriģinālie dati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84,12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32,18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41,44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67,44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547643"/>
                  </a:ext>
                </a:extLst>
              </a:tr>
              <a:tr h="5357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Papildinātie dati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76,68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78,39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79,77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420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567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 specifiskiem lietojumiem</a:t>
            </a:r>
            <a:endParaRPr lang="lv-LV" dirty="0">
              <a:cs typeface="Calibri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B966A7-0A39-4CEE-99F9-4A43881864DD}"/>
              </a:ext>
            </a:extLst>
          </p:cNvPr>
          <p:cNvSpPr/>
          <p:nvPr/>
        </p:nvSpPr>
        <p:spPr>
          <a:xfrm>
            <a:off x="737973" y="1547495"/>
            <a:ext cx="64830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400" dirty="0"/>
              <a:t>Kā aizbraukt uz zooloģisko dārzu?</a:t>
            </a:r>
          </a:p>
          <a:p>
            <a:r>
              <a:rPr lang="lv-LV" sz="2400" dirty="0"/>
              <a:t>	zooloģiskais dārzs vieta_uz</a:t>
            </a:r>
          </a:p>
          <a:p>
            <a:r>
              <a:rPr lang="lv-LV" sz="2400" dirty="0"/>
              <a:t>Man sešos jānokļūst Jaunmārupē.</a:t>
            </a:r>
          </a:p>
          <a:p>
            <a:r>
              <a:rPr lang="lv-LV" sz="2400" dirty="0"/>
              <a:t>	sešos stunda</a:t>
            </a:r>
            <a:br>
              <a:rPr lang="lv-LV" sz="2400" dirty="0"/>
            </a:br>
            <a:r>
              <a:rPr lang="lv-LV" sz="2400" dirty="0"/>
              <a:t>	Jaunmārupe vieta_uz</a:t>
            </a:r>
          </a:p>
          <a:p>
            <a:r>
              <a:rPr lang="lv-LV" sz="2400" dirty="0"/>
              <a:t>Cikos ap 18:00 iet 4. trolejbuss</a:t>
            </a:r>
          </a:p>
          <a:p>
            <a:r>
              <a:rPr lang="lv-LV" sz="2400" dirty="0"/>
              <a:t>	18:00 stunda</a:t>
            </a:r>
            <a:br>
              <a:rPr lang="lv-LV" sz="2400" dirty="0"/>
            </a:br>
            <a:r>
              <a:rPr lang="lv-LV" sz="2400" dirty="0"/>
              <a:t>	4. transporta_nr</a:t>
            </a:r>
            <a:br>
              <a:rPr lang="lv-LV" sz="2400" dirty="0"/>
            </a:br>
            <a:r>
              <a:rPr lang="lv-LV" sz="2400" dirty="0"/>
              <a:t>	trolejbuss _transports</a:t>
            </a:r>
          </a:p>
          <a:p>
            <a:r>
              <a:rPr lang="lv-LV" sz="2400" dirty="0"/>
              <a:t>Vai autobuss Rīga-Ulbroka pietur Pļavniekos?</a:t>
            </a:r>
          </a:p>
          <a:p>
            <a:r>
              <a:rPr lang="lv-LV" sz="2400" dirty="0"/>
              <a:t>	 autobuss _transports</a:t>
            </a:r>
            <a:br>
              <a:rPr lang="lv-LV" sz="2400" dirty="0"/>
            </a:br>
            <a:r>
              <a:rPr lang="lv-LV" sz="2400" dirty="0"/>
              <a:t>	Rīga-Ulbroka marsruta_nosaukums</a:t>
            </a:r>
            <a:br>
              <a:rPr lang="lv-LV" sz="2400" dirty="0"/>
            </a:br>
            <a:r>
              <a:rPr lang="lv-LV" sz="2400" dirty="0"/>
              <a:t>	Pļavnieki vieta_uz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4541DE-75D7-439F-98C2-689E278C90D5}"/>
              </a:ext>
            </a:extLst>
          </p:cNvPr>
          <p:cNvSpPr/>
          <p:nvPr/>
        </p:nvSpPr>
        <p:spPr>
          <a:xfrm>
            <a:off x="7388534" y="1547495"/>
            <a:ext cx="44448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b="1" dirty="0">
                <a:latin typeface="Segoe UI" panose="020B0502040204020203" pitchFamily="34" charset="0"/>
              </a:rPr>
              <a:t>BET...</a:t>
            </a:r>
          </a:p>
          <a:p>
            <a:r>
              <a:rPr lang="lv-LV" sz="2800" dirty="0">
                <a:latin typeface="Segoe UI" panose="020B0502040204020203" pitchFamily="34" charset="0"/>
              </a:rPr>
              <a:t>Kas ir Egils Levits?</a:t>
            </a:r>
            <a:br>
              <a:rPr lang="lv-LV" sz="2800" dirty="0">
                <a:latin typeface="Segoe UI" panose="020B0502040204020203" pitchFamily="34" charset="0"/>
              </a:rPr>
            </a:br>
            <a:r>
              <a:rPr lang="lv-LV" sz="2800" dirty="0">
                <a:latin typeface="Segoe UI" panose="020B0502040204020203" pitchFamily="34" charset="0"/>
              </a:rPr>
              <a:t>	Levits _transports</a:t>
            </a:r>
          </a:p>
          <a:p>
            <a:endParaRPr lang="lv-LV" sz="2800" dirty="0">
              <a:latin typeface="Segoe UI" panose="020B0502040204020203" pitchFamily="34" charset="0"/>
            </a:endParaRPr>
          </a:p>
          <a:p>
            <a:pPr marL="457200" indent="-457200">
              <a:buFontTx/>
              <a:buChar char="-"/>
            </a:pPr>
            <a:r>
              <a:rPr lang="lv-LV" sz="2800" b="0" i="0" dirty="0">
                <a:effectLst/>
                <a:latin typeface="Segoe UI" panose="020B0502040204020203" pitchFamily="34" charset="0"/>
              </a:rPr>
              <a:t>Tikai 700 teikumi</a:t>
            </a:r>
          </a:p>
          <a:p>
            <a:pPr marL="457200" indent="-457200">
              <a:buFontTx/>
              <a:buChar char="-"/>
            </a:pPr>
            <a:r>
              <a:rPr lang="lv-LV" sz="2800" dirty="0">
                <a:latin typeface="Segoe UI" panose="020B0502040204020203" pitchFamily="34" charset="0"/>
              </a:rPr>
              <a:t>5-202 entitātes klasē</a:t>
            </a:r>
          </a:p>
          <a:p>
            <a:pPr marL="457200" indent="-457200">
              <a:buFontTx/>
              <a:buChar char="-"/>
            </a:pPr>
            <a:r>
              <a:rPr lang="lv-LV" sz="2800" b="0" i="0">
                <a:effectLst/>
                <a:latin typeface="Segoe UI" panose="020B0502040204020203" pitchFamily="34" charset="0"/>
              </a:rPr>
              <a:t>7 klases</a:t>
            </a:r>
            <a:endParaRPr lang="lv-LV" sz="2800" b="0" i="0" dirty="0">
              <a:effectLst/>
              <a:latin typeface="Segoe UI" panose="020B0502040204020203" pitchFamily="34" charset="0"/>
            </a:endParaRPr>
          </a:p>
          <a:p>
            <a:r>
              <a:rPr lang="lv-LV" sz="2800" b="0" i="0" dirty="0">
                <a:effectLst/>
                <a:latin typeface="Segoe UI" panose="020B0502040204020203" pitchFamily="34" charset="0"/>
              </a:rPr>
              <a:t>- ~90.3 F1</a:t>
            </a:r>
          </a:p>
        </p:txBody>
      </p:sp>
    </p:spTree>
    <p:extLst>
      <p:ext uri="{BB962C8B-B14F-4D97-AF65-F5344CB8AC3E}">
        <p14:creationId xmlns:p14="http://schemas.microsoft.com/office/powerpoint/2010/main" val="3677058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Publikācijas</a:t>
            </a:r>
            <a:endParaRPr lang="lv-LV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0CAA0-4EE9-4035-AA3A-BA7474AC2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Publicēts raksts Baltic HLT 2020 «Large Language Models for Latvian Named Entity Recognition»</a:t>
            </a:r>
          </a:p>
          <a:p>
            <a:r>
              <a:rPr lang="lv-LV" dirty="0"/>
              <a:t>Raksts par NER robustumu iesniegts EACL</a:t>
            </a:r>
          </a:p>
        </p:txBody>
      </p:sp>
    </p:spTree>
    <p:extLst>
      <p:ext uri="{BB962C8B-B14F-4D97-AF65-F5344CB8AC3E}">
        <p14:creationId xmlns:p14="http://schemas.microsoft.com/office/powerpoint/2010/main" val="2406088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95EE3-BDA5-4854-BECC-F735B8E5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266" y="3290359"/>
            <a:ext cx="9160933" cy="11969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lv-LV" sz="9600" b="1" dirty="0"/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160908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cs typeface="Calibri Light"/>
              </a:rPr>
              <a:t>Nestrukturēti valodas dati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01976-6899-4576-BDE9-CFD96A52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1395663"/>
            <a:ext cx="10968789" cy="4781300"/>
          </a:xfrm>
        </p:spPr>
        <p:txBody>
          <a:bodyPr/>
          <a:lstStyle/>
          <a:p>
            <a:r>
              <a:rPr lang="lv-LV" dirty="0"/>
              <a:t>Teksts, Audio</a:t>
            </a:r>
          </a:p>
          <a:p>
            <a:r>
              <a:rPr lang="lv-LV" dirty="0"/>
              <a:t>Piemērs:</a:t>
            </a:r>
          </a:p>
          <a:p>
            <a:pPr marL="457200" lvl="1" indent="0">
              <a:buNone/>
            </a:pPr>
            <a:r>
              <a:rPr lang="lv-LV" dirty="0"/>
              <a:t>«Latvijā aizvadītajā diennaktī konstatēti četri jauni Covid-19 saslimšanas gadījumi. Tādējādi valstī līdz šim reģistrēto Covid-19 slimnieku skaits sasniedzis 950, liecina Slimību profilakses un kontroles centra (SPKC) informācija.»</a:t>
            </a:r>
            <a:r>
              <a:rPr lang="lv-LV" baseline="30000" dirty="0"/>
              <a:t>1</a:t>
            </a:r>
          </a:p>
          <a:p>
            <a:r>
              <a:rPr lang="lv-LV" dirty="0"/>
              <a:t>Kādas te zināšanas?</a:t>
            </a:r>
          </a:p>
          <a:p>
            <a:pPr lvl="1"/>
            <a:r>
              <a:rPr lang="lv-LV" dirty="0"/>
              <a:t>Latvijā 4 cilvēkiem konstatēts Covid-19 2020.05.11</a:t>
            </a:r>
          </a:p>
          <a:p>
            <a:pPr lvl="1"/>
            <a:r>
              <a:rPr lang="lv-LV" dirty="0"/>
              <a:t>Kopā Latvijā 950 Covid-19 slimnieku 2020.05.12 datumā</a:t>
            </a:r>
          </a:p>
          <a:p>
            <a:pPr lvl="1"/>
            <a:r>
              <a:rPr lang="lv-LV" dirty="0"/>
              <a:t>Šo ziņu avots SPKC</a:t>
            </a:r>
          </a:p>
          <a:p>
            <a:pPr lvl="1"/>
            <a:r>
              <a:rPr lang="lv-LV" dirty="0"/>
              <a:t>u.t.t.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AA04DC8-7775-4909-9650-4A98BFFE9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4" y="6310312"/>
            <a:ext cx="10617200" cy="365125"/>
          </a:xfrm>
        </p:spPr>
        <p:txBody>
          <a:bodyPr/>
          <a:lstStyle/>
          <a:p>
            <a:pPr algn="l"/>
            <a:r>
              <a:rPr lang="lv-LV" baseline="30000" dirty="0">
                <a:hlinkClick r:id="rId2"/>
              </a:rPr>
              <a:t>1</a:t>
            </a:r>
            <a:r>
              <a:rPr lang="lv-LV" dirty="0">
                <a:hlinkClick r:id="rId2"/>
              </a:rPr>
              <a:t>https://www.lsm.lv/raksts/zinas/latvija/latvija-covid-19-apstiprina-vel-4-cilvekiem-stacioneti-2-pacienti.a359390/</a:t>
            </a:r>
            <a:endParaRPr lang="en-US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5399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cs typeface="Calibri Light"/>
              </a:rPr>
              <a:t>Nestrukturēti valodas dati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01976-6899-4576-BDE9-CFD96A52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1395663"/>
            <a:ext cx="10968789" cy="4781300"/>
          </a:xfrm>
        </p:spPr>
        <p:txBody>
          <a:bodyPr/>
          <a:lstStyle/>
          <a:p>
            <a:r>
              <a:rPr lang="lv-LV" dirty="0"/>
              <a:t>Atvērtā informācijas izgūšana – Open information extraction (OIE)</a:t>
            </a:r>
          </a:p>
          <a:p>
            <a:r>
              <a:rPr lang="lv-LV" dirty="0"/>
              <a:t>Informāciju reprezentē kā relāciju ar argumentiem, piemēram, </a:t>
            </a:r>
          </a:p>
          <a:p>
            <a:pPr lvl="1"/>
            <a:r>
              <a:rPr lang="lv-LV" dirty="0"/>
              <a:t>«4 cilvēkiem», «konstatēts», «Covid-19»  </a:t>
            </a:r>
          </a:p>
          <a:p>
            <a:pPr lvl="2"/>
            <a:r>
              <a:rPr lang="lv-LV" dirty="0"/>
              <a:t>konstatēts(covid,4 cilvēkiem)</a:t>
            </a:r>
          </a:p>
          <a:p>
            <a:pPr lvl="2"/>
            <a:r>
              <a:rPr lang="lv-LV" dirty="0"/>
              <a:t>konstatēta(slimība(covid), cilvēki(4))</a:t>
            </a:r>
          </a:p>
          <a:p>
            <a:pPr lvl="1"/>
            <a:r>
              <a:rPr lang="lv-LV" dirty="0"/>
              <a:t>«valstī», «reģistrēti», «950 Covid-19 slimnieki»</a:t>
            </a:r>
          </a:p>
          <a:p>
            <a:pPr lvl="2"/>
            <a:r>
              <a:rPr lang="lv-LV" dirty="0"/>
              <a:t>reģistrēts(valstī, 950 Covid-19 slimnieki)</a:t>
            </a:r>
          </a:p>
          <a:p>
            <a:r>
              <a:rPr lang="lv-LV" dirty="0"/>
              <a:t>Lai šādas potenciālā fakta reprezentācijas varētu lietot, tās jāpiesaista ar jau zināmiem faktiem zināšanu bāzē. </a:t>
            </a:r>
          </a:p>
        </p:txBody>
      </p:sp>
    </p:spTree>
    <p:extLst>
      <p:ext uri="{BB962C8B-B14F-4D97-AF65-F5344CB8AC3E}">
        <p14:creationId xmlns:p14="http://schemas.microsoft.com/office/powerpoint/2010/main" val="307617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0C668F-A2B1-4363-884C-3B7C28431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027" y="2122138"/>
            <a:ext cx="7660856" cy="415133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cs typeface="Calibri Light"/>
              </a:rPr>
              <a:t>Nestrukturēti valodas dati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01976-6899-4576-BDE9-CFD96A52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1395663"/>
            <a:ext cx="10968789" cy="4781300"/>
          </a:xfrm>
        </p:spPr>
        <p:txBody>
          <a:bodyPr/>
          <a:lstStyle/>
          <a:p>
            <a:r>
              <a:rPr lang="lv-LV" dirty="0"/>
              <a:t>Lai šādas potenciālā fakta reprezentācijas varētu lietot, tās jāpiesaista ar jau zināmiem faktiem zināšanu bāzē.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5A6F0D-E618-49D8-885C-F7CFD2CA05FB}"/>
              </a:ext>
            </a:extLst>
          </p:cNvPr>
          <p:cNvSpPr/>
          <p:nvPr/>
        </p:nvSpPr>
        <p:spPr>
          <a:xfrm>
            <a:off x="385011" y="6120517"/>
            <a:ext cx="7952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hlinkClick r:id="rId3"/>
              </a:rPr>
              <a:t>KnowledgeNet</a:t>
            </a:r>
            <a:r>
              <a:rPr lang="en-US" b="1" dirty="0">
                <a:hlinkClick r:id="rId3"/>
              </a:rPr>
              <a:t>: A Benchmark Dataset for Knowledge Base Population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787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</a:t>
            </a:r>
            <a:endParaRPr lang="lv-LV" dirty="0"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56E75-5D9E-4276-9FC1-11EA6C70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4" y="1317810"/>
            <a:ext cx="10515600" cy="5028126"/>
          </a:xfrm>
        </p:spPr>
        <p:txBody>
          <a:bodyPr>
            <a:normAutofit/>
          </a:bodyPr>
          <a:lstStyle/>
          <a:p>
            <a:r>
              <a:rPr lang="lv-LV" dirty="0"/>
              <a:t>Named Entity Recognition – Nosaukto entitāšu atpazīšana</a:t>
            </a:r>
          </a:p>
          <a:p>
            <a:r>
              <a:rPr lang="lv-LV" dirty="0"/>
              <a:t>Entitātes – Jebkas, kas eksistē atsevišķi kā reāli esoša vienība, piemēram, «māja», «iela», «skola» u.t.t.</a:t>
            </a:r>
          </a:p>
          <a:p>
            <a:r>
              <a:rPr lang="lv-LV" dirty="0"/>
              <a:t>Nosauktās entitātes – Entitātes, kam ir dots vārds, piemēram, «Daugavpils», «Brīvības iela», «Latvija», «Latvijas Universitāte», «Datorikas fakultāte»</a:t>
            </a:r>
          </a:p>
          <a:p>
            <a:endParaRPr lang="lv-LV" dirty="0"/>
          </a:p>
          <a:p>
            <a:r>
              <a:rPr lang="lv-LV" dirty="0"/>
              <a:t>Pieejas (likumi,gramatika,ML)</a:t>
            </a:r>
          </a:p>
          <a:p>
            <a:r>
              <a:rPr lang="lv-LV" dirty="0"/>
              <a:t>Izaicinājumi (Mr. Kalns vs Kalns, Latvijas Universitāte, Maskava apvaino Rīgu, u.c)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9116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24" y="362720"/>
            <a:ext cx="10515600" cy="1325563"/>
          </a:xfrm>
        </p:spPr>
        <p:txBody>
          <a:bodyPr/>
          <a:lstStyle/>
          <a:p>
            <a:r>
              <a:rPr lang="lv-LV" dirty="0"/>
              <a:t>Normalizācija, NEL</a:t>
            </a:r>
            <a:endParaRPr lang="lv-LV" dirty="0"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56E75-5D9E-4276-9FC1-11EA6C70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4" y="1317810"/>
            <a:ext cx="10515600" cy="4351338"/>
          </a:xfrm>
        </p:spPr>
        <p:txBody>
          <a:bodyPr/>
          <a:lstStyle/>
          <a:p>
            <a:r>
              <a:rPr lang="lv-LV" dirty="0"/>
              <a:t>Named Entity Linking – Nosaukto entitāšu piesaistīšana zināšanu bāzei</a:t>
            </a:r>
          </a:p>
          <a:p>
            <a:pPr marL="0" indent="0">
              <a:buNone/>
            </a:pPr>
            <a:r>
              <a:rPr lang="lv-LV" dirty="0"/>
              <a:t>-Paris is the capital of France</a:t>
            </a:r>
          </a:p>
          <a:p>
            <a:pPr marL="0" indent="0">
              <a:buNone/>
            </a:pPr>
            <a:r>
              <a:rPr lang="lv-LV" dirty="0"/>
              <a:t>-Paris, Not France (2008 Film)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C3C2381-1E81-4E42-8F6D-C8456E555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821" y="2058757"/>
            <a:ext cx="6739957" cy="348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EF870C6-3D52-4493-8822-B825A27F3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34" y="3253331"/>
            <a:ext cx="2213958" cy="310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A7902A-5F31-4BAD-B1ED-4B21C0EBCA6B}"/>
              </a:ext>
            </a:extLst>
          </p:cNvPr>
          <p:cNvSpPr/>
          <p:nvPr/>
        </p:nvSpPr>
        <p:spPr>
          <a:xfrm>
            <a:off x="3209502" y="5993793"/>
            <a:ext cx="4147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https://en.wikipedia.org/wiki/Paris_Hilton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AD0A11-C938-4178-B1FC-5FC9C1BAD537}"/>
              </a:ext>
            </a:extLst>
          </p:cNvPr>
          <p:cNvSpPr/>
          <p:nvPr/>
        </p:nvSpPr>
        <p:spPr>
          <a:xfrm>
            <a:off x="7658522" y="5993793"/>
            <a:ext cx="4290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https://en.wikipedia.org/wiki/Entity_linking</a:t>
            </a:r>
          </a:p>
        </p:txBody>
      </p:sp>
    </p:spTree>
    <p:extLst>
      <p:ext uri="{BB962C8B-B14F-4D97-AF65-F5344CB8AC3E}">
        <p14:creationId xmlns:p14="http://schemas.microsoft.com/office/powerpoint/2010/main" val="300621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E559E737-2569-4DD8-9540-3C962A71B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65" y="1424145"/>
            <a:ext cx="9758597" cy="506873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cs typeface="Calibri Light"/>
              </a:rPr>
              <a:t>RDF Reprezentācija grafā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01976-6899-4576-BDE9-CFD96A52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515" y="1424145"/>
            <a:ext cx="5042941" cy="1197635"/>
          </a:xfrm>
        </p:spPr>
        <p:txBody>
          <a:bodyPr>
            <a:normAutofit/>
          </a:bodyPr>
          <a:lstStyle/>
          <a:p>
            <a:r>
              <a:rPr lang="lv-LV" dirty="0"/>
              <a:t>Subjekts – Predikāts – Objekts</a:t>
            </a:r>
          </a:p>
        </p:txBody>
      </p:sp>
    </p:spTree>
    <p:extLst>
      <p:ext uri="{BB962C8B-B14F-4D97-AF65-F5344CB8AC3E}">
        <p14:creationId xmlns:p14="http://schemas.microsoft.com/office/powerpoint/2010/main" val="757329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Zināšanu izguves darbplūsma</a:t>
            </a:r>
            <a:endParaRPr lang="lv-LV" dirty="0">
              <a:cs typeface="Calibri Light"/>
            </a:endParaRPr>
          </a:p>
        </p:txBody>
      </p:sp>
      <p:sp>
        <p:nvSpPr>
          <p:cNvPr id="2" name="Rectangle: Folded Corner 1">
            <a:extLst>
              <a:ext uri="{FF2B5EF4-FFF2-40B4-BE49-F238E27FC236}">
                <a16:creationId xmlns:a16="http://schemas.microsoft.com/office/drawing/2014/main" id="{5C0983B9-4B7A-49F7-BEEB-B823B3DD4F7B}"/>
              </a:ext>
            </a:extLst>
          </p:cNvPr>
          <p:cNvSpPr/>
          <p:nvPr/>
        </p:nvSpPr>
        <p:spPr>
          <a:xfrm>
            <a:off x="939799" y="1690688"/>
            <a:ext cx="1566333" cy="74551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Tīmeklis</a:t>
            </a: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8085131D-F6B4-4D2E-A068-EED3C4E407E6}"/>
              </a:ext>
            </a:extLst>
          </p:cNvPr>
          <p:cNvSpPr/>
          <p:nvPr/>
        </p:nvSpPr>
        <p:spPr>
          <a:xfrm>
            <a:off x="6878914" y="1690688"/>
            <a:ext cx="1401486" cy="74551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Teksta dokumenti</a:t>
            </a:r>
          </a:p>
        </p:txBody>
      </p:sp>
      <p:sp>
        <p:nvSpPr>
          <p:cNvPr id="8" name="Callout: Right Arrow 7">
            <a:extLst>
              <a:ext uri="{FF2B5EF4-FFF2-40B4-BE49-F238E27FC236}">
                <a16:creationId xmlns:a16="http://schemas.microsoft.com/office/drawing/2014/main" id="{2C27B84C-BDD4-47C8-AC9E-A7E5DBB3E009}"/>
              </a:ext>
            </a:extLst>
          </p:cNvPr>
          <p:cNvSpPr/>
          <p:nvPr/>
        </p:nvSpPr>
        <p:spPr>
          <a:xfrm>
            <a:off x="3560231" y="1690688"/>
            <a:ext cx="3196169" cy="74551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Tīmekļa rasmošana</a:t>
            </a:r>
            <a:r>
              <a:rPr lang="lv-LV" baseline="30000" dirty="0"/>
              <a:t>1 </a:t>
            </a:r>
            <a:r>
              <a:rPr lang="lv-LV" dirty="0"/>
              <a:t>un teksta attīrīšana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7B9FCAE-267F-4B62-A69C-075FA3A355FF}"/>
              </a:ext>
            </a:extLst>
          </p:cNvPr>
          <p:cNvSpPr/>
          <p:nvPr/>
        </p:nvSpPr>
        <p:spPr>
          <a:xfrm>
            <a:off x="2552443" y="182112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Flowchart: Magnetic Disk 9">
            <a:extLst>
              <a:ext uri="{FF2B5EF4-FFF2-40B4-BE49-F238E27FC236}">
                <a16:creationId xmlns:a16="http://schemas.microsoft.com/office/drawing/2014/main" id="{66CA8D1D-B5DF-428E-B76E-1F64A3E957F9}"/>
              </a:ext>
            </a:extLst>
          </p:cNvPr>
          <p:cNvSpPr/>
          <p:nvPr/>
        </p:nvSpPr>
        <p:spPr>
          <a:xfrm>
            <a:off x="4630350" y="2836120"/>
            <a:ext cx="2057400" cy="812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Zināšanu bāze</a:t>
            </a:r>
          </a:p>
          <a:p>
            <a:pPr algn="ctr"/>
            <a:r>
              <a:rPr lang="lv-LV" dirty="0"/>
              <a:t>(Ontoloģija, fakti)</a:t>
            </a:r>
          </a:p>
        </p:txBody>
      </p:sp>
      <p:sp>
        <p:nvSpPr>
          <p:cNvPr id="12" name="Callout: Down Arrow 11">
            <a:extLst>
              <a:ext uri="{FF2B5EF4-FFF2-40B4-BE49-F238E27FC236}">
                <a16:creationId xmlns:a16="http://schemas.microsoft.com/office/drawing/2014/main" id="{3373F2B1-D15B-4C86-AF7B-F54B9CC0EA20}"/>
              </a:ext>
            </a:extLst>
          </p:cNvPr>
          <p:cNvSpPr/>
          <p:nvPr/>
        </p:nvSpPr>
        <p:spPr>
          <a:xfrm>
            <a:off x="9116357" y="1690688"/>
            <a:ext cx="1401486" cy="9573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NER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EF5EF173-D51F-4167-9699-5F124FF2CC62}"/>
              </a:ext>
            </a:extLst>
          </p:cNvPr>
          <p:cNvSpPr/>
          <p:nvPr/>
        </p:nvSpPr>
        <p:spPr>
          <a:xfrm rot="16200000">
            <a:off x="8456521" y="1770781"/>
            <a:ext cx="397933" cy="585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Rectangle: Folded Corner 13">
            <a:extLst>
              <a:ext uri="{FF2B5EF4-FFF2-40B4-BE49-F238E27FC236}">
                <a16:creationId xmlns:a16="http://schemas.microsoft.com/office/drawing/2014/main" id="{F5FBF043-21D1-45CF-82FF-AEEB50F40667}"/>
              </a:ext>
            </a:extLst>
          </p:cNvPr>
          <p:cNvSpPr/>
          <p:nvPr/>
        </p:nvSpPr>
        <p:spPr>
          <a:xfrm>
            <a:off x="9033934" y="4113182"/>
            <a:ext cx="1566332" cy="74551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Anotēti teksta dokumenti</a:t>
            </a: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588573AA-0B82-49E0-96EE-1F4CBE18A65B}"/>
              </a:ext>
            </a:extLst>
          </p:cNvPr>
          <p:cNvSpPr/>
          <p:nvPr/>
        </p:nvSpPr>
        <p:spPr>
          <a:xfrm>
            <a:off x="7381819" y="4230992"/>
            <a:ext cx="1566332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Callout: Up Arrow 15">
            <a:extLst>
              <a:ext uri="{FF2B5EF4-FFF2-40B4-BE49-F238E27FC236}">
                <a16:creationId xmlns:a16="http://schemas.microsoft.com/office/drawing/2014/main" id="{E0360EA9-92E6-4470-886E-06C5BB0F272C}"/>
              </a:ext>
            </a:extLst>
          </p:cNvPr>
          <p:cNvSpPr/>
          <p:nvPr/>
        </p:nvSpPr>
        <p:spPr>
          <a:xfrm>
            <a:off x="4382126" y="3714596"/>
            <a:ext cx="2712023" cy="103279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Relāciju izgūšana un entitāšu sasaistīšana</a:t>
            </a:r>
          </a:p>
        </p:txBody>
      </p:sp>
      <p:sp>
        <p:nvSpPr>
          <p:cNvPr id="17" name="Arrow: Left-Right 16">
            <a:extLst>
              <a:ext uri="{FF2B5EF4-FFF2-40B4-BE49-F238E27FC236}">
                <a16:creationId xmlns:a16="http://schemas.microsoft.com/office/drawing/2014/main" id="{0A1BC963-774F-4B31-B1D6-41AEF79582FB}"/>
              </a:ext>
            </a:extLst>
          </p:cNvPr>
          <p:cNvSpPr/>
          <p:nvPr/>
        </p:nvSpPr>
        <p:spPr>
          <a:xfrm>
            <a:off x="6890751" y="3081867"/>
            <a:ext cx="2057400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Callout: Down Arrow 2">
            <a:extLst>
              <a:ext uri="{FF2B5EF4-FFF2-40B4-BE49-F238E27FC236}">
                <a16:creationId xmlns:a16="http://schemas.microsoft.com/office/drawing/2014/main" id="{E22F623E-AAFA-4468-AEB2-56323E0ABF88}"/>
              </a:ext>
            </a:extLst>
          </p:cNvPr>
          <p:cNvSpPr/>
          <p:nvPr/>
        </p:nvSpPr>
        <p:spPr>
          <a:xfrm>
            <a:off x="9116357" y="2926216"/>
            <a:ext cx="1401486" cy="109518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NEL un koreferences</a:t>
            </a:r>
          </a:p>
        </p:txBody>
      </p:sp>
    </p:spTree>
    <p:extLst>
      <p:ext uri="{BB962C8B-B14F-4D97-AF65-F5344CB8AC3E}">
        <p14:creationId xmlns:p14="http://schemas.microsoft.com/office/powerpoint/2010/main" val="418943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8CB241-B6B4-4F9D-AD50-8CB38CF7F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874" y="498568"/>
            <a:ext cx="6029325" cy="318135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Lietojums</a:t>
            </a:r>
            <a:endParaRPr lang="lv-LV" dirty="0"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56E75-5D9E-4276-9FC1-11EA6C70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4" y="1317809"/>
            <a:ext cx="10515600" cy="5175065"/>
          </a:xfrm>
        </p:spPr>
        <p:txBody>
          <a:bodyPr>
            <a:normAutofit/>
          </a:bodyPr>
          <a:lstStyle/>
          <a:p>
            <a:r>
              <a:rPr lang="lv-LV" dirty="0"/>
              <a:t>Čatboti – Q&amp;A</a:t>
            </a:r>
          </a:p>
          <a:p>
            <a:pPr lvl="1"/>
            <a:r>
              <a:rPr lang="lv-LV" dirty="0"/>
              <a:t>«Kāds rīt laiks Rīgā?»</a:t>
            </a:r>
          </a:p>
          <a:p>
            <a:pPr lvl="2"/>
            <a:r>
              <a:rPr lang="lv-LV" dirty="0"/>
              <a:t>Nodoms – laika ziņas</a:t>
            </a:r>
          </a:p>
          <a:p>
            <a:pPr lvl="2"/>
            <a:r>
              <a:rPr lang="lv-LV" dirty="0"/>
              <a:t>Entitātes – Rīt (laiks), Rīgā (vieta)</a:t>
            </a:r>
          </a:p>
          <a:p>
            <a:pPr lvl="2"/>
            <a:r>
              <a:rPr lang="lv-LV" dirty="0"/>
              <a:t>Atbilde – «Rīt Rīgā Lietusgāzes, 11°C.»</a:t>
            </a:r>
          </a:p>
          <a:p>
            <a:r>
              <a:rPr lang="lv-LV" dirty="0"/>
              <a:t>Anonimizācijai pielietojamas NER sistēmas</a:t>
            </a:r>
          </a:p>
          <a:p>
            <a:pPr marL="0" indent="0">
              <a:buNone/>
            </a:pPr>
            <a:r>
              <a:rPr lang="lv-LV" dirty="0"/>
              <a:t>Piemēram, tiesu spriedumu u.c. informācijas publiskošanai:</a:t>
            </a:r>
          </a:p>
          <a:p>
            <a:pPr marL="457200" lvl="1" indent="0">
              <a:buNone/>
            </a:pPr>
            <a:r>
              <a:rPr lang="lv-LV" dirty="0"/>
              <a:t>[1]  Valsts  policijā  saņemts  pieteicēja </a:t>
            </a:r>
            <a:r>
              <a:rPr lang="lv-LV" dirty="0">
                <a:highlight>
                  <a:srgbClr val="FFFF00"/>
                </a:highlight>
              </a:rPr>
              <a:t>/pers.  A/  </a:t>
            </a:r>
            <a:r>
              <a:rPr lang="lv-LV" dirty="0"/>
              <a:t>iesniegums  par  Valsts  policijas  Rīgas  reģiona  pārvaldes  darbinieku  iespējamu  bezdarbību, nenovēršot noziedzīga nodarījuma izdarīšanu, un tās rezultātā nodarītā mantiskā zaudējuma 629 euro atlīdzināšanu</a:t>
            </a:r>
          </a:p>
          <a:p>
            <a:r>
              <a:rPr lang="lv-LV" dirty="0"/>
              <a:t>Ziņu no dažādiem avotiem apkopojums:  https://eventregistry.org/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8269415"/>
      </p:ext>
    </p:extLst>
  </p:cSld>
  <p:clrMapOvr>
    <a:masterClrMapping/>
  </p:clrMapOvr>
</p:sld>
</file>

<file path=ppt/theme/theme1.xml><?xml version="1.0" encoding="utf-8"?>
<a:theme xmlns:a="http://schemas.openxmlformats.org/drawingml/2006/main" name="1_TildeTheme">
  <a:themeElements>
    <a:clrScheme name="Silti zils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deTheme" id="{BDCB4763-0654-4298-B883-EEF5BBABC99D}" vid="{C575FB9D-9C44-4A0C-9F44-F65DC95444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EE8F11BB62647BD5B08A7BC64ACB6" ma:contentTypeVersion="2" ma:contentTypeDescription="Create a new document." ma:contentTypeScope="" ma:versionID="aa13a562152841a60383f50d526a3c3c">
  <xsd:schema xmlns:xsd="http://www.w3.org/2001/XMLSchema" xmlns:xs="http://www.w3.org/2001/XMLSchema" xmlns:p="http://schemas.microsoft.com/office/2006/metadata/properties" xmlns:ns2="4d758d72-4bb5-4f7d-af13-798d5f5b172f" targetNamespace="http://schemas.microsoft.com/office/2006/metadata/properties" ma:root="true" ma:fieldsID="186ea3d45c4237384b368e2a0237fa77" ns2:_="">
    <xsd:import namespace="4d758d72-4bb5-4f7d-af13-798d5f5b17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758d72-4bb5-4f7d-af13-798d5f5b17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C906F5-4060-40BC-A8B5-C446E236A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758d72-4bb5-4f7d-af13-798d5f5b17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8BD036-2B45-40B3-81E4-5E2A0BF6EE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A7062B-ADB2-4424-9C3A-6F0A70F6B5A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770</TotalTime>
  <Words>1147</Words>
  <Application>Microsoft Office PowerPoint</Application>
  <PresentationFormat>Widescreen</PresentationFormat>
  <Paragraphs>310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Segoe UI</vt:lpstr>
      <vt:lpstr>Times New Roman</vt:lpstr>
      <vt:lpstr>1_TildeTheme</vt:lpstr>
      <vt:lpstr>Zināšanu izguve no nestrukturētiem valodas datiem  </vt:lpstr>
      <vt:lpstr>Nestrukturēti valodas dati</vt:lpstr>
      <vt:lpstr>Nestrukturēti valodas dati</vt:lpstr>
      <vt:lpstr>Nestrukturēti valodas dati</vt:lpstr>
      <vt:lpstr>NER</vt:lpstr>
      <vt:lpstr>Normalizācija, NEL</vt:lpstr>
      <vt:lpstr>RDF Reprezentācija grafā</vt:lpstr>
      <vt:lpstr>Zināšanu izguves darbplūsma</vt:lpstr>
      <vt:lpstr>Lietojums</vt:lpstr>
      <vt:lpstr>NER</vt:lpstr>
      <vt:lpstr>NER</vt:lpstr>
      <vt:lpstr>NER</vt:lpstr>
      <vt:lpstr>NER - rezultāti</vt:lpstr>
      <vt:lpstr>NER - kļūdas</vt:lpstr>
      <vt:lpstr>NER robustums</vt:lpstr>
      <vt:lpstr>NER specifiskiem lietojumiem</vt:lpstr>
      <vt:lpstr>Publikācijas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Zināšanu izguve no nestrukturētiem valodas datiem</dc:title>
  <cp:lastModifiedBy>Rinalds Vīksna</cp:lastModifiedBy>
  <cp:revision>36</cp:revision>
  <dcterms:modified xsi:type="dcterms:W3CDTF">2021-02-10T15:18:52Z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0x01010043DEE8F11BB62647BD5B08A7BC64ACB6</vt:lpwstr>
  </property>
  <property fmtid="{D5CDD505-2E9C-101B-9397-08002B2CF9AE}" pid="3" name="AuthorIds_UIVersion_512">
    <vt:lpwstr>28</vt:lpwstr>
  </property>
</Properties>
</file>