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3" r:id="rId3"/>
    <p:sldId id="368" r:id="rId4"/>
    <p:sldId id="304" r:id="rId5"/>
    <p:sldId id="369" r:id="rId6"/>
    <p:sldId id="370" r:id="rId7"/>
    <p:sldId id="371" r:id="rId8"/>
    <p:sldId id="336" r:id="rId9"/>
    <p:sldId id="372" r:id="rId10"/>
    <p:sldId id="373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4" autoAdjust="0"/>
  </p:normalViewPr>
  <p:slideViewPr>
    <p:cSldViewPr>
      <p:cViewPr>
        <p:scale>
          <a:sx n="100" d="100"/>
          <a:sy n="100" d="100"/>
        </p:scale>
        <p:origin x="-1948" y="-3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63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6E5FA-7BBF-4A4A-A827-E00B206EA19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5278084C-CC7D-4EDE-A702-DD8D46469735}">
      <dgm:prSet phldrT="[Text]" custT="1"/>
      <dgm:spPr>
        <a:solidFill>
          <a:srgbClr val="92D050">
            <a:alpha val="49000"/>
          </a:srgbClr>
        </a:solidFill>
      </dgm:spPr>
      <dgm:t>
        <a:bodyPr/>
        <a:lstStyle/>
        <a:p>
          <a:r>
            <a:rPr lang="lv-LV" sz="4000" b="1" dirty="0" smtClean="0">
              <a:solidFill>
                <a:srgbClr val="FF0000"/>
              </a:solidFill>
            </a:rPr>
            <a:t>2016</a:t>
          </a:r>
        </a:p>
        <a:p>
          <a:endParaRPr lang="lv-LV" sz="4000" b="1" dirty="0" smtClean="0">
            <a:solidFill>
              <a:srgbClr val="FF0000"/>
            </a:solidFill>
          </a:endParaRPr>
        </a:p>
        <a:p>
          <a:r>
            <a:rPr lang="lv-LV" sz="4000" b="1" dirty="0" smtClean="0">
              <a:solidFill>
                <a:srgbClr val="FF0000"/>
              </a:solidFill>
            </a:rPr>
            <a:t>1</a:t>
          </a:r>
          <a:endParaRPr lang="lv-LV" sz="4000" b="1" dirty="0">
            <a:solidFill>
              <a:srgbClr val="FF0000"/>
            </a:solidFill>
          </a:endParaRPr>
        </a:p>
      </dgm:t>
    </dgm:pt>
    <dgm:pt modelId="{F2E12308-7D2A-4126-AC52-E6C153AA2C7B}" type="parTrans" cxnId="{B46C1701-5AE2-4620-BC3E-47D679E1CB83}">
      <dgm:prSet/>
      <dgm:spPr/>
      <dgm:t>
        <a:bodyPr/>
        <a:lstStyle/>
        <a:p>
          <a:endParaRPr lang="en-US"/>
        </a:p>
      </dgm:t>
    </dgm:pt>
    <dgm:pt modelId="{9EDDDF67-B447-4D06-828E-033478A712C8}" type="sibTrans" cxnId="{B46C1701-5AE2-4620-BC3E-47D679E1CB83}">
      <dgm:prSet/>
      <dgm:spPr/>
      <dgm:t>
        <a:bodyPr/>
        <a:lstStyle/>
        <a:p>
          <a:endParaRPr lang="en-US"/>
        </a:p>
      </dgm:t>
    </dgm:pt>
    <dgm:pt modelId="{5210C0B5-9663-46FD-9F1E-F622E31631ED}">
      <dgm:prSet phldrT="[Text]" custT="1"/>
      <dgm:spPr>
        <a:solidFill>
          <a:srgbClr val="92D050">
            <a:alpha val="49000"/>
          </a:srgbClr>
        </a:solidFill>
      </dgm:spPr>
      <dgm:t>
        <a:bodyPr/>
        <a:lstStyle/>
        <a:p>
          <a:r>
            <a:rPr lang="lv-LV" sz="4000" b="1" dirty="0" smtClean="0">
              <a:solidFill>
                <a:srgbClr val="FF0000"/>
              </a:solidFill>
            </a:rPr>
            <a:t>2017</a:t>
          </a:r>
        </a:p>
        <a:p>
          <a:endParaRPr lang="lv-LV" sz="4000" b="1" dirty="0" smtClean="0">
            <a:solidFill>
              <a:srgbClr val="FF0000"/>
            </a:solidFill>
          </a:endParaRPr>
        </a:p>
        <a:p>
          <a:r>
            <a:rPr lang="lv-LV" sz="4000" b="1" dirty="0" smtClean="0">
              <a:solidFill>
                <a:srgbClr val="FF0000"/>
              </a:solidFill>
            </a:rPr>
            <a:t>2</a:t>
          </a:r>
          <a:endParaRPr lang="lv-LV" sz="4000" b="1" dirty="0">
            <a:solidFill>
              <a:srgbClr val="FF0000"/>
            </a:solidFill>
          </a:endParaRPr>
        </a:p>
      </dgm:t>
    </dgm:pt>
    <dgm:pt modelId="{5E818D17-D6CB-482C-A7F1-914DF0B2EA49}" type="parTrans" cxnId="{D8533E52-B72B-4763-ADD1-248EB32A051A}">
      <dgm:prSet/>
      <dgm:spPr/>
      <dgm:t>
        <a:bodyPr/>
        <a:lstStyle/>
        <a:p>
          <a:endParaRPr lang="lv-LV"/>
        </a:p>
      </dgm:t>
    </dgm:pt>
    <dgm:pt modelId="{064FDD33-AF59-4007-BA97-1EAE3B7FB0BE}" type="sibTrans" cxnId="{D8533E52-B72B-4763-ADD1-248EB32A051A}">
      <dgm:prSet/>
      <dgm:spPr/>
      <dgm:t>
        <a:bodyPr/>
        <a:lstStyle/>
        <a:p>
          <a:endParaRPr lang="lv-LV"/>
        </a:p>
      </dgm:t>
    </dgm:pt>
    <dgm:pt modelId="{94918DA8-9E38-4A59-9D8A-C4DA5CBF3CBD}">
      <dgm:prSet phldrT="[Text]" custT="1"/>
      <dgm:spPr>
        <a:solidFill>
          <a:srgbClr val="92D050">
            <a:alpha val="49000"/>
          </a:srgbClr>
        </a:solidFill>
      </dgm:spPr>
      <dgm:t>
        <a:bodyPr/>
        <a:lstStyle/>
        <a:p>
          <a:r>
            <a:rPr lang="lv-LV" sz="4000" b="1" dirty="0" smtClean="0">
              <a:solidFill>
                <a:srgbClr val="FF0000"/>
              </a:solidFill>
            </a:rPr>
            <a:t>2019</a:t>
          </a:r>
        </a:p>
        <a:p>
          <a:endParaRPr lang="lv-LV" sz="4000" b="1" dirty="0" smtClean="0">
            <a:solidFill>
              <a:srgbClr val="FF0000"/>
            </a:solidFill>
          </a:endParaRPr>
        </a:p>
        <a:p>
          <a:r>
            <a:rPr lang="lv-LV" sz="4000" b="1" dirty="0" smtClean="0">
              <a:solidFill>
                <a:srgbClr val="FF0000"/>
              </a:solidFill>
            </a:rPr>
            <a:t>4</a:t>
          </a:r>
          <a:endParaRPr lang="lv-LV" sz="4000" b="1" dirty="0">
            <a:solidFill>
              <a:srgbClr val="FF0000"/>
            </a:solidFill>
          </a:endParaRPr>
        </a:p>
      </dgm:t>
    </dgm:pt>
    <dgm:pt modelId="{2A5F030B-15F0-4018-BB1E-2866D415CBD8}" type="parTrans" cxnId="{07A067E6-C753-43FA-AEAA-98B3333B4197}">
      <dgm:prSet/>
      <dgm:spPr/>
      <dgm:t>
        <a:bodyPr/>
        <a:lstStyle/>
        <a:p>
          <a:endParaRPr lang="lv-LV"/>
        </a:p>
      </dgm:t>
    </dgm:pt>
    <dgm:pt modelId="{3AC056B9-537D-4A11-A904-5F3486B376DE}" type="sibTrans" cxnId="{07A067E6-C753-43FA-AEAA-98B3333B4197}">
      <dgm:prSet/>
      <dgm:spPr/>
      <dgm:t>
        <a:bodyPr/>
        <a:lstStyle/>
        <a:p>
          <a:endParaRPr lang="lv-LV"/>
        </a:p>
      </dgm:t>
    </dgm:pt>
    <dgm:pt modelId="{0CD6E3F5-969F-4DC6-A4FB-05E117189A67}">
      <dgm:prSet phldrT="[Text]" custT="1"/>
      <dgm:spPr>
        <a:solidFill>
          <a:srgbClr val="92D050">
            <a:alpha val="49000"/>
          </a:srgbClr>
        </a:solidFill>
      </dgm:spPr>
      <dgm:t>
        <a:bodyPr/>
        <a:lstStyle/>
        <a:p>
          <a:r>
            <a:rPr lang="lv-LV" sz="4000" b="1" dirty="0" smtClean="0">
              <a:solidFill>
                <a:srgbClr val="FF0000"/>
              </a:solidFill>
            </a:rPr>
            <a:t>2018</a:t>
          </a:r>
        </a:p>
        <a:p>
          <a:endParaRPr lang="lv-LV" sz="4000" b="1" dirty="0" smtClean="0">
            <a:solidFill>
              <a:srgbClr val="FF0000"/>
            </a:solidFill>
          </a:endParaRPr>
        </a:p>
        <a:p>
          <a:r>
            <a:rPr lang="lv-LV" sz="4000" b="1" dirty="0" smtClean="0">
              <a:solidFill>
                <a:srgbClr val="FF0000"/>
              </a:solidFill>
            </a:rPr>
            <a:t>4</a:t>
          </a:r>
          <a:endParaRPr lang="lv-LV" sz="4000" b="1" dirty="0">
            <a:solidFill>
              <a:srgbClr val="FF0000"/>
            </a:solidFill>
          </a:endParaRPr>
        </a:p>
      </dgm:t>
    </dgm:pt>
    <dgm:pt modelId="{DF57D3C6-6A9E-43C3-91E0-5930EF7A2A60}" type="parTrans" cxnId="{BAF50204-9583-4DA3-8F15-EE48E1D2D089}">
      <dgm:prSet/>
      <dgm:spPr/>
      <dgm:t>
        <a:bodyPr/>
        <a:lstStyle/>
        <a:p>
          <a:endParaRPr lang="lv-LV"/>
        </a:p>
      </dgm:t>
    </dgm:pt>
    <dgm:pt modelId="{B578541E-8E31-46F1-8D6F-96A318C0ED6E}" type="sibTrans" cxnId="{BAF50204-9583-4DA3-8F15-EE48E1D2D089}">
      <dgm:prSet/>
      <dgm:spPr/>
      <dgm:t>
        <a:bodyPr/>
        <a:lstStyle/>
        <a:p>
          <a:endParaRPr lang="lv-LV"/>
        </a:p>
      </dgm:t>
    </dgm:pt>
    <dgm:pt modelId="{62352148-D5BF-4BF7-B3CB-A756BBAEA6F6}" type="pres">
      <dgm:prSet presAssocID="{6266E5FA-7BBF-4A4A-A827-E00B206EA1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A6A30E3-08D5-4713-B582-DD69FE04AA83}" type="pres">
      <dgm:prSet presAssocID="{5278084C-CC7D-4EDE-A702-DD8D46469735}" presName="parTxOnly" presStyleLbl="node1" presStyleIdx="0" presStyleCnt="4" custScaleY="331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36650-2229-4342-AFF2-7AADC0332438}" type="pres">
      <dgm:prSet presAssocID="{9EDDDF67-B447-4D06-828E-033478A712C8}" presName="parTxOnlySpace" presStyleCnt="0"/>
      <dgm:spPr/>
    </dgm:pt>
    <dgm:pt modelId="{5910A347-8A48-4208-8F0D-D9CF29EBD1E5}" type="pres">
      <dgm:prSet presAssocID="{5210C0B5-9663-46FD-9F1E-F622E31631ED}" presName="parTxOnly" presStyleLbl="node1" presStyleIdx="1" presStyleCnt="4" custScaleY="331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A532487-9807-456B-B38B-63B2A6587E87}" type="pres">
      <dgm:prSet presAssocID="{064FDD33-AF59-4007-BA97-1EAE3B7FB0BE}" presName="parTxOnlySpace" presStyleCnt="0"/>
      <dgm:spPr/>
    </dgm:pt>
    <dgm:pt modelId="{5BE5099D-084F-4EAF-90E9-3B7264161282}" type="pres">
      <dgm:prSet presAssocID="{0CD6E3F5-969F-4DC6-A4FB-05E117189A67}" presName="parTxOnly" presStyleLbl="node1" presStyleIdx="2" presStyleCnt="4" custScaleY="331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380FFF8-DEC3-448C-B448-EDE15C65CA43}" type="pres">
      <dgm:prSet presAssocID="{B578541E-8E31-46F1-8D6F-96A318C0ED6E}" presName="parTxOnlySpace" presStyleCnt="0"/>
      <dgm:spPr/>
    </dgm:pt>
    <dgm:pt modelId="{70ABBBE1-6AFC-4F73-B658-F64C9C70CE82}" type="pres">
      <dgm:prSet presAssocID="{94918DA8-9E38-4A59-9D8A-C4DA5CBF3CBD}" presName="parTxOnly" presStyleLbl="node1" presStyleIdx="3" presStyleCnt="4" custScaleY="3319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C257C002-675A-4C58-B053-E0088B008B0D}" type="presOf" srcId="{5210C0B5-9663-46FD-9F1E-F622E31631ED}" destId="{5910A347-8A48-4208-8F0D-D9CF29EBD1E5}" srcOrd="0" destOrd="0" presId="urn:microsoft.com/office/officeart/2005/8/layout/chevron1"/>
    <dgm:cxn modelId="{07A067E6-C753-43FA-AEAA-98B3333B4197}" srcId="{6266E5FA-7BBF-4A4A-A827-E00B206EA194}" destId="{94918DA8-9E38-4A59-9D8A-C4DA5CBF3CBD}" srcOrd="3" destOrd="0" parTransId="{2A5F030B-15F0-4018-BB1E-2866D415CBD8}" sibTransId="{3AC056B9-537D-4A11-A904-5F3486B376DE}"/>
    <dgm:cxn modelId="{BAF50204-9583-4DA3-8F15-EE48E1D2D089}" srcId="{6266E5FA-7BBF-4A4A-A827-E00B206EA194}" destId="{0CD6E3F5-969F-4DC6-A4FB-05E117189A67}" srcOrd="2" destOrd="0" parTransId="{DF57D3C6-6A9E-43C3-91E0-5930EF7A2A60}" sibTransId="{B578541E-8E31-46F1-8D6F-96A318C0ED6E}"/>
    <dgm:cxn modelId="{F084A663-E5EB-438E-B1C8-1D3D903852B4}" type="presOf" srcId="{6266E5FA-7BBF-4A4A-A827-E00B206EA194}" destId="{62352148-D5BF-4BF7-B3CB-A756BBAEA6F6}" srcOrd="0" destOrd="0" presId="urn:microsoft.com/office/officeart/2005/8/layout/chevron1"/>
    <dgm:cxn modelId="{B46C1701-5AE2-4620-BC3E-47D679E1CB83}" srcId="{6266E5FA-7BBF-4A4A-A827-E00B206EA194}" destId="{5278084C-CC7D-4EDE-A702-DD8D46469735}" srcOrd="0" destOrd="0" parTransId="{F2E12308-7D2A-4126-AC52-E6C153AA2C7B}" sibTransId="{9EDDDF67-B447-4D06-828E-033478A712C8}"/>
    <dgm:cxn modelId="{D8533E52-B72B-4763-ADD1-248EB32A051A}" srcId="{6266E5FA-7BBF-4A4A-A827-E00B206EA194}" destId="{5210C0B5-9663-46FD-9F1E-F622E31631ED}" srcOrd="1" destOrd="0" parTransId="{5E818D17-D6CB-482C-A7F1-914DF0B2EA49}" sibTransId="{064FDD33-AF59-4007-BA97-1EAE3B7FB0BE}"/>
    <dgm:cxn modelId="{3CB65A2F-087C-40DF-88C1-5AF1E178E869}" type="presOf" srcId="{0CD6E3F5-969F-4DC6-A4FB-05E117189A67}" destId="{5BE5099D-084F-4EAF-90E9-3B7264161282}" srcOrd="0" destOrd="0" presId="urn:microsoft.com/office/officeart/2005/8/layout/chevron1"/>
    <dgm:cxn modelId="{E04F6C31-863A-4627-A74E-12E1C0B894E6}" type="presOf" srcId="{94918DA8-9E38-4A59-9D8A-C4DA5CBF3CBD}" destId="{70ABBBE1-6AFC-4F73-B658-F64C9C70CE82}" srcOrd="0" destOrd="0" presId="urn:microsoft.com/office/officeart/2005/8/layout/chevron1"/>
    <dgm:cxn modelId="{96B8A309-94DC-43B6-9B79-1162EE2D7293}" type="presOf" srcId="{5278084C-CC7D-4EDE-A702-DD8D46469735}" destId="{DA6A30E3-08D5-4713-B582-DD69FE04AA83}" srcOrd="0" destOrd="0" presId="urn:microsoft.com/office/officeart/2005/8/layout/chevron1"/>
    <dgm:cxn modelId="{31BE61D9-F5C6-46BC-87ED-A2D369071A6C}" type="presParOf" srcId="{62352148-D5BF-4BF7-B3CB-A756BBAEA6F6}" destId="{DA6A30E3-08D5-4713-B582-DD69FE04AA83}" srcOrd="0" destOrd="0" presId="urn:microsoft.com/office/officeart/2005/8/layout/chevron1"/>
    <dgm:cxn modelId="{457D2EBE-2108-47FC-A31B-566DEE7AF126}" type="presParOf" srcId="{62352148-D5BF-4BF7-B3CB-A756BBAEA6F6}" destId="{02336650-2229-4342-AFF2-7AADC0332438}" srcOrd="1" destOrd="0" presId="urn:microsoft.com/office/officeart/2005/8/layout/chevron1"/>
    <dgm:cxn modelId="{E1F3757D-21C5-4670-BACB-78B1BB499D3F}" type="presParOf" srcId="{62352148-D5BF-4BF7-B3CB-A756BBAEA6F6}" destId="{5910A347-8A48-4208-8F0D-D9CF29EBD1E5}" srcOrd="2" destOrd="0" presId="urn:microsoft.com/office/officeart/2005/8/layout/chevron1"/>
    <dgm:cxn modelId="{58FA2615-4824-456C-9580-116E87177FAC}" type="presParOf" srcId="{62352148-D5BF-4BF7-B3CB-A756BBAEA6F6}" destId="{4A532487-9807-456B-B38B-63B2A6587E87}" srcOrd="3" destOrd="0" presId="urn:microsoft.com/office/officeart/2005/8/layout/chevron1"/>
    <dgm:cxn modelId="{86B03B5A-8A9A-485F-9569-58A6E8E75B74}" type="presParOf" srcId="{62352148-D5BF-4BF7-B3CB-A756BBAEA6F6}" destId="{5BE5099D-084F-4EAF-90E9-3B7264161282}" srcOrd="4" destOrd="0" presId="urn:microsoft.com/office/officeart/2005/8/layout/chevron1"/>
    <dgm:cxn modelId="{419A3C66-6F99-4250-826B-4B154F2BF127}" type="presParOf" srcId="{62352148-D5BF-4BF7-B3CB-A756BBAEA6F6}" destId="{A380FFF8-DEC3-448C-B448-EDE15C65CA43}" srcOrd="5" destOrd="0" presId="urn:microsoft.com/office/officeart/2005/8/layout/chevron1"/>
    <dgm:cxn modelId="{7230917D-AB46-4A01-A25B-EA38529B7567}" type="presParOf" srcId="{62352148-D5BF-4BF7-B3CB-A756BBAEA6F6}" destId="{70ABBBE1-6AFC-4F73-B658-F64C9C70CE82}" srcOrd="6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A30E3-08D5-4713-B582-DD69FE04AA83}">
      <dsp:nvSpPr>
        <dsp:cNvPr id="0" name=""/>
        <dsp:cNvSpPr/>
      </dsp:nvSpPr>
      <dsp:spPr>
        <a:xfrm>
          <a:off x="3950" y="674491"/>
          <a:ext cx="2299397" cy="3052781"/>
        </a:xfrm>
        <a:prstGeom prst="chevron">
          <a:avLst/>
        </a:prstGeom>
        <a:solidFill>
          <a:srgbClr val="92D050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2016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000" b="1" kern="1200" dirty="0" smtClean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1</a:t>
          </a:r>
          <a:endParaRPr lang="lv-LV" sz="4000" b="1" kern="1200" dirty="0">
            <a:solidFill>
              <a:srgbClr val="FF0000"/>
            </a:solidFill>
          </a:endParaRPr>
        </a:p>
      </dsp:txBody>
      <dsp:txXfrm>
        <a:off x="3950" y="674491"/>
        <a:ext cx="2299397" cy="3052781"/>
      </dsp:txXfrm>
    </dsp:sp>
    <dsp:sp modelId="{5910A347-8A48-4208-8F0D-D9CF29EBD1E5}">
      <dsp:nvSpPr>
        <dsp:cNvPr id="0" name=""/>
        <dsp:cNvSpPr/>
      </dsp:nvSpPr>
      <dsp:spPr>
        <a:xfrm>
          <a:off x="2073408" y="674491"/>
          <a:ext cx="2299397" cy="3052781"/>
        </a:xfrm>
        <a:prstGeom prst="chevron">
          <a:avLst/>
        </a:prstGeom>
        <a:solidFill>
          <a:srgbClr val="92D050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2017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000" b="1" kern="1200" dirty="0" smtClean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2</a:t>
          </a:r>
          <a:endParaRPr lang="lv-LV" sz="4000" b="1" kern="1200" dirty="0">
            <a:solidFill>
              <a:srgbClr val="FF0000"/>
            </a:solidFill>
          </a:endParaRPr>
        </a:p>
      </dsp:txBody>
      <dsp:txXfrm>
        <a:off x="2073408" y="674491"/>
        <a:ext cx="2299397" cy="3052781"/>
      </dsp:txXfrm>
    </dsp:sp>
    <dsp:sp modelId="{5BE5099D-084F-4EAF-90E9-3B7264161282}">
      <dsp:nvSpPr>
        <dsp:cNvPr id="0" name=""/>
        <dsp:cNvSpPr/>
      </dsp:nvSpPr>
      <dsp:spPr>
        <a:xfrm>
          <a:off x="4142866" y="674491"/>
          <a:ext cx="2299397" cy="3052781"/>
        </a:xfrm>
        <a:prstGeom prst="chevron">
          <a:avLst/>
        </a:prstGeom>
        <a:solidFill>
          <a:srgbClr val="92D050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2018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000" b="1" kern="1200" dirty="0" smtClean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4</a:t>
          </a:r>
          <a:endParaRPr lang="lv-LV" sz="4000" b="1" kern="1200" dirty="0">
            <a:solidFill>
              <a:srgbClr val="FF0000"/>
            </a:solidFill>
          </a:endParaRPr>
        </a:p>
      </dsp:txBody>
      <dsp:txXfrm>
        <a:off x="4142866" y="674491"/>
        <a:ext cx="2299397" cy="3052781"/>
      </dsp:txXfrm>
    </dsp:sp>
    <dsp:sp modelId="{70ABBBE1-6AFC-4F73-B658-F64C9C70CE82}">
      <dsp:nvSpPr>
        <dsp:cNvPr id="0" name=""/>
        <dsp:cNvSpPr/>
      </dsp:nvSpPr>
      <dsp:spPr>
        <a:xfrm>
          <a:off x="6212324" y="674491"/>
          <a:ext cx="2299397" cy="3052781"/>
        </a:xfrm>
        <a:prstGeom prst="chevron">
          <a:avLst/>
        </a:prstGeom>
        <a:solidFill>
          <a:srgbClr val="92D050">
            <a:alpha val="49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53340" rIns="53340" bIns="5334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2019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4000" b="1" kern="1200" dirty="0" smtClean="0">
            <a:solidFill>
              <a:srgbClr val="FF0000"/>
            </a:solidFill>
          </a:endParaRP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rgbClr val="FF0000"/>
              </a:solidFill>
            </a:rPr>
            <a:t>4</a:t>
          </a:r>
          <a:endParaRPr lang="lv-LV" sz="4000" b="1" kern="1200" dirty="0">
            <a:solidFill>
              <a:srgbClr val="FF0000"/>
            </a:solidFill>
          </a:endParaRPr>
        </a:p>
      </dsp:txBody>
      <dsp:txXfrm>
        <a:off x="6212324" y="674491"/>
        <a:ext cx="2299397" cy="305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E9FD1-9EE2-8846-A4B9-4C54256EABA8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B7C11-030D-0146-A1D5-6ED5B226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849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6200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lv-LV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B3119357-A73E-40F5-8C74-01F06B93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1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0D1C535A-CBA1-493F-BBE5-78249375DC73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B0E56923-0451-492A-910D-43DDEFA371DE}" type="slidenum">
              <a:rPr lang="en-US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2084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14A16-3166-476B-89CB-1F0690B308B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795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57600-B0B5-4891-B070-5D188BCC7C8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397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3121-8614-456B-A372-77B85AEFB32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7183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F7A3-1084-4C28-9B91-6F6F78FD71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44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7B26E-19E5-43BD-8C0D-3003008883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538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6994-4812-4371-860B-6626A21DAFC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0242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481FC-B24A-4471-A775-3F7CFB09A68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089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39BEC-340D-4FB7-A728-799CF06A513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306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ACB0B-7626-49ED-BB1C-83C02C0BABE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2591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1F039-BDA8-4ACB-B064-6CBD6637814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040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320AC-2B9A-4F07-BFA6-966525B0F3A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827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DF4B-02BB-474B-9D14-28B52799BCE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104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lv-LV" smtClean="0"/>
              <a:t>LU 78.konference_2020-01-31</a:t>
            </a:r>
            <a:endParaRPr lang="lv-LV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6DC936-7D7D-4DD3-85D7-3921099CA93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5439/2018F9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  <a:endParaRPr lang="lv-LV" dirty="0" smtClean="0"/>
          </a:p>
        </p:txBody>
      </p:sp>
      <p:sp>
        <p:nvSpPr>
          <p:cNvPr id="20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7D3E76-6987-4054-8707-6560A63CF96B}" type="slidenum">
              <a:rPr lang="lv-LV" smtClean="0"/>
              <a:pPr/>
              <a:t>1</a:t>
            </a:fld>
            <a:endParaRPr lang="lv-LV" smtClean="0"/>
          </a:p>
        </p:txBody>
      </p:sp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899592" y="1196752"/>
            <a:ext cx="7391400" cy="1096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b="1" dirty="0" smtClean="0"/>
              <a:t>Datu kvalitāte: </a:t>
            </a:r>
            <a:br>
              <a:rPr lang="lv-LV" b="1" dirty="0" smtClean="0"/>
            </a:br>
            <a:r>
              <a:rPr lang="lv-LV" sz="3200" b="1" dirty="0" smtClean="0"/>
              <a:t>no prakses līdz teorijai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475656" y="3140968"/>
            <a:ext cx="5688632" cy="273665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/>
          <a:p>
            <a:pPr marL="0" indent="0" algn="ctr" eaLnBrk="1" hangingPunct="1">
              <a:spcBef>
                <a:spcPts val="700"/>
              </a:spcBef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b="1" i="1" dirty="0" smtClean="0">
                <a:solidFill>
                  <a:srgbClr val="FF0000"/>
                </a:solidFill>
              </a:rPr>
              <a:t>prof.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Jānis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Bičevskis</a:t>
            </a:r>
            <a:endParaRPr lang="lv-LV" sz="2000" b="1" i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b="1" i="1" dirty="0" smtClean="0">
                <a:solidFill>
                  <a:srgbClr val="FF0000"/>
                </a:solidFill>
              </a:rPr>
              <a:t>prof</a:t>
            </a:r>
            <a:r>
              <a:rPr lang="lv-LV" sz="2000" b="1" i="1" dirty="0">
                <a:solidFill>
                  <a:srgbClr val="FF0000"/>
                </a:solidFill>
              </a:rPr>
              <a:t>. Ģirts </a:t>
            </a:r>
            <a:r>
              <a:rPr lang="lv-LV" sz="2000" b="1" i="1" dirty="0" smtClean="0">
                <a:solidFill>
                  <a:srgbClr val="FF0000"/>
                </a:solidFill>
              </a:rPr>
              <a:t>Karnītis</a:t>
            </a:r>
          </a:p>
          <a:p>
            <a:pPr marL="0" indent="0" algn="ctr" eaLnBrk="1" hangingPunct="1"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b="1" i="1" dirty="0" smtClean="0">
                <a:solidFill>
                  <a:srgbClr val="FF0000"/>
                </a:solidFill>
              </a:rPr>
              <a:t>as.prof. Zane Bičevska</a:t>
            </a:r>
          </a:p>
          <a:p>
            <a:pPr marL="0" indent="0" algn="ctr" eaLnBrk="1" hangingPunct="1"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b="1" i="1" dirty="0" smtClean="0">
                <a:solidFill>
                  <a:srgbClr val="FF0000"/>
                </a:solidFill>
              </a:rPr>
              <a:t>doc. Ivo Odītis</a:t>
            </a:r>
          </a:p>
          <a:p>
            <a:pPr marL="0" indent="0" algn="ctr" eaLnBrk="1" hangingPunct="1"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b="1" i="1" dirty="0" smtClean="0">
                <a:solidFill>
                  <a:srgbClr val="FF0000"/>
                </a:solidFill>
              </a:rPr>
              <a:t>pētn. Anastasija Ņikiforova</a:t>
            </a:r>
            <a:endParaRPr lang="lv-LV" sz="2000" b="1" i="1" dirty="0">
              <a:solidFill>
                <a:srgbClr val="FF0000"/>
              </a:solidFill>
            </a:endParaRPr>
          </a:p>
          <a:p>
            <a:pPr marL="0" indent="0" algn="ctr" eaLnBrk="1" hangingPunct="1">
              <a:spcBef>
                <a:spcPts val="700"/>
              </a:spcBef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b="1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10</a:t>
            </a:fld>
            <a:endParaRPr lang="lv-LV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5963" y="1439863"/>
            <a:ext cx="7924800" cy="4652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4800" b="1" i="1" dirty="0" smtClean="0"/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4800" b="1" i="1" dirty="0"/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4800" b="1" i="1" dirty="0" smtClean="0"/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4800" b="1" i="1" dirty="0" smtClean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541102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2</a:t>
            </a:fld>
            <a:endParaRPr lang="lv-LV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54897489"/>
              </p:ext>
            </p:extLst>
          </p:nvPr>
        </p:nvGraphicFramePr>
        <p:xfrm>
          <a:off x="467544" y="332656"/>
          <a:ext cx="8515672" cy="4401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9636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3</a:t>
            </a:fld>
            <a:endParaRPr lang="lv-LV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7924800" cy="936104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4800" b="1" i="1" dirty="0" smtClean="0"/>
              <a:t>Datu kvalitātes modelis</a:t>
            </a:r>
            <a:endParaRPr lang="lv-LV" sz="4800" b="1" i="1" dirty="0" smtClean="0"/>
          </a:p>
        </p:txBody>
      </p:sp>
      <p:pic>
        <p:nvPicPr>
          <p:cNvPr id="1026" name="Picture 2" descr="Fig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" t="3244" r="31305" b="33408"/>
          <a:stretch>
            <a:fillRect/>
          </a:stretch>
        </p:blipFill>
        <p:spPr bwMode="auto">
          <a:xfrm>
            <a:off x="107504" y="1988840"/>
            <a:ext cx="568863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Fig-3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32216" b="33986"/>
          <a:stretch>
            <a:fillRect/>
          </a:stretch>
        </p:blipFill>
        <p:spPr bwMode="auto">
          <a:xfrm>
            <a:off x="5940152" y="1285081"/>
            <a:ext cx="3033712" cy="178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ig-3-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59" b="31073"/>
          <a:stretch>
            <a:fillRect/>
          </a:stretch>
        </p:blipFill>
        <p:spPr bwMode="auto">
          <a:xfrm>
            <a:off x="5867920" y="3391371"/>
            <a:ext cx="3178175" cy="212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542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4</a:t>
            </a:fld>
            <a:endParaRPr lang="lv-LV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380312" y="260648"/>
            <a:ext cx="1447756" cy="1657666"/>
            <a:chOff x="506865" y="183176"/>
            <a:chExt cx="2535158" cy="2730627"/>
          </a:xfrm>
        </p:grpSpPr>
        <p:sp>
          <p:nvSpPr>
            <p:cNvPr id="9" name="Chevron 8"/>
            <p:cNvSpPr/>
            <p:nvPr/>
          </p:nvSpPr>
          <p:spPr>
            <a:xfrm>
              <a:off x="639609" y="183176"/>
              <a:ext cx="2402414" cy="2612010"/>
            </a:xfrm>
            <a:prstGeom prst="chevron">
              <a:avLst/>
            </a:prstGeom>
            <a:solidFill>
              <a:srgbClr val="92D050">
                <a:alpha val="49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506865" y="183176"/>
              <a:ext cx="2535158" cy="2730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53340" rIns="53340" bIns="5334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4000" b="1" kern="1200" dirty="0" smtClean="0">
                  <a:solidFill>
                    <a:srgbClr val="FF0000"/>
                  </a:solidFill>
                </a:rPr>
                <a:t>2016</a:t>
              </a:r>
              <a:endParaRPr lang="lv-LV" sz="4000" b="1" kern="1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51966"/>
              </p:ext>
            </p:extLst>
          </p:nvPr>
        </p:nvGraphicFramePr>
        <p:xfrm>
          <a:off x="228351" y="5661248"/>
          <a:ext cx="8568952" cy="538163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088233"/>
                <a:gridCol w="3960440"/>
                <a:gridCol w="504056"/>
                <a:gridCol w="1008112"/>
                <a:gridCol w="648072"/>
              </a:tblGrid>
              <a:tr h="538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Executable Data Quality Models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Procedia Computer Science 104, pp. 138-145, 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Bicevskis, J.,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Bicevska, Z., Karnitis, 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980727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Starts - </a:t>
            </a:r>
            <a:r>
              <a:rPr lang="lv-LV" dirty="0" smtClean="0">
                <a:solidFill>
                  <a:srgbClr val="FF0000"/>
                </a:solidFill>
              </a:rPr>
              <a:t>Pirmā publikācija</a:t>
            </a:r>
          </a:p>
          <a:p>
            <a:endParaRPr lang="lv-LV" dirty="0" smtClean="0"/>
          </a:p>
          <a:p>
            <a:r>
              <a:rPr lang="lv-LV" dirty="0" smtClean="0"/>
              <a:t>Prakses diktēta problēma. Datu </a:t>
            </a:r>
            <a:r>
              <a:rPr lang="lv-LV" dirty="0"/>
              <a:t>kvalitātes relatīvā daba – </a:t>
            </a:r>
            <a:r>
              <a:rPr lang="lv-LV" dirty="0" smtClean="0"/>
              <a:t>atkarība </a:t>
            </a:r>
            <a:r>
              <a:rPr lang="lv-LV" dirty="0"/>
              <a:t>no lietojuma un mainība </a:t>
            </a:r>
            <a:r>
              <a:rPr lang="lv-LV" dirty="0" smtClean="0"/>
              <a:t>laikā. Galvenā ideja </a:t>
            </a:r>
            <a:r>
              <a:rPr lang="lv-LV" dirty="0"/>
              <a:t>– izpildāms datu kvalitātes </a:t>
            </a:r>
            <a:r>
              <a:rPr lang="lv-LV" dirty="0" smtClean="0"/>
              <a:t>modelis.</a:t>
            </a:r>
            <a:endParaRPr lang="lv-LV" dirty="0"/>
          </a:p>
          <a:p>
            <a:endParaRPr lang="lv-LV" dirty="0" smtClean="0"/>
          </a:p>
          <a:p>
            <a:r>
              <a:rPr lang="lv-LV" dirty="0" smtClean="0"/>
              <a:t>Pirmais problēmas risinājums – datu objekts un nosacījumu grafiskas diagrammas.Datu objekta sintaktiskā un kontekstuālā pārbaude.</a:t>
            </a:r>
          </a:p>
          <a:p>
            <a:endParaRPr lang="lv-LV" dirty="0" smtClean="0"/>
          </a:p>
          <a:p>
            <a:r>
              <a:rPr lang="lv-LV" dirty="0" smtClean="0"/>
              <a:t>Sniega bumba netiek velta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84411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5</a:t>
            </a:fld>
            <a:endParaRPr lang="lv-LV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380312" y="260648"/>
            <a:ext cx="1447756" cy="1657666"/>
            <a:chOff x="506865" y="183176"/>
            <a:chExt cx="2535158" cy="2730627"/>
          </a:xfrm>
        </p:grpSpPr>
        <p:sp>
          <p:nvSpPr>
            <p:cNvPr id="9" name="Chevron 8"/>
            <p:cNvSpPr/>
            <p:nvPr/>
          </p:nvSpPr>
          <p:spPr>
            <a:xfrm>
              <a:off x="639609" y="183176"/>
              <a:ext cx="2402414" cy="2612010"/>
            </a:xfrm>
            <a:prstGeom prst="chevron">
              <a:avLst/>
            </a:prstGeom>
            <a:solidFill>
              <a:srgbClr val="92D050">
                <a:alpha val="49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506865" y="183176"/>
              <a:ext cx="2535158" cy="2730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53340" rIns="53340" bIns="5334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4000" b="1" kern="1200" dirty="0" smtClean="0">
                  <a:solidFill>
                    <a:srgbClr val="FF0000"/>
                  </a:solidFill>
                </a:rPr>
                <a:t>2017</a:t>
              </a:r>
              <a:endParaRPr lang="lv-LV" sz="4000" b="1" kern="1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71114"/>
              </p:ext>
            </p:extLst>
          </p:nvPr>
        </p:nvGraphicFramePr>
        <p:xfrm>
          <a:off x="259116" y="4797152"/>
          <a:ext cx="8568952" cy="1435100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088233"/>
                <a:gridCol w="3960440"/>
                <a:gridCol w="504056"/>
                <a:gridCol w="1008112"/>
                <a:gridCol w="64807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Domain-Specific Characteristics of Data Quality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Proceedings of the Federated Conference on Computer Science and Information Systems pp. 999–1003, 2017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DOI: 10.15439/2017F279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I. Odītis</a:t>
                      </a:r>
                      <a:endParaRPr lang="lv-LV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Z. Bičevska, </a:t>
                      </a:r>
                      <a:r>
                        <a:rPr lang="lv-LV" sz="1100" dirty="0" smtClean="0">
                          <a:solidFill>
                            <a:srgbClr val="11111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Bicevskis</a:t>
                      </a:r>
                      <a:r>
                        <a:rPr lang="lv-LV" sz="1100" dirty="0" smtClean="0">
                          <a:solidFill>
                            <a:srgbClr val="11111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Models of Data Quality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12th Conference, ISM 2017, Held as Part of FedCSIS, Prague, Extended Selected Papers. Lecture Notes in Business Information Processing, volume 311, pages 194-211, 2018.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Bicevskis, Z. Bičevska, I. Odītis</a:t>
                      </a:r>
                      <a:endParaRPr lang="lv-LV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2420888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Otrā publikācija </a:t>
            </a:r>
            <a:r>
              <a:rPr lang="lv-LV" dirty="0" smtClean="0"/>
              <a:t>- Pirmās uzlabots variants.</a:t>
            </a:r>
            <a:endParaRPr lang="lv-LV" dirty="0"/>
          </a:p>
          <a:p>
            <a:r>
              <a:rPr lang="lv-LV" dirty="0" smtClean="0"/>
              <a:t>Sniega bumbas vietā praktisku kvalitātes rīku apskats.</a:t>
            </a:r>
          </a:p>
          <a:p>
            <a:endParaRPr lang="lv-LV" dirty="0"/>
          </a:p>
          <a:p>
            <a:r>
              <a:rPr lang="lv-LV" dirty="0" smtClean="0">
                <a:solidFill>
                  <a:srgbClr val="FF0000"/>
                </a:solidFill>
              </a:rPr>
              <a:t>Trešā publikācija </a:t>
            </a:r>
            <a:r>
              <a:rPr lang="lv-LV" dirty="0" smtClean="0"/>
              <a:t>– paplašināta otrā. </a:t>
            </a:r>
          </a:p>
          <a:p>
            <a:r>
              <a:rPr lang="lv-LV" dirty="0" smtClean="0"/>
              <a:t>Parādās jauna pieeja datu modeli sadalot PIM un PSM modeļos.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8192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6</a:t>
            </a:fld>
            <a:endParaRPr lang="lv-LV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380312" y="260648"/>
            <a:ext cx="1447756" cy="1657666"/>
            <a:chOff x="506865" y="183176"/>
            <a:chExt cx="2535158" cy="2730627"/>
          </a:xfrm>
        </p:grpSpPr>
        <p:sp>
          <p:nvSpPr>
            <p:cNvPr id="9" name="Chevron 8"/>
            <p:cNvSpPr/>
            <p:nvPr/>
          </p:nvSpPr>
          <p:spPr>
            <a:xfrm>
              <a:off x="639609" y="183176"/>
              <a:ext cx="2402414" cy="2612010"/>
            </a:xfrm>
            <a:prstGeom prst="chevron">
              <a:avLst/>
            </a:prstGeom>
            <a:solidFill>
              <a:srgbClr val="92D050">
                <a:alpha val="49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506865" y="183176"/>
              <a:ext cx="2535158" cy="2730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53340" rIns="53340" bIns="5334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4000" b="1" kern="1200" dirty="0" smtClean="0">
                  <a:solidFill>
                    <a:srgbClr val="FF0000"/>
                  </a:solidFill>
                </a:rPr>
                <a:t>2018</a:t>
              </a:r>
              <a:endParaRPr lang="lv-LV" sz="4000" b="1" kern="1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618285"/>
              </p:ext>
            </p:extLst>
          </p:nvPr>
        </p:nvGraphicFramePr>
        <p:xfrm>
          <a:off x="179512" y="3356992"/>
          <a:ext cx="8568952" cy="2870201"/>
        </p:xfrm>
        <a:graphic>
          <a:graphicData uri="http://schemas.openxmlformats.org/drawingml/2006/table">
            <a:tbl>
              <a:tblPr firstRow="1" firstCol="1" bandRow="1"/>
              <a:tblGrid>
                <a:gridCol w="360039"/>
                <a:gridCol w="2088233"/>
                <a:gridCol w="3960440"/>
                <a:gridCol w="504056"/>
                <a:gridCol w="1008112"/>
                <a:gridCol w="64807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Data quality evaluation: a comparative analysis of company registers’ open data in four European countries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Communication Papers of the 2018 Federated Conference on Computer Science and Information Systems, M. Ganzha, L. Maciaszek, M. Paprzycki (eds). ACSIS, Vol. 17, pages 197–204 (</a:t>
                      </a:r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DOI</a:t>
                      </a:r>
                      <a:r>
                        <a:rPr lang="lv-LV" sz="1100" b="1">
                          <a:solidFill>
                            <a:srgbClr val="11111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lv-LV" sz="1100" u="sng">
                          <a:solidFill>
                            <a:srgbClr val="0000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http://dx.doi.org/10.15439/2018F92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Z. Bičevska, </a:t>
                      </a:r>
                      <a:r>
                        <a:rPr lang="lv-LV" sz="1100" dirty="0" smtClean="0">
                          <a:solidFill>
                            <a:srgbClr val="11111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Bicevskis</a:t>
                      </a:r>
                      <a:r>
                        <a:rPr lang="lv-LV" sz="1100" dirty="0" smtClean="0">
                          <a:solidFill>
                            <a:srgbClr val="11111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lv-LV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Nikiforova</a:t>
                      </a:r>
                      <a:r>
                        <a:rPr lang="lv-LV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endParaRPr lang="lv-LV" sz="11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I. Odītis</a:t>
                      </a:r>
                      <a:endParaRPr lang="lv-LV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Open data quality 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13th International Baltic Proceedings of Conference on Databases and Information Systems (Baltic DB&amp;IS </a:t>
                      </a:r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2018</a:t>
                      </a: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), pp. 151-160. July 1-4, 2018, Trakai, Lithuania. URL: http://ceur-ws.org/Vol-2158/ ISSN 1613-0073.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A. Nikiforova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An Approach to Data Quality Evaluation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2018 Fifth International Conference on Social Networks Analysis, Management and Security (SNAMS), 15-18 October, </a:t>
                      </a:r>
                      <a:r>
                        <a:rPr lang="lv-LV" sz="1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2018</a:t>
                      </a:r>
                      <a:r>
                        <a:rPr lang="lv-LV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, Valencia, Spain Valencia, 2018 </a:t>
                      </a:r>
                      <a:endParaRPr lang="lv-LV" sz="1100" dirty="0" smtClean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DOI</a:t>
                      </a:r>
                      <a:r>
                        <a:rPr lang="lv-LV" sz="1100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: 10.1109/SNAMS.2018.8554915. 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</a:t>
                      </a:r>
                      <a:r>
                        <a:rPr lang="lv-LV" sz="11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Bicevskis, </a:t>
                      </a: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Z. </a:t>
                      </a:r>
                      <a:r>
                        <a:rPr lang="lv-LV" sz="11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Bičevska, </a:t>
                      </a:r>
                      <a:r>
                        <a:rPr lang="lv-LV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A. Nikiforova</a:t>
                      </a:r>
                      <a:r>
                        <a:rPr lang="lv-LV" sz="1100" dirty="0" smtClean="0">
                          <a:solidFill>
                            <a:srgbClr val="FF0000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, 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I. </a:t>
                      </a:r>
                      <a:r>
                        <a:rPr lang="lv-LV" sz="11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Odītis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Open Data Quality Evaluation: A Comparative Analysis of Open Data in Latvia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Baltic J. Modern Computing, Vol. 6 (</a:t>
                      </a:r>
                      <a:r>
                        <a:rPr lang="lv-LV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MS Mincho"/>
                          <a:cs typeface="Times New Roman"/>
                        </a:rPr>
                        <a:t>2018</a:t>
                      </a:r>
                      <a:r>
                        <a:rPr lang="lv-LV" sz="11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), No. 4, 363-386 https://doi.org/10.22364/bjmc.2018.6.4.04</a:t>
                      </a:r>
                      <a:endParaRPr lang="lv-LV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A. Nikiforova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9998" y="188640"/>
            <a:ext cx="85424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Ceturtā publikācija </a:t>
            </a:r>
            <a:r>
              <a:rPr lang="lv-LV" dirty="0" smtClean="0"/>
              <a:t>- Pirmais risinājuma pielietojums 4 valstu </a:t>
            </a:r>
          </a:p>
          <a:p>
            <a:r>
              <a:rPr lang="lv-LV" dirty="0" smtClean="0"/>
              <a:t>uzņēmumu reģistru kvalitātes analīzei</a:t>
            </a:r>
            <a:endParaRPr lang="lv-LV" dirty="0"/>
          </a:p>
          <a:p>
            <a:endParaRPr lang="lv-LV" dirty="0"/>
          </a:p>
          <a:p>
            <a:r>
              <a:rPr lang="lv-LV" dirty="0" smtClean="0">
                <a:solidFill>
                  <a:srgbClr val="FF0000"/>
                </a:solidFill>
              </a:rPr>
              <a:t>Piektā publikācija </a:t>
            </a:r>
            <a:r>
              <a:rPr lang="lv-LV" dirty="0" smtClean="0"/>
              <a:t>– pirmo 4 publikāciju apkopojums ar </a:t>
            </a:r>
          </a:p>
          <a:p>
            <a:r>
              <a:rPr lang="lv-LV" dirty="0" smtClean="0"/>
              <a:t>pielietojumu atvērtiem datiem. Sniega bumba netiek velta</a:t>
            </a:r>
          </a:p>
          <a:p>
            <a:endParaRPr lang="lv-LV" dirty="0"/>
          </a:p>
          <a:p>
            <a:r>
              <a:rPr lang="lv-LV" dirty="0" smtClean="0">
                <a:solidFill>
                  <a:srgbClr val="FF0000"/>
                </a:solidFill>
              </a:rPr>
              <a:t>Sestā publikācija </a:t>
            </a:r>
            <a:r>
              <a:rPr lang="lv-LV" dirty="0" smtClean="0"/>
              <a:t>– iepriekšējo rezultātu paplašināts pārskats, ieskaitot PIM un PSM modeļus un pielietojumus. Salīdzinājums ar citu autoru dimensijām</a:t>
            </a:r>
          </a:p>
          <a:p>
            <a:endParaRPr lang="lv-LV" dirty="0" smtClean="0"/>
          </a:p>
          <a:p>
            <a:r>
              <a:rPr lang="lv-LV" dirty="0" smtClean="0">
                <a:solidFill>
                  <a:srgbClr val="FF0000"/>
                </a:solidFill>
              </a:rPr>
              <a:t>Septītā publikācija </a:t>
            </a:r>
            <a:r>
              <a:rPr lang="lv-LV" dirty="0" smtClean="0"/>
              <a:t>– piektās pilns izklāsts ar plašu citu autoru darbu apskatu.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07458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7</a:t>
            </a:fld>
            <a:endParaRPr lang="lv-LV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380312" y="260648"/>
            <a:ext cx="1447756" cy="1657666"/>
            <a:chOff x="506865" y="183176"/>
            <a:chExt cx="2535158" cy="2730627"/>
          </a:xfrm>
        </p:grpSpPr>
        <p:sp>
          <p:nvSpPr>
            <p:cNvPr id="9" name="Chevron 8"/>
            <p:cNvSpPr/>
            <p:nvPr/>
          </p:nvSpPr>
          <p:spPr>
            <a:xfrm>
              <a:off x="639609" y="183176"/>
              <a:ext cx="2402414" cy="2612010"/>
            </a:xfrm>
            <a:prstGeom prst="chevron">
              <a:avLst/>
            </a:prstGeom>
            <a:solidFill>
              <a:srgbClr val="92D050">
                <a:alpha val="49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506865" y="183176"/>
              <a:ext cx="2535158" cy="27306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0020" tIns="53340" rIns="53340" bIns="5334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4000" b="1" kern="1200" dirty="0" smtClean="0">
                  <a:solidFill>
                    <a:srgbClr val="FF0000"/>
                  </a:solidFill>
                </a:rPr>
                <a:t>2019</a:t>
              </a:r>
              <a:endParaRPr lang="lv-LV" sz="4000" b="1" kern="1200" dirty="0">
                <a:solidFill>
                  <a:srgbClr val="FF0000"/>
                </a:solidFill>
              </a:endParaRPr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70894"/>
              </p:ext>
            </p:extLst>
          </p:nvPr>
        </p:nvGraphicFramePr>
        <p:xfrm>
          <a:off x="251520" y="3717032"/>
          <a:ext cx="8496944" cy="2418070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2304256"/>
                <a:gridCol w="3600400"/>
                <a:gridCol w="432048"/>
                <a:gridCol w="936104"/>
                <a:gridCol w="792088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 Extended Data Object-driven Approach to Data Quality Evaluation: Contextual Data Quality Analysis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Proceedings of the 21st International Conference on Enterprise Information Systems (ICEIS 2019), 274- 281. </a:t>
                      </a:r>
                      <a:endParaRPr lang="lv-LV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MS Mincho"/>
                          <a:cs typeface="Times New Roman"/>
                        </a:rPr>
                        <a:t>DOI: 10.5220/0007838602740281. </a:t>
                      </a:r>
                      <a:endParaRPr lang="lv-LV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Bicevskis, </a:t>
                      </a:r>
                      <a:endParaRPr lang="lv-LV" sz="900" dirty="0" smtClean="0">
                        <a:solidFill>
                          <a:srgbClr val="333333"/>
                        </a:solidFill>
                        <a:effectLst/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A. Ņikiforova</a:t>
                      </a:r>
                      <a:endParaRPr lang="lv-LV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Analysis of open health data quality using data object-driven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approach to data quality evaluation: insights from a Latvian context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dirty="0">
                          <a:solidFill>
                            <a:srgbClr val="333333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 IADIS International Conference e-Health 2019, Part of the IADIS Multi Conference on Computer Science and Information Systems, MCCSIS 2019, July 16 - 19, Porto, (pp. 119-126). </a:t>
                      </a:r>
                      <a:endParaRPr lang="lv-LV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A. Ņikiforova</a:t>
                      </a:r>
                      <a:endParaRPr lang="lv-LV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Towards data quality runtime verification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>
                          <a:solidFill>
                            <a:srgbClr val="333333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 Federated Conference on Computer Science and Information Systems (FedCSIS - 2019). IEEE.</a:t>
                      </a:r>
                      <a:endParaRPr lang="lv-LV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Janis Bicevskis, Zane Bičevska, </a:t>
                      </a:r>
                      <a:r>
                        <a:rPr lang="lv-LV" sz="9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A. Ņikiforova</a:t>
                      </a:r>
                      <a:endParaRPr lang="lv-LV" sz="9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Ivo 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Odītis</a:t>
                      </a:r>
                      <a:endParaRPr lang="lv-LV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 step towards a data quality theory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>
                          <a:solidFill>
                            <a:srgbClr val="333333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In  Sixth International Conference on Social Networks Analysis, Management and Security (SNAMS - 2019). IEEE.</a:t>
                      </a:r>
                      <a:endParaRPr lang="lv-LV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J. 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Bicevskis, </a:t>
                      </a:r>
                      <a:endParaRPr lang="lv-LV" sz="900" dirty="0" smtClean="0">
                        <a:solidFill>
                          <a:srgbClr val="333333"/>
                        </a:solidFill>
                        <a:effectLst/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Z. 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Bičevska, </a:t>
                      </a:r>
                      <a:endParaRPr lang="lv-LV" sz="900" dirty="0" smtClean="0">
                        <a:solidFill>
                          <a:srgbClr val="333333"/>
                        </a:solidFill>
                        <a:effectLst/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chemeClr val="tx1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A. Ņikiforova</a:t>
                      </a:r>
                      <a:endParaRPr lang="lv-LV" sz="9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I. Odītis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, </a:t>
                      </a:r>
                      <a:endParaRPr lang="lv-LV" sz="900" dirty="0" smtClean="0">
                        <a:solidFill>
                          <a:srgbClr val="333333"/>
                        </a:solidFill>
                        <a:effectLst/>
                        <a:latin typeface="inheri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 smtClean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Ģ. </a:t>
                      </a:r>
                      <a:r>
                        <a:rPr lang="lv-LV" sz="900" dirty="0">
                          <a:solidFill>
                            <a:srgbClr val="333333"/>
                          </a:solidFill>
                          <a:effectLst/>
                          <a:latin typeface="inherit"/>
                          <a:ea typeface="Calibri"/>
                          <a:cs typeface="Times New Roman"/>
                        </a:rPr>
                        <a:t>Karnītis</a:t>
                      </a:r>
                      <a:endParaRPr lang="lv-LV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Scopus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7676" marR="576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1675" y="548680"/>
            <a:ext cx="85424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>
                <a:solidFill>
                  <a:srgbClr val="FF0000"/>
                </a:solidFill>
              </a:rPr>
              <a:t>Astotā publikācija </a:t>
            </a:r>
            <a:r>
              <a:rPr lang="lv-LV" dirty="0" smtClean="0"/>
              <a:t>– risinājums tiek papildināts ar konteksta </a:t>
            </a:r>
          </a:p>
          <a:p>
            <a:r>
              <a:rPr lang="lv-LV" dirty="0" smtClean="0"/>
              <a:t>pārbaudēm; sniega bumba neveļas</a:t>
            </a:r>
            <a:endParaRPr lang="lv-LV" dirty="0"/>
          </a:p>
          <a:p>
            <a:endParaRPr lang="lv-LV" dirty="0"/>
          </a:p>
          <a:p>
            <a:r>
              <a:rPr lang="lv-LV" dirty="0" smtClean="0">
                <a:solidFill>
                  <a:srgbClr val="FF0000"/>
                </a:solidFill>
              </a:rPr>
              <a:t>Devītā publikācija </a:t>
            </a:r>
            <a:r>
              <a:rPr lang="lv-LV" dirty="0" smtClean="0"/>
              <a:t>– metodes pielietojums atvērtiem medicīnas datiem</a:t>
            </a:r>
          </a:p>
          <a:p>
            <a:endParaRPr lang="lv-LV" dirty="0"/>
          </a:p>
          <a:p>
            <a:r>
              <a:rPr lang="lv-LV" dirty="0" smtClean="0">
                <a:solidFill>
                  <a:srgbClr val="FF0000"/>
                </a:solidFill>
              </a:rPr>
              <a:t>Desmitā publikācija </a:t>
            </a:r>
            <a:r>
              <a:rPr lang="lv-LV" dirty="0" smtClean="0"/>
              <a:t>– </a:t>
            </a:r>
            <a:r>
              <a:rPr lang="lv-LV" dirty="0"/>
              <a:t>risinājums tiek papildināts ar </a:t>
            </a:r>
            <a:r>
              <a:rPr lang="lv-LV" dirty="0" smtClean="0"/>
              <a:t>izpildes laika</a:t>
            </a:r>
            <a:endParaRPr lang="lv-LV" dirty="0"/>
          </a:p>
          <a:p>
            <a:r>
              <a:rPr lang="lv-LV" dirty="0"/>
              <a:t>pārbaudēm; sniega bumba neveļas</a:t>
            </a:r>
          </a:p>
          <a:p>
            <a:endParaRPr lang="lv-LV" dirty="0" smtClean="0"/>
          </a:p>
          <a:p>
            <a:r>
              <a:rPr lang="lv-LV" dirty="0" smtClean="0">
                <a:solidFill>
                  <a:srgbClr val="FF0000"/>
                </a:solidFill>
              </a:rPr>
              <a:t>Vienpadsmitā publikācija </a:t>
            </a:r>
            <a:r>
              <a:rPr lang="lv-LV" dirty="0" smtClean="0"/>
              <a:t>– risinājums tiek pārveidots par teoriju (gandrīz)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86695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8</a:t>
            </a:fld>
            <a:endParaRPr lang="lv-LV" smtClean="0"/>
          </a:p>
        </p:txBody>
      </p:sp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2775" cy="11461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609600" indent="-609600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3600" i="1" dirty="0" smtClean="0"/>
              <a:t>Galvenais rezultāts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5963" y="1439863"/>
            <a:ext cx="7924800" cy="4652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400" i="1" dirty="0" smtClean="0"/>
              <a:t>Piedāvāta konstruktīva pieeja datu kvalitātes definēšanai un mērīšanai, kas ietver: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 smtClean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datu objekts definē datus, kuru kvaltāte tiek analizēta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/>
              <a:t>datu </a:t>
            </a:r>
            <a:r>
              <a:rPr lang="lv-LV" sz="2000" i="1" dirty="0" smtClean="0"/>
              <a:t>objekta lauku vārdi ļauj formulēt kvalitātes prasības/specifikāciju datu objektam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datu kvalitātes mērīšanas process tiek uzdots ar tradicionāliem biznesa procesa jēdzieniem, papildinātiem ar kvalitātes prasību specifiskām aktivitātēm.</a:t>
            </a:r>
          </a:p>
        </p:txBody>
      </p:sp>
    </p:spTree>
    <p:extLst>
      <p:ext uri="{BB962C8B-B14F-4D97-AF65-F5344CB8AC3E}">
        <p14:creationId xmlns:p14="http://schemas.microsoft.com/office/powerpoint/2010/main" val="1098755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lv-LV" smtClean="0"/>
              <a:t>LU 78.konference_2020-01-31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1DBFA-AF32-4E4E-B06C-E6EF813AE31C}" type="slidenum">
              <a:rPr lang="lv-LV" smtClean="0"/>
              <a:pPr/>
              <a:t>9</a:t>
            </a:fld>
            <a:endParaRPr lang="lv-LV" smtClean="0"/>
          </a:p>
        </p:txBody>
      </p:sp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2775" cy="11461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609600" indent="-609600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3600" i="1" dirty="0" smtClean="0"/>
              <a:t>Pētījuma metode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5963" y="1439863"/>
            <a:ext cx="7924800" cy="465296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400" i="1" dirty="0" smtClean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 smtClean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jau pirmajā publikācijā tiek piedāvāts risinājums – ideja, kura paliek nemainīga visa pētījuma laikā</a:t>
            </a: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pakāpeniska risinājuma uzlabošana ar daudzām daļēji </a:t>
            </a:r>
            <a:r>
              <a:rPr lang="lv-LV" sz="2000" i="1" smtClean="0"/>
              <a:t>pārklājušamām publikācijām (Hirša indeksam par godu!)</a:t>
            </a:r>
            <a:endParaRPr lang="lv-LV" sz="2000" i="1" dirty="0" smtClean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savlaicīga aprobācija uz reāliem datiem</a:t>
            </a:r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lv-LV" sz="2000" i="1" dirty="0"/>
          </a:p>
          <a:p>
            <a:pPr lvl="1" eaLnBrk="1" hangingPunct="1">
              <a:lnSpc>
                <a:spcPct val="90000"/>
              </a:lnSpc>
              <a:spcBef>
                <a:spcPts val="700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v-LV" sz="2000" i="1" dirty="0" smtClean="0"/>
              <a:t>citu autoru publikācijas apliecina mūsu pieejas oriģinalitāti; to prasa konferenču referātu recenzenti.</a:t>
            </a:r>
          </a:p>
        </p:txBody>
      </p:sp>
    </p:spTree>
    <p:extLst>
      <p:ext uri="{BB962C8B-B14F-4D97-AF65-F5344CB8AC3E}">
        <p14:creationId xmlns:p14="http://schemas.microsoft.com/office/powerpoint/2010/main" val="2939875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5569</TotalTime>
  <Words>903</Words>
  <Application>Microsoft Office PowerPoint</Application>
  <PresentationFormat>On-screen Show (4:3)</PresentationFormat>
  <Paragraphs>190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Datu kvalitāte:  no prakses līdz teorijai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Galvenais rezultāts</vt:lpstr>
      <vt:lpstr>Pētījuma metode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the Integration of registers of State Significance in Latvia</dc:title>
  <dc:creator>Maris Treimanis</dc:creator>
  <cp:lastModifiedBy>user</cp:lastModifiedBy>
  <cp:revision>267</cp:revision>
  <cp:lastPrinted>1998-06-13T12:09:48Z</cp:lastPrinted>
  <dcterms:created xsi:type="dcterms:W3CDTF">1998-04-13T08:14:30Z</dcterms:created>
  <dcterms:modified xsi:type="dcterms:W3CDTF">2020-01-31T06:10:23Z</dcterms:modified>
</cp:coreProperties>
</file>