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2" r:id="rId3"/>
    <p:sldId id="263" r:id="rId4"/>
    <p:sldId id="268" r:id="rId5"/>
    <p:sldId id="282" r:id="rId6"/>
    <p:sldId id="278" r:id="rId7"/>
    <p:sldId id="279" r:id="rId8"/>
    <p:sldId id="280" r:id="rId9"/>
    <p:sldId id="283" r:id="rId10"/>
    <p:sldId id="270" r:id="rId11"/>
    <p:sldId id="284" r:id="rId12"/>
    <p:sldId id="288" r:id="rId13"/>
    <p:sldId id="289" r:id="rId14"/>
    <p:sldId id="285" r:id="rId15"/>
    <p:sldId id="286" r:id="rId16"/>
    <p:sldId id="290" r:id="rId17"/>
    <p:sldId id="291" r:id="rId18"/>
    <p:sldId id="287" r:id="rId19"/>
    <p:sldId id="292" r:id="rId20"/>
    <p:sldId id="293" r:id="rId2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52" autoAdjust="0"/>
    <p:restoredTop sz="94660"/>
  </p:normalViewPr>
  <p:slideViewPr>
    <p:cSldViewPr>
      <p:cViewPr>
        <p:scale>
          <a:sx n="100" d="100"/>
          <a:sy n="100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E98633-E5F3-4714-8817-4919B4EA62CA}" type="datetimeFigureOut">
              <a:rPr lang="lv-LV" smtClean="0"/>
              <a:t>2014.04.09.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v-LV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Pēteris Paikens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Datorzinātne un tās starpdisciplinārie lietojumi dabaszinātnēs un sociālajās zinātnēs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59632" y="5640856"/>
            <a:ext cx="7478575" cy="1044225"/>
            <a:chOff x="448816" y="5640856"/>
            <a:chExt cx="7478575" cy="1044225"/>
          </a:xfrm>
        </p:grpSpPr>
        <p:pic>
          <p:nvPicPr>
            <p:cNvPr id="5" name="Picture 3" descr="C:\! Laumas Doc\My Dropbox\! LU\Doktorantuura\esf-es-lu-l-pn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77408" y="5932388"/>
              <a:ext cx="2149983" cy="628650"/>
            </a:xfrm>
            <a:prstGeom prst="rect">
              <a:avLst/>
            </a:prstGeom>
            <a:noFill/>
          </p:spPr>
        </p:pic>
        <p:pic>
          <p:nvPicPr>
            <p:cNvPr id="6" name="Picture 6" descr="AILab-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8816" y="5640856"/>
              <a:ext cx="2114775" cy="104422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9627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mtClean="0"/>
              <a:t>Praktiskā problēma - ilustrācija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fontAlgn="base">
              <a:buNone/>
            </a:pPr>
            <a:r>
              <a:rPr lang="lv-LV" i="1" smtClean="0"/>
              <a:t>«Arī </a:t>
            </a:r>
            <a:r>
              <a:rPr lang="lv-LV" i="1"/>
              <a:t>otra figūra Daimler lietā ir </a:t>
            </a:r>
            <a:r>
              <a:rPr lang="lv-LV" b="1" i="1"/>
              <a:t>Bojāra</a:t>
            </a:r>
            <a:r>
              <a:rPr lang="lv-LV" i="1"/>
              <a:t> ārštata padomnieks, un sens </a:t>
            </a:r>
            <a:r>
              <a:rPr lang="lv-LV" b="1" i="1"/>
              <a:t>eksmēra</a:t>
            </a:r>
            <a:r>
              <a:rPr lang="lv-LV" i="1"/>
              <a:t> draugs no armijas laikiem – </a:t>
            </a:r>
            <a:r>
              <a:rPr lang="lv-LV" b="1" i="1"/>
              <a:t>Armands Zeihmanis</a:t>
            </a:r>
            <a:r>
              <a:rPr lang="lv-LV" i="1" smtClean="0"/>
              <a:t>.» </a:t>
            </a:r>
            <a:r>
              <a:rPr lang="lv-LV" sz="1800" smtClean="0"/>
              <a:t>Citāts no tvnet.lv raksta</a:t>
            </a:r>
            <a:endParaRPr lang="lv-LV" sz="1800" i="1" smtClean="0"/>
          </a:p>
          <a:p>
            <a:pPr marL="82296" indent="0" fontAlgn="base">
              <a:buNone/>
            </a:pPr>
            <a:endParaRPr lang="lv-LV" i="1"/>
          </a:p>
          <a:p>
            <a:pPr fontAlgn="base"/>
            <a:r>
              <a:rPr lang="lv-LV" i="1">
                <a:latin typeface="Calibri"/>
              </a:rPr>
              <a:t>Bojārs ↔ Zeihmanis:</a:t>
            </a:r>
            <a:r>
              <a:rPr lang="lv-LV">
                <a:latin typeface="Calibri"/>
              </a:rPr>
              <a:t> draugs, padomnieks</a:t>
            </a:r>
            <a:endParaRPr lang="lv-LV" i="1"/>
          </a:p>
          <a:p>
            <a:pPr fontAlgn="base"/>
            <a:r>
              <a:rPr lang="lv-LV" i="1" smtClean="0"/>
              <a:t>«Bojāra» </a:t>
            </a:r>
            <a:r>
              <a:rPr lang="lv-LV" i="1" smtClean="0">
                <a:latin typeface="Calibri"/>
              </a:rPr>
              <a:t>→ </a:t>
            </a:r>
            <a:r>
              <a:rPr lang="lv-LV" smtClean="0">
                <a:latin typeface="Calibri"/>
              </a:rPr>
              <a:t>Gundars Bojārs, dz. 1967</a:t>
            </a:r>
          </a:p>
          <a:p>
            <a:pPr fontAlgn="base"/>
            <a:r>
              <a:rPr lang="lv-LV" i="1" smtClean="0">
                <a:latin typeface="Calibri"/>
              </a:rPr>
              <a:t>«eksmērs» = Bojārs</a:t>
            </a:r>
            <a:r>
              <a:rPr lang="lv-LV" smtClean="0">
                <a:latin typeface="Calibri"/>
              </a:rPr>
              <a:t> (mērs 2001-2006)</a:t>
            </a:r>
            <a:endParaRPr lang="lv-LV" i="1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Starpdokumentu koreferences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r>
              <a:rPr lang="lv-LV" smtClean="0"/>
              <a:t>Vai vienā dokumentā redzēta entītija ir tā pati, kas otrā dokumentā redzēta?</a:t>
            </a:r>
          </a:p>
          <a:p>
            <a:r>
              <a:rPr lang="lv-LV" smtClean="0"/>
              <a:t>Kurai no autoritatīvajām entītijām atbilst šajā dokumentā redzētā?</a:t>
            </a:r>
          </a:p>
          <a:p>
            <a:r>
              <a:rPr lang="lv-LV" smtClean="0"/>
              <a:t>Vai šī ir jauna, neredzēta entītija?</a:t>
            </a:r>
          </a:p>
          <a:p>
            <a:endParaRPr lang="lv-LV" smtClean="0"/>
          </a:p>
          <a:p>
            <a:r>
              <a:rPr lang="lv-LV" smtClean="0"/>
              <a:t>Atšķirības no koreferenču problēmas</a:t>
            </a:r>
          </a:p>
          <a:p>
            <a:pPr lvl="1"/>
            <a:r>
              <a:rPr lang="lv-LV" smtClean="0"/>
              <a:t>Nevis atsevišķi pieminējumi, bet ķēdes</a:t>
            </a:r>
          </a:p>
          <a:p>
            <a:pPr lvl="1"/>
            <a:r>
              <a:rPr lang="lv-LV" smtClean="0"/>
              <a:t>Būtiski lielāks entītiju skaits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Entītiju savstarpējā atbilstība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Salīdzinot tiešā veidā entītijas </a:t>
            </a:r>
            <a:r>
              <a:rPr lang="lv-LV"/>
              <a:t>– nepraktiska (n</a:t>
            </a:r>
            <a:r>
              <a:rPr lang="lv-LV" baseline="30000"/>
              <a:t>2</a:t>
            </a:r>
            <a:r>
              <a:rPr lang="lv-LV"/>
              <a:t>) </a:t>
            </a:r>
            <a:r>
              <a:rPr lang="lv-LV" smtClean="0"/>
              <a:t>sarežģītība</a:t>
            </a:r>
          </a:p>
          <a:p>
            <a:endParaRPr lang="lv-LV" baseline="30000"/>
          </a:p>
          <a:p>
            <a:r>
              <a:rPr lang="lv-LV" smtClean="0"/>
              <a:t>Hierarhisko puduru metodes</a:t>
            </a:r>
          </a:p>
          <a:p>
            <a:pPr lvl="1"/>
            <a:r>
              <a:rPr lang="lv-LV" smtClean="0"/>
              <a:t>Apvienojot entītijas, saglabā to informāciju</a:t>
            </a:r>
          </a:p>
          <a:p>
            <a:pPr lvl="1"/>
            <a:r>
              <a:rPr lang="lv-LV" smtClean="0"/>
              <a:t>Katram ‘pudurim’ izveido MM klasifikatoru</a:t>
            </a:r>
          </a:p>
          <a:p>
            <a:endParaRPr lang="lv-LV" smtClean="0"/>
          </a:p>
          <a:p>
            <a:r>
              <a:rPr lang="lv-LV" smtClean="0"/>
              <a:t>Kā interpretēt datus?</a:t>
            </a:r>
          </a:p>
          <a:p>
            <a:pPr lvl="1"/>
            <a:r>
              <a:rPr lang="lv-LV" smtClean="0"/>
              <a:t>Grupa – entītija vai tās konteksts?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49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i="1" smtClean="0"/>
              <a:t>Entity Linking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Entītiju piesaiste autoritatīvam avotam</a:t>
            </a:r>
          </a:p>
          <a:p>
            <a:r>
              <a:rPr lang="lv-LV" smtClean="0"/>
              <a:t>Angļu, vācu u.c. – Wikipedia</a:t>
            </a:r>
          </a:p>
          <a:p>
            <a:pPr lvl="1"/>
            <a:r>
              <a:rPr lang="lv-LV" smtClean="0"/>
              <a:t>Plašs pārklājums</a:t>
            </a:r>
          </a:p>
          <a:p>
            <a:pPr lvl="1"/>
            <a:r>
              <a:rPr lang="lv-LV" smtClean="0"/>
              <a:t>Nodalīti ‘vārdabrāļi’</a:t>
            </a:r>
          </a:p>
          <a:p>
            <a:pPr lvl="1"/>
            <a:r>
              <a:rPr lang="lv-LV" smtClean="0"/>
              <a:t>Laba informācija par katru entītiju</a:t>
            </a:r>
          </a:p>
          <a:p>
            <a:pPr lvl="1"/>
            <a:endParaRPr lang="lv-LV" smtClean="0"/>
          </a:p>
          <a:p>
            <a:r>
              <a:rPr lang="lv-LV" smtClean="0"/>
              <a:t>Mašīnmācīšanās no zināmiem datiem</a:t>
            </a:r>
          </a:p>
          <a:p>
            <a:pPr lvl="1"/>
            <a:r>
              <a:rPr lang="lv-LV" smtClean="0"/>
              <a:t>Weblapas ar norādi uz konkrēto entītiju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Analīzei pieejamie dati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Pilns dokumenta teksts</a:t>
            </a:r>
          </a:p>
          <a:p>
            <a:pPr lvl="1"/>
            <a:r>
              <a:rPr lang="lv-LV" smtClean="0"/>
              <a:t>Kā tieši dokumentā viņu piemin?</a:t>
            </a:r>
          </a:p>
          <a:p>
            <a:pPr lvl="1"/>
            <a:r>
              <a:rPr lang="lv-LV" smtClean="0"/>
              <a:t>Par ko vēl tur ir rakstīts?</a:t>
            </a:r>
          </a:p>
          <a:p>
            <a:r>
              <a:rPr lang="lv-LV" smtClean="0"/>
              <a:t>Dokumenta metadati</a:t>
            </a:r>
          </a:p>
          <a:p>
            <a:pPr lvl="1"/>
            <a:r>
              <a:rPr lang="lv-LV" smtClean="0"/>
              <a:t>Kad, kur, kas to raksta?</a:t>
            </a:r>
          </a:p>
          <a:p>
            <a:r>
              <a:rPr lang="lv-LV" smtClean="0"/>
              <a:t>Tīmekļa saites </a:t>
            </a:r>
            <a:r>
              <a:rPr lang="lv-LV" sz="2800" smtClean="0"/>
              <a:t>(abos virzienos)</a:t>
            </a:r>
            <a:endParaRPr lang="lv-LV" smtClean="0"/>
          </a:p>
          <a:p>
            <a:r>
              <a:rPr lang="lv-LV" smtClean="0"/>
              <a:t>Zināšanu bāzes</a:t>
            </a:r>
          </a:p>
          <a:p>
            <a:pPr lvl="1"/>
            <a:r>
              <a:rPr lang="lv-LV" smtClean="0"/>
              <a:t>Strukturēti dati</a:t>
            </a:r>
          </a:p>
          <a:p>
            <a:pPr lvl="1"/>
            <a:r>
              <a:rPr lang="lv-LV" smtClean="0"/>
              <a:t>Wikipedia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8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Kā cilvēks nosaka atbilstību?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Entītijas informācija dokumentā</a:t>
            </a:r>
          </a:p>
          <a:p>
            <a:pPr lvl="1"/>
            <a:r>
              <a:rPr lang="lv-LV" sz="2400" i="1"/>
              <a:t>Izglītības un zinātnes ministre Ina Druviete (V</a:t>
            </a:r>
            <a:r>
              <a:rPr lang="lv-LV" sz="2400" i="1" smtClean="0"/>
              <a:t>)...</a:t>
            </a:r>
            <a:endParaRPr lang="lv-LV" sz="2400" i="1"/>
          </a:p>
          <a:p>
            <a:r>
              <a:rPr lang="lv-LV" smtClean="0"/>
              <a:t>Zināmie fakti par entītiju</a:t>
            </a:r>
          </a:p>
          <a:p>
            <a:pPr lvl="1"/>
            <a:r>
              <a:rPr lang="lv-LV" smtClean="0"/>
              <a:t>Pseidonīmi, amati</a:t>
            </a:r>
          </a:p>
          <a:p>
            <a:r>
              <a:rPr lang="lv-LV" smtClean="0"/>
              <a:t>Citi dokumentā minētie</a:t>
            </a:r>
          </a:p>
          <a:p>
            <a:pPr lvl="1"/>
            <a:r>
              <a:rPr lang="lv-LV" smtClean="0"/>
              <a:t>Saistītās organizācijas un vietas</a:t>
            </a:r>
          </a:p>
          <a:p>
            <a:r>
              <a:rPr lang="lv-LV" smtClean="0"/>
              <a:t>Dokumenta tēma</a:t>
            </a:r>
          </a:p>
          <a:p>
            <a:pPr lvl="1"/>
            <a:r>
              <a:rPr lang="lv-LV" smtClean="0"/>
              <a:t>Vienādi sauktas entītijas var būt ‘pašsaprotamas’ savā nozarē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LU MII eksperimenti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Personu daudznozīmības risināšana</a:t>
            </a:r>
          </a:p>
          <a:p>
            <a:pPr lvl="1"/>
            <a:r>
              <a:rPr lang="lv-LV" smtClean="0"/>
              <a:t>Ziņu teksti</a:t>
            </a:r>
            <a:endParaRPr lang="lv-LV"/>
          </a:p>
          <a:p>
            <a:pPr lvl="1"/>
            <a:r>
              <a:rPr lang="lv-LV" smtClean="0"/>
              <a:t>Atbilstība gatavam personu sarakstam</a:t>
            </a:r>
          </a:p>
          <a:p>
            <a:pPr lvl="1"/>
            <a:endParaRPr lang="lv-LV" smtClean="0"/>
          </a:p>
          <a:p>
            <a:r>
              <a:rPr lang="lv-LV" smtClean="0"/>
              <a:t>Problēmas īpatnības</a:t>
            </a:r>
          </a:p>
          <a:p>
            <a:pPr lvl="1"/>
            <a:r>
              <a:rPr lang="lv-LV" i="1" smtClean="0"/>
              <a:t>Bootstrapping</a:t>
            </a:r>
            <a:r>
              <a:rPr lang="lv-LV" smtClean="0"/>
              <a:t> no profila informācijas</a:t>
            </a:r>
          </a:p>
          <a:p>
            <a:pPr lvl="1"/>
            <a:r>
              <a:rPr lang="lv-LV" smtClean="0"/>
              <a:t>Nav paraugdokumentu kā angļu valodai</a:t>
            </a:r>
          </a:p>
          <a:p>
            <a:pPr lvl="1"/>
            <a:r>
              <a:rPr lang="lv-LV" smtClean="0"/>
              <a:t>Pieminējumi mēdz būt bez detaļām</a:t>
            </a:r>
            <a:r>
              <a:rPr lang="lv-LV"/>
              <a:t/>
            </a:r>
            <a:br>
              <a:rPr lang="lv-LV"/>
            </a:br>
            <a:endParaRPr lang="lv-LV" smtClean="0"/>
          </a:p>
        </p:txBody>
      </p:sp>
    </p:spTree>
    <p:extLst>
      <p:ext uri="{BB962C8B-B14F-4D97-AF65-F5344CB8AC3E}">
        <p14:creationId xmlns:p14="http://schemas.microsoft.com/office/powerpoint/2010/main" val="10991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Izvēlētā metode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Kandidātu atlase</a:t>
            </a:r>
          </a:p>
          <a:p>
            <a:pPr lvl="1"/>
            <a:r>
              <a:rPr lang="lv-LV" smtClean="0"/>
              <a:t>Vārdabrāļi (pēc vārdu normalizācijas)</a:t>
            </a:r>
          </a:p>
          <a:p>
            <a:pPr lvl="1"/>
            <a:r>
              <a:rPr lang="lv-LV" smtClean="0"/>
              <a:t>Pieņem, ka ir zināms cik/kādi ir varianti</a:t>
            </a:r>
          </a:p>
          <a:p>
            <a:r>
              <a:rPr lang="lv-LV" sz="2800" smtClean="0"/>
              <a:t>Asimetriskas iezīmes (dokuments/profils)</a:t>
            </a:r>
          </a:p>
          <a:p>
            <a:pPr lvl="1"/>
            <a:r>
              <a:rPr lang="lv-LV" sz="2400" smtClean="0"/>
              <a:t>Pieminējumi </a:t>
            </a:r>
            <a:r>
              <a:rPr lang="lv-LV" sz="2400" smtClean="0">
                <a:latin typeface="Times New Roman"/>
                <a:cs typeface="Times New Roman"/>
              </a:rPr>
              <a:t>↔ </a:t>
            </a:r>
            <a:r>
              <a:rPr lang="lv-LV" sz="2400" smtClean="0"/>
              <a:t>vārda variācijas + amati</a:t>
            </a:r>
          </a:p>
          <a:p>
            <a:pPr lvl="1"/>
            <a:r>
              <a:rPr lang="lv-LV" sz="2400" smtClean="0"/>
              <a:t>Organizācijas dokumentā </a:t>
            </a:r>
            <a:r>
              <a:rPr lang="lv-LV" sz="2400" smtClean="0">
                <a:latin typeface="Times New Roman"/>
                <a:cs typeface="Times New Roman"/>
              </a:rPr>
              <a:t>↔</a:t>
            </a:r>
            <a:r>
              <a:rPr lang="lv-LV" sz="2400" smtClean="0"/>
              <a:t> ar faktiem saistītās</a:t>
            </a:r>
          </a:p>
          <a:p>
            <a:pPr lvl="1"/>
            <a:r>
              <a:rPr lang="lv-LV" sz="2400" smtClean="0"/>
              <a:t>Konteksts dokumentā </a:t>
            </a:r>
            <a:r>
              <a:rPr lang="lv-LV" sz="2400">
                <a:latin typeface="Times New Roman"/>
                <a:cs typeface="Times New Roman"/>
              </a:rPr>
              <a:t>↔</a:t>
            </a:r>
            <a:r>
              <a:rPr lang="lv-LV" sz="2400" smtClean="0"/>
              <a:t> atslēgvārdi CV</a:t>
            </a:r>
          </a:p>
          <a:p>
            <a:r>
              <a:rPr lang="lv-LV" smtClean="0"/>
              <a:t>Kosinusu līdzības mērījums</a:t>
            </a:r>
          </a:p>
          <a:p>
            <a:r>
              <a:rPr lang="lv-LV" smtClean="0"/>
              <a:t>Darbojas arī ar ļoti minimāliem datiem</a:t>
            </a:r>
          </a:p>
        </p:txBody>
      </p:sp>
    </p:spTree>
    <p:extLst>
      <p:ext uri="{BB962C8B-B14F-4D97-AF65-F5344CB8AC3E}">
        <p14:creationId xmlns:p14="http://schemas.microsoft.com/office/powerpoint/2010/main" val="25835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Entītiju līdzības realizācija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Apraksta šos datus katrai entītijai ar skaitļu vektoru (vektoriem)</a:t>
            </a:r>
          </a:p>
          <a:p>
            <a:endParaRPr lang="lv-LV" smtClean="0"/>
          </a:p>
          <a:p>
            <a:r>
              <a:rPr lang="lv-LV" smtClean="0"/>
              <a:t>Raksturojošie vārdi</a:t>
            </a:r>
          </a:p>
          <a:p>
            <a:pPr lvl="1"/>
            <a:r>
              <a:rPr lang="lv-LV" smtClean="0"/>
              <a:t>Vārda biežums nosaukumā vai amatā</a:t>
            </a:r>
          </a:p>
          <a:p>
            <a:r>
              <a:rPr lang="lv-LV" smtClean="0"/>
              <a:t>‘Draudzīgās’ entītijas</a:t>
            </a:r>
          </a:p>
          <a:p>
            <a:pPr lvl="1"/>
            <a:r>
              <a:rPr lang="lv-LV" smtClean="0"/>
              <a:t>Kopīgie pieminējumi, vai URL saites</a:t>
            </a:r>
          </a:p>
          <a:p>
            <a:r>
              <a:rPr lang="lv-LV" smtClean="0"/>
              <a:t>Tēmu vai nozaru atslēgvārdi</a:t>
            </a:r>
            <a:endParaRPr lang="lv-LV"/>
          </a:p>
          <a:p>
            <a:endParaRPr lang="lv-LV" baseline="30000" smtClean="0"/>
          </a:p>
          <a:p>
            <a:pPr marL="82296" indent="0">
              <a:buNone/>
            </a:pPr>
            <a:endParaRPr lang="lv-LV" baseline="30000" smtClean="0"/>
          </a:p>
        </p:txBody>
      </p:sp>
    </p:spTree>
    <p:extLst>
      <p:ext uri="{BB962C8B-B14F-4D97-AF65-F5344CB8AC3E}">
        <p14:creationId xmlns:p14="http://schemas.microsoft.com/office/powerpoint/2010/main" val="4904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Interesanti izaicinājumi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/>
              <a:t>Starpvalodu CDC</a:t>
            </a:r>
          </a:p>
          <a:p>
            <a:pPr lvl="1"/>
            <a:r>
              <a:rPr lang="lv-LV"/>
              <a:t>Raksti krievu valodā</a:t>
            </a:r>
          </a:p>
          <a:p>
            <a:pPr lvl="1"/>
            <a:r>
              <a:rPr lang="lv-LV"/>
              <a:t>Globāli zināmo personu piesaiste Wiki</a:t>
            </a:r>
          </a:p>
          <a:p>
            <a:r>
              <a:rPr lang="lv-LV" smtClean="0"/>
              <a:t>Autoritatīvo sarakstu apvienošana</a:t>
            </a:r>
          </a:p>
          <a:p>
            <a:pPr lvl="1"/>
            <a:r>
              <a:rPr lang="lv-LV" smtClean="0"/>
              <a:t>Latviskā vikipēdija</a:t>
            </a:r>
          </a:p>
          <a:p>
            <a:pPr lvl="1"/>
            <a:r>
              <a:rPr lang="lv-LV" smtClean="0"/>
              <a:t>Amatpersonu dati</a:t>
            </a:r>
          </a:p>
          <a:p>
            <a:r>
              <a:rPr lang="lv-LV" smtClean="0"/>
              <a:t>Laika faktors</a:t>
            </a:r>
          </a:p>
          <a:p>
            <a:pPr lvl="1"/>
            <a:r>
              <a:rPr lang="lv-LV" smtClean="0"/>
              <a:t>Dati par amatu un saistības periodu</a:t>
            </a:r>
          </a:p>
          <a:p>
            <a:pPr lvl="1"/>
            <a:r>
              <a:rPr lang="lv-LV" smtClean="0"/>
              <a:t>Vārdu izvēle – ‘bijušais’, ‘ekspremjers’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Par mani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mtClean="0"/>
              <a:t>3. kurss doktorantūrā </a:t>
            </a:r>
            <a:br>
              <a:rPr lang="lv-LV" smtClean="0"/>
            </a:br>
            <a:r>
              <a:rPr lang="lv-LV" i="1" smtClean="0"/>
              <a:t>Semantiskās </a:t>
            </a:r>
            <a:r>
              <a:rPr lang="lv-LV" i="1"/>
              <a:t>informācijas ieguve no dabiskās valodas </a:t>
            </a:r>
            <a:r>
              <a:rPr lang="lv-LV" i="1" smtClean="0"/>
              <a:t>avotiem</a:t>
            </a:r>
          </a:p>
          <a:p>
            <a:pPr>
              <a:spcBef>
                <a:spcPts val="2400"/>
              </a:spcBef>
            </a:pPr>
            <a:r>
              <a:rPr lang="lv-LV" smtClean="0"/>
              <a:t>LU MII mākslīgā intelekta laboratorija: datorlingvistikas pētījumi un projekti</a:t>
            </a:r>
          </a:p>
          <a:p>
            <a:pPr lvl="1"/>
            <a:r>
              <a:rPr lang="lv-LV" i="1"/>
              <a:t>Teksta automātiskas datorlingvistikas analīzes pētījums jauna informācijas arhīva produkta </a:t>
            </a:r>
            <a:r>
              <a:rPr lang="lv-LV" i="1" smtClean="0"/>
              <a:t>izstrādē </a:t>
            </a:r>
            <a:r>
              <a:rPr lang="lv-LV" smtClean="0"/>
              <a:t>(LETA)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32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mtClean="0"/>
              <a:t>Paldies par uzmanību!</a:t>
            </a:r>
            <a:endParaRPr lang="en-US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smtClean="0"/>
              <a:t>Jautājumi?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Tēma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Semantiskās informācijas ieguve no dabiskās valodas </a:t>
            </a:r>
            <a:r>
              <a:rPr lang="lv-LV" dirty="0" smtClean="0"/>
              <a:t>avotiem</a:t>
            </a:r>
          </a:p>
          <a:p>
            <a:pPr marL="0" indent="0">
              <a:buNone/>
            </a:pPr>
            <a:endParaRPr lang="lv-LV" dirty="0"/>
          </a:p>
          <a:p>
            <a:r>
              <a:rPr lang="lv-LV" smtClean="0"/>
              <a:t>Metodes tekstu priekšapstrādei</a:t>
            </a:r>
          </a:p>
          <a:p>
            <a:r>
              <a:rPr lang="lv-LV" smtClean="0"/>
              <a:t>Faktu un teksta jēgas reprezentācija</a:t>
            </a:r>
            <a:endParaRPr lang="lv-LV" smtClean="0"/>
          </a:p>
          <a:p>
            <a:r>
              <a:rPr lang="lv-LV" smtClean="0"/>
              <a:t>Iespējas automātiskai faktu ieguvei</a:t>
            </a:r>
            <a:endParaRPr lang="lv-LV" dirty="0" smtClean="0"/>
          </a:p>
          <a:p>
            <a:r>
              <a:rPr lang="lv-LV" smtClean="0"/>
              <a:t>Adaptācija </a:t>
            </a:r>
            <a:r>
              <a:rPr lang="lv-LV" smtClean="0"/>
              <a:t>praktiskiem </a:t>
            </a:r>
            <a:r>
              <a:rPr lang="lv-LV" smtClean="0"/>
              <a:t>lietojumiem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134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Praktiskā problēma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lv-LV" smtClean="0"/>
              <a:t>Ir milzīgs apjoms informācijas nestrukturētā dabiskā valodā</a:t>
            </a:r>
            <a:br>
              <a:rPr lang="lv-LV" smtClean="0"/>
            </a:br>
            <a:r>
              <a:rPr lang="lv-LV" smtClean="0"/>
              <a:t>(tīmeklis, grāmatas, </a:t>
            </a:r>
            <a:r>
              <a:rPr lang="lv-LV" smtClean="0"/>
              <a:t>avīzes, radio)</a:t>
            </a:r>
          </a:p>
          <a:p>
            <a:endParaRPr lang="lv-LV" smtClean="0"/>
          </a:p>
          <a:p>
            <a:r>
              <a:rPr lang="lv-LV" smtClean="0"/>
              <a:t>Cilvēki māk meklēt faktus (google u.c.)</a:t>
            </a:r>
          </a:p>
          <a:p>
            <a:r>
              <a:rPr lang="lv-LV" smtClean="0"/>
              <a:t>Cilvēki māk apkopot atrastos faktus</a:t>
            </a:r>
          </a:p>
          <a:p>
            <a:pPr lvl="1"/>
            <a:r>
              <a:rPr lang="lv-LV" smtClean="0"/>
              <a:t>... bet tas nav mērogojams ...</a:t>
            </a:r>
            <a:endParaRPr lang="lv-LV"/>
          </a:p>
          <a:p>
            <a:endParaRPr lang="lv-LV" smtClean="0"/>
          </a:p>
          <a:p>
            <a:r>
              <a:rPr lang="lv-LV" smtClean="0"/>
              <a:t>Kā to darīt automātiski?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2555776" y="567458"/>
            <a:ext cx="1584176" cy="720080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smtClean="0">
                <a:solidFill>
                  <a:schemeClr val="bg1"/>
                </a:solidFill>
              </a:rPr>
              <a:t>Tekstu avots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332354" y="685182"/>
            <a:ext cx="978408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Callout 26"/>
          <p:cNvSpPr/>
          <p:nvPr/>
        </p:nvSpPr>
        <p:spPr>
          <a:xfrm>
            <a:off x="5494632" y="527382"/>
            <a:ext cx="1584176" cy="12848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smtClean="0">
                <a:solidFill>
                  <a:schemeClr val="bg1"/>
                </a:solidFill>
              </a:rPr>
              <a:t>Morfoloģija un sintakse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" name="Down Arrow Callout 32"/>
          <p:cNvSpPr/>
          <p:nvPr/>
        </p:nvSpPr>
        <p:spPr>
          <a:xfrm>
            <a:off x="5494632" y="1852936"/>
            <a:ext cx="1584176" cy="102592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smtClean="0">
                <a:solidFill>
                  <a:schemeClr val="bg1"/>
                </a:solidFill>
              </a:rPr>
              <a:t>NER un anaforas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4" name="Flowchart: Magnetic Disk 33"/>
          <p:cNvSpPr/>
          <p:nvPr/>
        </p:nvSpPr>
        <p:spPr>
          <a:xfrm>
            <a:off x="2555776" y="1816546"/>
            <a:ext cx="1584176" cy="110839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lv-LV" b="1" smtClean="0">
                <a:solidFill>
                  <a:schemeClr val="bg1"/>
                </a:solidFill>
              </a:rPr>
              <a:t>Zināšanu bāze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4363461" y="2145807"/>
            <a:ext cx="744789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Down Arrow Callout 37"/>
          <p:cNvSpPr/>
          <p:nvPr/>
        </p:nvSpPr>
        <p:spPr>
          <a:xfrm>
            <a:off x="5480645" y="2924944"/>
            <a:ext cx="1584176" cy="102592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smtClean="0">
                <a:solidFill>
                  <a:schemeClr val="bg1"/>
                </a:solidFill>
              </a:rPr>
              <a:t>Semantikas analīze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3" name="Folded Corner 42"/>
          <p:cNvSpPr/>
          <p:nvPr/>
        </p:nvSpPr>
        <p:spPr>
          <a:xfrm>
            <a:off x="5509465" y="4019194"/>
            <a:ext cx="1418472" cy="936104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solidFill>
                  <a:schemeClr val="bg1"/>
                </a:solidFill>
              </a:rPr>
              <a:t>Anotēts dokuments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 flipH="1">
            <a:off x="4326252" y="4244930"/>
            <a:ext cx="744789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0" name="Down Arrow Callout 49"/>
          <p:cNvSpPr/>
          <p:nvPr/>
        </p:nvSpPr>
        <p:spPr>
          <a:xfrm>
            <a:off x="2535213" y="4202467"/>
            <a:ext cx="1584176" cy="1025921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smtClean="0">
                <a:solidFill>
                  <a:schemeClr val="tx2">
                    <a:lumMod val="75000"/>
                  </a:schemeClr>
                </a:solidFill>
              </a:rPr>
              <a:t>Piesaiste realitātei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" name="Folded Corner 50"/>
          <p:cNvSpPr/>
          <p:nvPr/>
        </p:nvSpPr>
        <p:spPr>
          <a:xfrm>
            <a:off x="2602624" y="5301208"/>
            <a:ext cx="1418472" cy="576064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smtClean="0">
                <a:solidFill>
                  <a:schemeClr val="bg1"/>
                </a:solidFill>
              </a:rPr>
              <a:t>Fakti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3131840" y="3009814"/>
            <a:ext cx="432048" cy="1080120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Šodienas stāsts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Starpdokumentu koreferences — personu identitātes noskaidrošana</a:t>
            </a:r>
            <a:endParaRPr lang="lv-LV"/>
          </a:p>
          <a:p>
            <a:endParaRPr lang="lv-LV" smtClean="0"/>
          </a:p>
          <a:p>
            <a:r>
              <a:rPr lang="lv-LV" smtClean="0"/>
              <a:t>Zināšanu bāze kā palīglīdzeklis teksta analīzei</a:t>
            </a:r>
            <a:endParaRPr lang="en-US" smtClean="0"/>
          </a:p>
          <a:p>
            <a:r>
              <a:rPr lang="lv-LV" smtClean="0"/>
              <a:t>Vārdformu </a:t>
            </a:r>
            <a:r>
              <a:rPr lang="lv-LV" smtClean="0"/>
              <a:t>un nosaukumu identificēšana</a:t>
            </a:r>
          </a:p>
          <a:p>
            <a:r>
              <a:rPr lang="lv-LV" smtClean="0"/>
              <a:t>Koreferenču </a:t>
            </a:r>
            <a:r>
              <a:rPr lang="lv-LV" smtClean="0"/>
              <a:t>risināšana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Termini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lv-LV" smtClean="0"/>
              <a:t>Entītija</a:t>
            </a:r>
          </a:p>
          <a:p>
            <a:pPr lvl="1"/>
            <a:r>
              <a:rPr lang="lv-LV" smtClean="0"/>
              <a:t>Lietojumam svarīgie </a:t>
            </a:r>
            <a:r>
              <a:rPr lang="lv-LV" smtClean="0"/>
              <a:t>reālie objekti</a:t>
            </a:r>
            <a:endParaRPr lang="lv-LV" smtClean="0"/>
          </a:p>
          <a:p>
            <a:pPr lvl="1"/>
            <a:r>
              <a:rPr lang="lv-LV" smtClean="0"/>
              <a:t>Personas, organizācijas, vietas, u.c</a:t>
            </a:r>
            <a:r>
              <a:rPr lang="lv-LV" smtClean="0"/>
              <a:t>.</a:t>
            </a:r>
          </a:p>
          <a:p>
            <a:r>
              <a:rPr lang="lv-LV" smtClean="0"/>
              <a:t>Pieminējums</a:t>
            </a:r>
          </a:p>
          <a:p>
            <a:pPr lvl="1"/>
            <a:r>
              <a:rPr lang="lv-LV" smtClean="0"/>
              <a:t>Atsevišķa frāze, kas nosauc entītiju</a:t>
            </a:r>
            <a:endParaRPr lang="lv-LV" smtClean="0"/>
          </a:p>
          <a:p>
            <a:r>
              <a:rPr lang="lv-LV" smtClean="0"/>
              <a:t>NER – Named Entity Recognition</a:t>
            </a:r>
          </a:p>
          <a:p>
            <a:pPr lvl="1"/>
            <a:r>
              <a:rPr lang="lv-LV" smtClean="0"/>
              <a:t>Entītiju </a:t>
            </a:r>
            <a:r>
              <a:rPr lang="lv-LV" smtClean="0"/>
              <a:t>pieminējumu atrašana, to robežu noteikšana </a:t>
            </a:r>
            <a:r>
              <a:rPr lang="lv-LV" smtClean="0"/>
              <a:t>un klasificēšana tekstā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Koreferences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smtClean="0"/>
              <a:t>Pieminējumi vai frāzes, kas apraksta vienu reālās pasaules entītiju</a:t>
            </a:r>
          </a:p>
          <a:p>
            <a:pPr marL="82296" indent="0">
              <a:buNone/>
            </a:pPr>
            <a:endParaRPr lang="lv-LV" dirty="0" smtClean="0"/>
          </a:p>
          <a:p>
            <a:pPr marL="0" marR="228600" indent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i="1">
                <a:latin typeface="Calibri"/>
                <a:ea typeface="Times New Roman"/>
                <a:cs typeface="Times New Roman"/>
              </a:rPr>
              <a:t>[</a:t>
            </a:r>
            <a:r>
              <a:rPr lang="en-US" b="1" i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Latvietis</a:t>
            </a:r>
            <a:r>
              <a:rPr lang="en-US" b="1" i="1" baseline="-2500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1</a:t>
            </a:r>
            <a:r>
              <a:rPr lang="en-US" i="1">
                <a:latin typeface="Calibri"/>
                <a:ea typeface="Times New Roman"/>
                <a:cs typeface="Times New Roman"/>
              </a:rPr>
              <a:t>] [</a:t>
            </a:r>
            <a:r>
              <a:rPr lang="en-US" b="1" i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Jānis Bērziņš</a:t>
            </a:r>
            <a:r>
              <a:rPr lang="en-US" b="1" i="1" baseline="-2500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1</a:t>
            </a:r>
            <a:r>
              <a:rPr lang="en-US" i="1">
                <a:latin typeface="Calibri"/>
                <a:ea typeface="Times New Roman"/>
                <a:cs typeface="Times New Roman"/>
              </a:rPr>
              <a:t>] ir [</a:t>
            </a:r>
            <a:r>
              <a:rPr lang="en-US" b="1" i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jauns zinātnieks</a:t>
            </a:r>
            <a:r>
              <a:rPr lang="en-US" b="1" i="1" baseline="-2500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1</a:t>
            </a:r>
            <a:r>
              <a:rPr lang="en-US" i="1">
                <a:latin typeface="Calibri"/>
                <a:ea typeface="Times New Roman"/>
                <a:cs typeface="Times New Roman"/>
              </a:rPr>
              <a:t>] un [</a:t>
            </a:r>
            <a:r>
              <a:rPr lang="en-US" b="1" i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universitātes profesors</a:t>
            </a:r>
            <a:r>
              <a:rPr lang="en-US" b="1" i="1" baseline="-2500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1</a:t>
            </a:r>
            <a:r>
              <a:rPr lang="en-US" i="1">
                <a:latin typeface="Calibri"/>
                <a:ea typeface="Times New Roman"/>
                <a:cs typeface="Times New Roman"/>
              </a:rPr>
              <a:t>]. [</a:t>
            </a:r>
            <a:r>
              <a:rPr lang="en-US" b="1" i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Profesors</a:t>
            </a:r>
            <a:r>
              <a:rPr lang="en-US" b="1" i="1" baseline="-2500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1</a:t>
            </a:r>
            <a:r>
              <a:rPr lang="en-US" i="1">
                <a:latin typeface="Calibri"/>
                <a:ea typeface="Times New Roman"/>
                <a:cs typeface="Times New Roman"/>
              </a:rPr>
              <a:t>] ir veicis nozīmīgus pētījumus </a:t>
            </a:r>
            <a:r>
              <a:rPr lang="en-US" i="1" smtClean="0">
                <a:latin typeface="Calibri"/>
                <a:ea typeface="Times New Roman"/>
                <a:cs typeface="Times New Roman"/>
              </a:rPr>
              <a:t>kopā </a:t>
            </a:r>
            <a:r>
              <a:rPr lang="en-US" i="1">
                <a:latin typeface="Calibri"/>
                <a:ea typeface="Times New Roman"/>
                <a:cs typeface="Times New Roman"/>
              </a:rPr>
              <a:t>ar </a:t>
            </a:r>
            <a:r>
              <a:rPr lang="en-US" i="1" smtClean="0">
                <a:latin typeface="Calibri"/>
                <a:ea typeface="Times New Roman"/>
                <a:cs typeface="Times New Roman"/>
              </a:rPr>
              <a:t>[</a:t>
            </a:r>
            <a:r>
              <a:rPr lang="lv-LV" b="1" i="1" smtClean="0">
                <a:solidFill>
                  <a:srgbClr val="215868"/>
                </a:solidFill>
                <a:latin typeface="Calibri"/>
                <a:ea typeface="Times New Roman"/>
                <a:cs typeface="Times New Roman"/>
              </a:rPr>
              <a:t>dokt</a:t>
            </a:r>
            <a:r>
              <a:rPr lang="en-US" b="1" i="1" smtClean="0">
                <a:solidFill>
                  <a:srgbClr val="215868"/>
                </a:solidFill>
                <a:latin typeface="Calibri"/>
                <a:ea typeface="Times New Roman"/>
                <a:cs typeface="Times New Roman"/>
              </a:rPr>
              <a:t>oru</a:t>
            </a:r>
            <a:r>
              <a:rPr lang="en-US" b="1" i="1" baseline="-25000" smtClean="0">
                <a:solidFill>
                  <a:srgbClr val="215868"/>
                </a:solidFill>
                <a:latin typeface="Calibri"/>
                <a:ea typeface="Times New Roman"/>
                <a:cs typeface="Times New Roman"/>
              </a:rPr>
              <a:t>2</a:t>
            </a:r>
            <a:r>
              <a:rPr lang="en-US" i="1" smtClean="0">
                <a:latin typeface="Calibri"/>
                <a:ea typeface="Times New Roman"/>
                <a:cs typeface="Times New Roman"/>
              </a:rPr>
              <a:t>] </a:t>
            </a:r>
            <a:r>
              <a:rPr lang="en-US" i="1">
                <a:latin typeface="Calibri"/>
                <a:ea typeface="Times New Roman"/>
                <a:cs typeface="Times New Roman"/>
              </a:rPr>
              <a:t>[</a:t>
            </a:r>
            <a:r>
              <a:rPr lang="en-US" b="1" i="1">
                <a:solidFill>
                  <a:srgbClr val="215868"/>
                </a:solidFill>
                <a:latin typeface="Calibri"/>
                <a:ea typeface="Times New Roman"/>
                <a:cs typeface="Times New Roman"/>
              </a:rPr>
              <a:t>Pēteri Kalniņu</a:t>
            </a:r>
            <a:r>
              <a:rPr lang="en-US" b="1" i="1" baseline="-25000">
                <a:solidFill>
                  <a:srgbClr val="215868"/>
                </a:solidFill>
                <a:latin typeface="Calibri"/>
                <a:ea typeface="Times New Roman"/>
                <a:cs typeface="Times New Roman"/>
              </a:rPr>
              <a:t>2</a:t>
            </a:r>
            <a:r>
              <a:rPr lang="en-US" i="1">
                <a:latin typeface="Calibri"/>
                <a:ea typeface="Times New Roman"/>
                <a:cs typeface="Times New Roman"/>
              </a:rPr>
              <a:t>]. [</a:t>
            </a:r>
            <a:r>
              <a:rPr lang="en-US" b="1" i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Viņš</a:t>
            </a:r>
            <a:r>
              <a:rPr lang="en-US" b="1" i="1" baseline="-2500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1</a:t>
            </a:r>
            <a:r>
              <a:rPr lang="en-US" i="1">
                <a:latin typeface="Calibri"/>
                <a:ea typeface="Times New Roman"/>
                <a:cs typeface="Times New Roman"/>
              </a:rPr>
              <a:t>] kopā ar [</a:t>
            </a:r>
            <a:r>
              <a:rPr lang="en-US" b="1" i="1">
                <a:solidFill>
                  <a:srgbClr val="215868"/>
                </a:solidFill>
                <a:latin typeface="Calibri"/>
                <a:ea typeface="Times New Roman"/>
                <a:cs typeface="Times New Roman"/>
              </a:rPr>
              <a:t>līdzgaitnieku</a:t>
            </a:r>
            <a:r>
              <a:rPr lang="en-US" b="1" i="1" baseline="-25000">
                <a:solidFill>
                  <a:srgbClr val="215868"/>
                </a:solidFill>
                <a:latin typeface="Calibri"/>
                <a:ea typeface="Times New Roman"/>
                <a:cs typeface="Times New Roman"/>
              </a:rPr>
              <a:t>2</a:t>
            </a:r>
            <a:r>
              <a:rPr lang="en-US" i="1">
                <a:latin typeface="Calibri"/>
                <a:ea typeface="Times New Roman"/>
                <a:cs typeface="Times New Roman"/>
              </a:rPr>
              <a:t>] [</a:t>
            </a:r>
            <a:r>
              <a:rPr lang="en-US" b="1" i="1">
                <a:solidFill>
                  <a:srgbClr val="215868"/>
                </a:solidFill>
                <a:latin typeface="Calibri"/>
                <a:ea typeface="Times New Roman"/>
                <a:cs typeface="Times New Roman"/>
              </a:rPr>
              <a:t>Kalniņu</a:t>
            </a:r>
            <a:r>
              <a:rPr lang="en-US" b="1" i="1" baseline="-25000">
                <a:solidFill>
                  <a:srgbClr val="215868"/>
                </a:solidFill>
                <a:latin typeface="Calibri"/>
                <a:ea typeface="Times New Roman"/>
                <a:cs typeface="Times New Roman"/>
              </a:rPr>
              <a:t>2</a:t>
            </a:r>
            <a:r>
              <a:rPr lang="en-US" i="1">
                <a:latin typeface="Calibri"/>
                <a:ea typeface="Times New Roman"/>
                <a:cs typeface="Times New Roman"/>
              </a:rPr>
              <a:t>] uzstāsies konferencē Itālijā</a:t>
            </a:r>
            <a:r>
              <a:rPr lang="en-US" i="1" smtClean="0">
                <a:latin typeface="Calibri"/>
                <a:ea typeface="Times New Roman"/>
                <a:cs typeface="Times New Roman"/>
              </a:rPr>
              <a:t>.</a:t>
            </a:r>
            <a:endParaRPr lang="en-US" i="1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41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Koreferenču noteikšana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mtClean="0"/>
              <a:t>Pieminējumu noteikšana</a:t>
            </a:r>
          </a:p>
          <a:p>
            <a:pPr lvl="1"/>
            <a:r>
              <a:rPr lang="lv-LV" smtClean="0"/>
              <a:t>NER, kā arī vietniekvārdi u.c. frāzes</a:t>
            </a:r>
          </a:p>
          <a:p>
            <a:r>
              <a:rPr lang="lv-LV" smtClean="0"/>
              <a:t>Pieminējumu grupēšana ķēdēs</a:t>
            </a:r>
          </a:p>
          <a:p>
            <a:pPr lvl="1"/>
            <a:r>
              <a:rPr lang="lv-LV" smtClean="0"/>
              <a:t>Gramatiski saistītie pieminējumi</a:t>
            </a:r>
          </a:p>
          <a:p>
            <a:pPr lvl="1"/>
            <a:r>
              <a:rPr lang="lv-LV" smtClean="0"/>
              <a:t>Pretrunas kā ierobežojumi apvienošanai</a:t>
            </a:r>
          </a:p>
          <a:p>
            <a:r>
              <a:rPr lang="lv-LV" smtClean="0"/>
              <a:t>Reprezentatīvais nosaukums un veids</a:t>
            </a:r>
          </a:p>
          <a:p>
            <a:endParaRPr lang="lv-LV" smtClean="0"/>
          </a:p>
          <a:p>
            <a:pPr marL="82296" indent="0">
              <a:buNone/>
            </a:pPr>
            <a:r>
              <a:rPr lang="lv-LV" smtClean="0"/>
              <a:t>Sīkāk – LU MII A. Znotiņa pētījumi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5223</TotalTime>
  <Words>614</Words>
  <Application>Microsoft Office PowerPoint</Application>
  <PresentationFormat>On-screen Show (4:3)</PresentationFormat>
  <Paragraphs>146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Pēteris Paikens</vt:lpstr>
      <vt:lpstr>Par mani</vt:lpstr>
      <vt:lpstr>Tēma</vt:lpstr>
      <vt:lpstr>Praktiskā problēma</vt:lpstr>
      <vt:lpstr>PowerPoint Presentation</vt:lpstr>
      <vt:lpstr>Šodienas stāsts</vt:lpstr>
      <vt:lpstr>Termini</vt:lpstr>
      <vt:lpstr>Koreferences</vt:lpstr>
      <vt:lpstr>Koreferenču noteikšana</vt:lpstr>
      <vt:lpstr>Praktiskā problēma - ilustrācija</vt:lpstr>
      <vt:lpstr>Starpdokumentu koreferences</vt:lpstr>
      <vt:lpstr>Entītiju savstarpējā atbilstība</vt:lpstr>
      <vt:lpstr>Entity Linking</vt:lpstr>
      <vt:lpstr>Analīzei pieejamie dati</vt:lpstr>
      <vt:lpstr>Kā cilvēks nosaka atbilstību?</vt:lpstr>
      <vt:lpstr>LU MII eksperimenti</vt:lpstr>
      <vt:lpstr>Izvēlētā metode</vt:lpstr>
      <vt:lpstr>Entītiju līdzības realizācija</vt:lpstr>
      <vt:lpstr>Interesanti izaicinājumi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Pēteris</dc:creator>
  <cp:lastModifiedBy>Peteris Paikens</cp:lastModifiedBy>
  <cp:revision>67</cp:revision>
  <dcterms:created xsi:type="dcterms:W3CDTF">2011-11-06T18:44:30Z</dcterms:created>
  <dcterms:modified xsi:type="dcterms:W3CDTF">2014-04-09T14:20:26Z</dcterms:modified>
</cp:coreProperties>
</file>