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8" r:id="rId3"/>
    <p:sldId id="293" r:id="rId4"/>
    <p:sldId id="269" r:id="rId5"/>
    <p:sldId id="280" r:id="rId6"/>
    <p:sldId id="300" r:id="rId7"/>
    <p:sldId id="281" r:id="rId8"/>
    <p:sldId id="283" r:id="rId9"/>
    <p:sldId id="289" r:id="rId10"/>
    <p:sldId id="294" r:id="rId11"/>
    <p:sldId id="284" r:id="rId12"/>
    <p:sldId id="285" r:id="rId13"/>
    <p:sldId id="292" r:id="rId14"/>
    <p:sldId id="286" r:id="rId15"/>
    <p:sldId id="282" r:id="rId16"/>
    <p:sldId id="297" r:id="rId17"/>
    <p:sldId id="291" r:id="rId18"/>
    <p:sldId id="287" r:id="rId19"/>
    <p:sldId id="301" r:id="rId20"/>
    <p:sldId id="288" r:id="rId21"/>
    <p:sldId id="273" r:id="rId22"/>
    <p:sldId id="298" r:id="rId23"/>
    <p:sldId id="299" r:id="rId24"/>
    <p:sldId id="296" r:id="rId25"/>
    <p:sldId id="277" r:id="rId26"/>
    <p:sldId id="290"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guide pos="3840"/>
        <p:guide orient="horz" pos="2160"/>
      </p:guideLst>
    </p:cSldViewPr>
  </p:slideViewPr>
  <p:notesTextViewPr>
    <p:cViewPr>
      <p:scale>
        <a:sx n="3" d="2"/>
        <a:sy n="3" d="2"/>
      </p:scale>
      <p:origin x="0" y="0"/>
    </p:cViewPr>
  </p:notesTextViewPr>
  <p:notesViewPr>
    <p:cSldViewPr snapToGrid="0">
      <p:cViewPr varScale="1">
        <p:scale>
          <a:sx n="82" d="100"/>
          <a:sy n="82" d="100"/>
        </p:scale>
        <p:origin x="38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2/24/2016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2/24/2016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smtClean="0"/>
              <a:t>Click to edit Master title style</a:t>
            </a:r>
            <a:endParaRPr lang="en-US"/>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en-US"/>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lideshare.net/matissrikters/dokt-skolas-prezentacija" TargetMode="External"/><Relationship Id="rId2" Type="http://schemas.openxmlformats.org/officeDocument/2006/relationships/hyperlink" Target="http://www.df.lu.lv/studentiem/doktorantura/doktoranturas-seminara-prezentacija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ej.uz/SyMHyT" TargetMode="External"/><Relationship Id="rId2" Type="http://schemas.openxmlformats.org/officeDocument/2006/relationships/hyperlink" Target="http://ej.uz/MSMT" TargetMode="External"/><Relationship Id="rId1" Type="http://schemas.openxmlformats.org/officeDocument/2006/relationships/slideLayout" Target="../slideLayouts/slideLayout3.xml"/><Relationship Id="rId4" Type="http://schemas.openxmlformats.org/officeDocument/2006/relationships/hyperlink" Target="http://ej.uz/chunker"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755780"/>
            <a:ext cx="8420101" cy="3200400"/>
          </a:xfrm>
        </p:spPr>
        <p:txBody>
          <a:bodyPr>
            <a:normAutofit/>
          </a:bodyPr>
          <a:lstStyle/>
          <a:p>
            <a:r>
              <a:rPr lang="lv-LV" sz="6600" dirty="0" smtClean="0"/>
              <a:t>mašīntulkojumu kombinēšana</a:t>
            </a:r>
            <a:endParaRPr lang="lv-LV" sz="6600" dirty="0"/>
          </a:p>
        </p:txBody>
      </p:sp>
      <p:sp>
        <p:nvSpPr>
          <p:cNvPr id="3" name="Subtitle 2"/>
          <p:cNvSpPr>
            <a:spLocks noGrp="1"/>
          </p:cNvSpPr>
          <p:nvPr>
            <p:ph type="subTitle" idx="1"/>
          </p:nvPr>
        </p:nvSpPr>
        <p:spPr/>
        <p:txBody>
          <a:bodyPr>
            <a:normAutofit fontScale="77500" lnSpcReduction="20000"/>
          </a:bodyPr>
          <a:lstStyle/>
          <a:p>
            <a:r>
              <a:rPr lang="lv-LV" dirty="0" smtClean="0"/>
              <a:t>Matīss Rikters</a:t>
            </a:r>
          </a:p>
          <a:p>
            <a:r>
              <a:rPr lang="lv-LV" altLang="lv-LV" dirty="0" smtClean="0"/>
              <a:t>Darba vadītāja</a:t>
            </a:r>
            <a:r>
              <a:rPr lang="lv-LV" altLang="lv-LV" dirty="0"/>
              <a:t>: Dr. Dat</a:t>
            </a:r>
            <a:r>
              <a:rPr lang="lv-LV" altLang="lv-LV" dirty="0" smtClean="0"/>
              <a:t>., </a:t>
            </a:r>
            <a:r>
              <a:rPr lang="lv-LV" altLang="lv-LV" dirty="0"/>
              <a:t>prof</a:t>
            </a:r>
            <a:r>
              <a:rPr lang="lv-LV" altLang="lv-LV" dirty="0" smtClean="0"/>
              <a:t>. Inguna Skadiņa</a:t>
            </a:r>
            <a:endParaRPr lang="lv-LV" altLang="lv-LV" dirty="0"/>
          </a:p>
          <a:p>
            <a:r>
              <a:rPr lang="lv-LV" altLang="lv-LV" dirty="0" smtClean="0"/>
              <a:t>Doktorantūras </a:t>
            </a:r>
            <a:r>
              <a:rPr lang="lv-LV" altLang="lv-LV" dirty="0"/>
              <a:t>seminārs </a:t>
            </a:r>
            <a:endParaRPr lang="lv-LV" altLang="lv-LV" dirty="0" smtClean="0"/>
          </a:p>
          <a:p>
            <a:r>
              <a:rPr lang="lv-LV" dirty="0" smtClean="0"/>
              <a:t>Rīgā, 2016. gada 24. februārī</a:t>
            </a:r>
            <a:endParaRPr lang="lv-LV"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Veselu tulkojumu kombinēšana</a:t>
            </a:r>
          </a:p>
        </p:txBody>
      </p:sp>
      <p:graphicFrame>
        <p:nvGraphicFramePr>
          <p:cNvPr id="4" name="Content Placeholder 3"/>
          <p:cNvGraphicFramePr>
            <a:graphicFrameLocks/>
          </p:cNvGraphicFramePr>
          <p:nvPr>
            <p:extLst>
              <p:ext uri="{D42A27DB-BD31-4B8C-83A1-F6EECF244321}">
                <p14:modId xmlns:p14="http://schemas.microsoft.com/office/powerpoint/2010/main" val="2020777050"/>
              </p:ext>
            </p:extLst>
          </p:nvPr>
        </p:nvGraphicFramePr>
        <p:xfrm>
          <a:off x="1981200" y="1766458"/>
          <a:ext cx="9095509" cy="4704062"/>
        </p:xfrm>
        <a:graphic>
          <a:graphicData uri="http://schemas.openxmlformats.org/drawingml/2006/table">
            <a:tbl>
              <a:tblPr firstRow="1" firstCol="1" bandRow="1">
                <a:tableStyleId>{5C22544A-7EE6-4342-B048-85BDC9FD1C3A}</a:tableStyleId>
              </a:tblPr>
              <a:tblGrid>
                <a:gridCol w="2923309">
                  <a:extLst>
                    <a:ext uri="{9D8B030D-6E8A-4147-A177-3AD203B41FA5}">
                      <a16:colId xmlns:a16="http://schemas.microsoft.com/office/drawing/2014/main" val="20000"/>
                    </a:ext>
                  </a:extLst>
                </a:gridCol>
                <a:gridCol w="1080655">
                  <a:extLst>
                    <a:ext uri="{9D8B030D-6E8A-4147-A177-3AD203B41FA5}">
                      <a16:colId xmlns:a16="http://schemas.microsoft.com/office/drawing/2014/main" val="20001"/>
                    </a:ext>
                  </a:extLst>
                </a:gridCol>
                <a:gridCol w="1381991">
                  <a:extLst>
                    <a:ext uri="{9D8B030D-6E8A-4147-A177-3AD203B41FA5}">
                      <a16:colId xmlns:a16="http://schemas.microsoft.com/office/drawing/2014/main" val="20002"/>
                    </a:ext>
                  </a:extLst>
                </a:gridCol>
                <a:gridCol w="1215736">
                  <a:extLst>
                    <a:ext uri="{9D8B030D-6E8A-4147-A177-3AD203B41FA5}">
                      <a16:colId xmlns:a16="http://schemas.microsoft.com/office/drawing/2014/main" val="20003"/>
                    </a:ext>
                  </a:extLst>
                </a:gridCol>
                <a:gridCol w="1319645">
                  <a:extLst>
                    <a:ext uri="{9D8B030D-6E8A-4147-A177-3AD203B41FA5}">
                      <a16:colId xmlns:a16="http://schemas.microsoft.com/office/drawing/2014/main" val="20004"/>
                    </a:ext>
                  </a:extLst>
                </a:gridCol>
                <a:gridCol w="1174173">
                  <a:extLst>
                    <a:ext uri="{9D8B030D-6E8A-4147-A177-3AD203B41FA5}">
                      <a16:colId xmlns:a16="http://schemas.microsoft.com/office/drawing/2014/main" val="20005"/>
                    </a:ext>
                  </a:extLst>
                </a:gridCol>
              </a:tblGrid>
              <a:tr h="480006">
                <a:tc rowSpan="2">
                  <a:txBody>
                    <a:bodyPr/>
                    <a:lstStyle/>
                    <a:p>
                      <a:pPr indent="144145" algn="ctr">
                        <a:spcAft>
                          <a:spcPts val="0"/>
                        </a:spcAft>
                      </a:pPr>
                      <a:r>
                        <a:rPr lang="lv-LV" sz="1400" dirty="0" smtClean="0">
                          <a:effectLst/>
                        </a:rPr>
                        <a:t>Sistēma</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rowSpan="2">
                  <a:txBody>
                    <a:bodyPr/>
                    <a:lstStyle/>
                    <a:p>
                      <a:pPr indent="144145" algn="ctr">
                        <a:spcAft>
                          <a:spcPts val="0"/>
                        </a:spcAft>
                      </a:pPr>
                      <a:r>
                        <a:rPr lang="en-US" sz="1400" dirty="0">
                          <a:effectLst/>
                        </a:rPr>
                        <a:t>BLEU</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gridSpan="4">
                  <a:txBody>
                    <a:bodyPr/>
                    <a:lstStyle/>
                    <a:p>
                      <a:pPr algn="ctr">
                        <a:spcAft>
                          <a:spcPts val="0"/>
                        </a:spcAft>
                      </a:pPr>
                      <a:r>
                        <a:rPr lang="lv-LV" sz="1400" dirty="0" smtClean="0">
                          <a:effectLst/>
                          <a:latin typeface="+mn-lt"/>
                          <a:ea typeface="+mn-ea"/>
                        </a:rPr>
                        <a:t>Izvēlēto</a:t>
                      </a:r>
                      <a:r>
                        <a:rPr lang="lv-LV" sz="1400" baseline="0" dirty="0" smtClean="0">
                          <a:effectLst/>
                          <a:latin typeface="+mn-lt"/>
                          <a:ea typeface="+mn-ea"/>
                        </a:rPr>
                        <a:t> tulkojumu īpatsvars</a:t>
                      </a:r>
                      <a:endParaRPr lang="lv-LV" sz="1400" dirty="0">
                        <a:effectLst/>
                        <a:latin typeface="Times New Roman" panose="02020603050405020304" pitchFamily="18" charset="0"/>
                        <a:ea typeface="PMingLiU" panose="02020500000000000000" pitchFamily="18" charset="-12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pPr algn="ctr">
                        <a:spcAft>
                          <a:spcPts val="0"/>
                        </a:spcAft>
                      </a:pPr>
                      <a:endParaRPr lang="lv-LV" sz="1100" dirty="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10000"/>
                  </a:ext>
                </a:extLst>
              </a:tr>
              <a:tr h="528007">
                <a:tc vMerge="1">
                  <a:txBody>
                    <a:bodyPr/>
                    <a:lstStyle/>
                    <a:p>
                      <a:endParaRPr lang="lv-LV"/>
                    </a:p>
                  </a:txBody>
                  <a:tcPr/>
                </a:tc>
                <a:tc vMerge="1">
                  <a:txBody>
                    <a:bodyPr/>
                    <a:lstStyle/>
                    <a:p>
                      <a:endParaRPr lang="lv-LV"/>
                    </a:p>
                  </a:txBody>
                  <a:tcPr/>
                </a:tc>
                <a:tc>
                  <a:txBody>
                    <a:bodyPr/>
                    <a:lstStyle/>
                    <a:p>
                      <a:pPr indent="144145" algn="ctr">
                        <a:spcAft>
                          <a:spcPts val="0"/>
                        </a:spcAft>
                      </a:pPr>
                      <a:r>
                        <a:rPr lang="en-US" sz="1400" b="1" dirty="0">
                          <a:effectLst/>
                        </a:rPr>
                        <a:t>Google</a:t>
                      </a:r>
                      <a:endParaRPr lang="lv-LV" sz="1400" b="1"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b="1" dirty="0">
                          <a:effectLst/>
                        </a:rPr>
                        <a:t>Bing</a:t>
                      </a:r>
                      <a:endParaRPr lang="lv-LV" sz="1400" b="1"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b="1" dirty="0">
                          <a:effectLst/>
                        </a:rPr>
                        <a:t>LetsMT</a:t>
                      </a:r>
                      <a:endParaRPr lang="lv-LV" sz="1400" b="1"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lv-LV" sz="1400" b="1" dirty="0" smtClean="0">
                          <a:effectLst/>
                        </a:rPr>
                        <a:t>Vienādi</a:t>
                      </a:r>
                      <a:endParaRPr lang="lv-LV" sz="1400" b="1"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001"/>
                  </a:ext>
                </a:extLst>
              </a:tr>
              <a:tr h="528007">
                <a:tc>
                  <a:txBody>
                    <a:bodyPr/>
                    <a:lstStyle/>
                    <a:p>
                      <a:pPr indent="144145" algn="l">
                        <a:spcAft>
                          <a:spcPts val="0"/>
                        </a:spcAft>
                      </a:pPr>
                      <a:r>
                        <a:rPr lang="en-US" sz="1400" dirty="0">
                          <a:effectLst/>
                        </a:rPr>
                        <a:t>Google Translate</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16.92</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100 %</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400">
                          <a:effectLst/>
                        </a:rPr>
                        <a:t>-</a:t>
                      </a:r>
                      <a:endParaRPr lang="lv-LV" sz="14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10002"/>
                  </a:ext>
                </a:extLst>
              </a:tr>
              <a:tr h="528007">
                <a:tc>
                  <a:txBody>
                    <a:bodyPr/>
                    <a:lstStyle/>
                    <a:p>
                      <a:pPr indent="144145" algn="l">
                        <a:spcAft>
                          <a:spcPts val="0"/>
                        </a:spcAft>
                      </a:pPr>
                      <a:r>
                        <a:rPr lang="en-US" sz="1400" dirty="0">
                          <a:effectLst/>
                        </a:rPr>
                        <a:t>Bing Translator</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17.16</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100 %</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400">
                          <a:effectLst/>
                        </a:rPr>
                        <a:t>-</a:t>
                      </a:r>
                      <a:endParaRPr lang="lv-LV" sz="140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10003"/>
                  </a:ext>
                </a:extLst>
              </a:tr>
              <a:tr h="528007">
                <a:tc>
                  <a:txBody>
                    <a:bodyPr/>
                    <a:lstStyle/>
                    <a:p>
                      <a:pPr indent="144145" algn="l">
                        <a:spcAft>
                          <a:spcPts val="0"/>
                        </a:spcAft>
                      </a:pPr>
                      <a:r>
                        <a:rPr lang="en-US" sz="1400" dirty="0">
                          <a:effectLst/>
                        </a:rPr>
                        <a:t>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28.27</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100 %</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algn="ctr">
                        <a:spcAft>
                          <a:spcPts val="0"/>
                        </a:spcAft>
                      </a:pPr>
                      <a:r>
                        <a:rPr lang="en-US" sz="1400" dirty="0">
                          <a:effectLst/>
                        </a:rPr>
                        <a:t>-</a:t>
                      </a:r>
                      <a:endParaRPr lang="lv-LV" sz="1400" dirty="0">
                        <a:effectLst/>
                        <a:latin typeface="Times New Roman" panose="02020603050405020304" pitchFamily="18" charset="0"/>
                        <a:ea typeface="PMingLiU" panose="02020500000000000000" pitchFamily="18" charset="-120"/>
                      </a:endParaRPr>
                    </a:p>
                  </a:txBody>
                  <a:tcPr marL="68580" marR="68580" marT="0" marB="0" anchor="ctr"/>
                </a:tc>
                <a:extLst>
                  <a:ext uri="{0D108BD9-81ED-4DB2-BD59-A6C34878D82A}">
                    <a16:rowId xmlns:a16="http://schemas.microsoft.com/office/drawing/2014/main" val="10004"/>
                  </a:ext>
                </a:extLst>
              </a:tr>
              <a:tr h="528007">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Bing</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b="1" dirty="0">
                          <a:solidFill>
                            <a:schemeClr val="tx2"/>
                          </a:solidFill>
                          <a:effectLst/>
                        </a:rPr>
                        <a:t>17.28</a:t>
                      </a:r>
                      <a:endParaRPr lang="lv-LV" sz="1400" b="1" dirty="0">
                        <a:solidFill>
                          <a:schemeClr val="tx2"/>
                        </a:solidFill>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50.09 %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45.03 %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4.88 %</a:t>
                      </a:r>
                      <a:endParaRPr lang="lv-LV" sz="14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005"/>
                  </a:ext>
                </a:extLst>
              </a:tr>
              <a:tr h="528007">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22.89</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46.17 %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48.39 %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5.44 %</a:t>
                      </a:r>
                      <a:endParaRPr lang="lv-LV" sz="140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006"/>
                  </a:ext>
                </a:extLst>
              </a:tr>
              <a:tr h="528007">
                <a:tc>
                  <a:txBody>
                    <a:bodyPr/>
                    <a:lstStyle/>
                    <a:p>
                      <a:pPr indent="144145" algn="l">
                        <a:spcAft>
                          <a:spcPts val="0"/>
                        </a:spcAft>
                      </a:pPr>
                      <a:r>
                        <a:rPr lang="lv-LV" sz="1400" dirty="0" smtClean="0">
                          <a:effectLst/>
                        </a:rPr>
                        <a:t>Hibrīds </a:t>
                      </a:r>
                      <a:r>
                        <a:rPr lang="en-US" sz="1400" dirty="0" smtClean="0">
                          <a:effectLst/>
                        </a:rPr>
                        <a:t>LetsMT </a:t>
                      </a:r>
                      <a:r>
                        <a:rPr lang="en-US" sz="1400" dirty="0">
                          <a:effectLst/>
                        </a:rPr>
                        <a:t>+ Bing</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22.83</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45.35 %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49.84 %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4.81 %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007"/>
                  </a:ext>
                </a:extLst>
              </a:tr>
              <a:tr h="528007">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Bing + 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21.08</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28.93 %</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a:effectLst/>
                        </a:rPr>
                        <a:t>34.31 %</a:t>
                      </a:r>
                      <a:endParaRPr lang="lv-LV" sz="140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33.98 %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US" sz="1400" dirty="0">
                          <a:effectLst/>
                        </a:rPr>
                        <a:t>2.78 %</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extLst>
                  <a:ext uri="{0D108BD9-81ED-4DB2-BD59-A6C34878D82A}">
                    <a16:rowId xmlns:a16="http://schemas.microsoft.com/office/drawing/2014/main" val="10008"/>
                  </a:ext>
                </a:extLst>
              </a:tr>
            </a:tbl>
          </a:graphicData>
        </a:graphic>
      </p:graphicFrame>
      <p:sp>
        <p:nvSpPr>
          <p:cNvPr id="3" name="TextBox 2"/>
          <p:cNvSpPr txBox="1"/>
          <p:nvPr/>
        </p:nvSpPr>
        <p:spPr>
          <a:xfrm>
            <a:off x="1981200" y="1465540"/>
            <a:ext cx="1210588" cy="369332"/>
          </a:xfrm>
          <a:prstGeom prst="rect">
            <a:avLst/>
          </a:prstGeom>
          <a:noFill/>
        </p:spPr>
        <p:txBody>
          <a:bodyPr wrap="none" rtlCol="0">
            <a:spAutoFit/>
          </a:bodyPr>
          <a:lstStyle/>
          <a:p>
            <a:r>
              <a:rPr lang="lv-LV" dirty="0" smtClean="0"/>
              <a:t>Maijs 2015</a:t>
            </a:r>
            <a:endParaRPr lang="lv-LV" dirty="0"/>
          </a:p>
        </p:txBody>
      </p:sp>
    </p:spTree>
    <p:extLst>
      <p:ext uri="{BB962C8B-B14F-4D97-AF65-F5344CB8AC3E}">
        <p14:creationId xmlns:p14="http://schemas.microsoft.com/office/powerpoint/2010/main" val="57427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381000"/>
            <a:ext cx="9895609" cy="1295400"/>
          </a:xfrm>
        </p:spPr>
        <p:txBody>
          <a:bodyPr>
            <a:normAutofit/>
          </a:bodyPr>
          <a:lstStyle/>
          <a:p>
            <a:r>
              <a:rPr lang="lv-LV" dirty="0"/>
              <a:t>Tulkojumu fragmentu </a:t>
            </a:r>
            <a:r>
              <a:rPr lang="lv-LV" dirty="0" smtClean="0"/>
              <a:t>kombinēšana</a:t>
            </a:r>
            <a:endParaRPr lang="lv-LV" dirty="0"/>
          </a:p>
        </p:txBody>
      </p:sp>
      <p:graphicFrame>
        <p:nvGraphicFramePr>
          <p:cNvPr id="4" name="Object 3"/>
          <p:cNvGraphicFramePr>
            <a:graphicFrameLocks noChangeAspect="1"/>
          </p:cNvGraphicFramePr>
          <p:nvPr>
            <p:extLst>
              <p:ext uri="{D42A27DB-BD31-4B8C-83A1-F6EECF244321}">
                <p14:modId xmlns:p14="http://schemas.microsoft.com/office/powerpoint/2010/main" val="3735322762"/>
              </p:ext>
            </p:extLst>
          </p:nvPr>
        </p:nvGraphicFramePr>
        <p:xfrm>
          <a:off x="2108199" y="1860419"/>
          <a:ext cx="9372601" cy="4770516"/>
        </p:xfrm>
        <a:graphic>
          <a:graphicData uri="http://schemas.openxmlformats.org/presentationml/2006/ole">
            <mc:AlternateContent xmlns:mc="http://schemas.openxmlformats.org/markup-compatibility/2006">
              <mc:Choice xmlns:v="urn:schemas-microsoft-com:vml" Requires="v">
                <p:oleObj spid="_x0000_s2133" name="Visio" r:id="rId3" imgW="8619931" imgH="4381270" progId="Visio.Drawing.15">
                  <p:embed/>
                </p:oleObj>
              </mc:Choice>
              <mc:Fallback>
                <p:oleObj name="Visio" r:id="rId3" imgW="8619931" imgH="4381270" progId="Visio.Drawing.15">
                  <p:embed/>
                  <p:pic>
                    <p:nvPicPr>
                      <p:cNvPr id="0" name="Object 2"/>
                      <p:cNvPicPr>
                        <a:picLocks noChangeAspect="1" noChangeArrowheads="1"/>
                      </p:cNvPicPr>
                      <p:nvPr/>
                    </p:nvPicPr>
                    <p:blipFill>
                      <a:blip r:embed="rId4"/>
                      <a:srcRect/>
                      <a:stretch>
                        <a:fillRect/>
                      </a:stretch>
                    </p:blipFill>
                    <p:spPr bwMode="auto">
                      <a:xfrm>
                        <a:off x="2108199" y="1860419"/>
                        <a:ext cx="9372601" cy="4770516"/>
                      </a:xfrm>
                      <a:prstGeom prst="rect">
                        <a:avLst/>
                      </a:prstGeom>
                      <a:noFill/>
                    </p:spPr>
                  </p:pic>
                </p:oleObj>
              </mc:Fallback>
            </mc:AlternateContent>
          </a:graphicData>
        </a:graphic>
      </p:graphicFrame>
    </p:spTree>
    <p:extLst>
      <p:ext uri="{BB962C8B-B14F-4D97-AF65-F5344CB8AC3E}">
        <p14:creationId xmlns:p14="http://schemas.microsoft.com/office/powerpoint/2010/main" val="85316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10210800" cy="1295400"/>
          </a:xfrm>
        </p:spPr>
        <p:txBody>
          <a:bodyPr/>
          <a:lstStyle/>
          <a:p>
            <a:r>
              <a:rPr lang="lv-LV" dirty="0"/>
              <a:t>Tulkojumu fragmentu kombinēšana</a:t>
            </a:r>
          </a:p>
        </p:txBody>
      </p:sp>
      <p:sp>
        <p:nvSpPr>
          <p:cNvPr id="3" name="Content Placeholder 2"/>
          <p:cNvSpPr>
            <a:spLocks noGrp="1"/>
          </p:cNvSpPr>
          <p:nvPr>
            <p:ph idx="1"/>
          </p:nvPr>
        </p:nvSpPr>
        <p:spPr>
          <a:xfrm>
            <a:off x="1981200" y="1987419"/>
            <a:ext cx="9843656" cy="4483101"/>
          </a:xfrm>
        </p:spPr>
        <p:txBody>
          <a:bodyPr/>
          <a:lstStyle/>
          <a:p>
            <a:pPr marL="0" indent="0">
              <a:buNone/>
            </a:pPr>
            <a:r>
              <a:rPr lang="lv-LV" dirty="0" smtClean="0"/>
              <a:t>Sintaktiskā analīze:</a:t>
            </a:r>
          </a:p>
          <a:p>
            <a:r>
              <a:rPr lang="en-US" dirty="0" smtClean="0"/>
              <a:t>Berkeley Parser </a:t>
            </a:r>
            <a:r>
              <a:rPr lang="lv-LV" dirty="0" smtClean="0"/>
              <a:t>(Petrov et al., 2006)</a:t>
            </a:r>
          </a:p>
          <a:p>
            <a:pPr marL="0" indent="0">
              <a:buNone/>
            </a:pPr>
            <a:r>
              <a:rPr lang="lv-LV" dirty="0" smtClean="0"/>
              <a:t>Labākā fragmenta izvēle:</a:t>
            </a:r>
          </a:p>
          <a:p>
            <a:r>
              <a:rPr lang="lv-LV" dirty="0" smtClean="0"/>
              <a:t>5-grammu valodas modelis ar KenLM un </a:t>
            </a:r>
            <a:r>
              <a:rPr lang="en-GB" dirty="0" smtClean="0"/>
              <a:t>JRC-Acquis</a:t>
            </a:r>
            <a:r>
              <a:rPr lang="lv-LV" dirty="0" smtClean="0"/>
              <a:t> korpusu</a:t>
            </a:r>
          </a:p>
          <a:p>
            <a:r>
              <a:rPr lang="lv-LV" dirty="0" smtClean="0"/>
              <a:t>Teikumi novērtēti attiecībā pret valodas modeli ar KenLM </a:t>
            </a:r>
            <a:r>
              <a:rPr lang="lv-LV" i="1" dirty="0" err="1" smtClean="0"/>
              <a:t>query</a:t>
            </a:r>
            <a:r>
              <a:rPr lang="lv-LV" dirty="0" smtClean="0"/>
              <a:t> programmu</a:t>
            </a:r>
          </a:p>
          <a:p>
            <a:endParaRPr lang="lv-LV" dirty="0"/>
          </a:p>
          <a:p>
            <a:pPr marL="0" indent="0">
              <a:buNone/>
            </a:pPr>
            <a:r>
              <a:rPr lang="lv-LV" dirty="0" smtClean="0"/>
              <a:t>Testa dati - </a:t>
            </a:r>
            <a:r>
              <a:rPr lang="en-GB" dirty="0"/>
              <a:t>1581 </a:t>
            </a:r>
            <a:r>
              <a:rPr lang="lv-LV" dirty="0" smtClean="0"/>
              <a:t>patvaļīgi izvēlēti teikumi no </a:t>
            </a:r>
            <a:r>
              <a:rPr lang="en-GB" dirty="0"/>
              <a:t>JRC-Acquis</a:t>
            </a:r>
            <a:r>
              <a:rPr lang="lv-LV" dirty="0"/>
              <a:t> </a:t>
            </a:r>
            <a:r>
              <a:rPr lang="lv-LV" dirty="0" smtClean="0"/>
              <a:t>korpusa</a:t>
            </a:r>
            <a:endParaRPr lang="lv-LV" dirty="0"/>
          </a:p>
        </p:txBody>
      </p:sp>
    </p:spTree>
    <p:extLst>
      <p:ext uri="{BB962C8B-B14F-4D97-AF65-F5344CB8AC3E}">
        <p14:creationId xmlns:p14="http://schemas.microsoft.com/office/powerpoint/2010/main" val="6525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556372994"/>
              </p:ext>
            </p:extLst>
          </p:nvPr>
        </p:nvGraphicFramePr>
        <p:xfrm>
          <a:off x="1981198" y="1766454"/>
          <a:ext cx="9147468" cy="4675907"/>
        </p:xfrm>
        <a:graphic>
          <a:graphicData uri="http://schemas.openxmlformats.org/drawingml/2006/table">
            <a:tbl>
              <a:tblPr firstRow="1" firstCol="1" bandRow="1">
                <a:tableStyleId>{5C22544A-7EE6-4342-B048-85BDC9FD1C3A}</a:tableStyleId>
              </a:tblPr>
              <a:tblGrid>
                <a:gridCol w="3051395">
                  <a:extLst>
                    <a:ext uri="{9D8B030D-6E8A-4147-A177-3AD203B41FA5}">
                      <a16:colId xmlns:a16="http://schemas.microsoft.com/office/drawing/2014/main" val="20000"/>
                    </a:ext>
                  </a:extLst>
                </a:gridCol>
                <a:gridCol w="1313372">
                  <a:extLst>
                    <a:ext uri="{9D8B030D-6E8A-4147-A177-3AD203B41FA5}">
                      <a16:colId xmlns:a16="http://schemas.microsoft.com/office/drawing/2014/main" val="20001"/>
                    </a:ext>
                  </a:extLst>
                </a:gridCol>
                <a:gridCol w="1313372">
                  <a:extLst>
                    <a:ext uri="{9D8B030D-6E8A-4147-A177-3AD203B41FA5}">
                      <a16:colId xmlns:a16="http://schemas.microsoft.com/office/drawing/2014/main" val="20002"/>
                    </a:ext>
                  </a:extLst>
                </a:gridCol>
                <a:gridCol w="1084577">
                  <a:extLst>
                    <a:ext uri="{9D8B030D-6E8A-4147-A177-3AD203B41FA5}">
                      <a16:colId xmlns:a16="http://schemas.microsoft.com/office/drawing/2014/main" val="20003"/>
                    </a:ext>
                  </a:extLst>
                </a:gridCol>
                <a:gridCol w="1192376">
                  <a:extLst>
                    <a:ext uri="{9D8B030D-6E8A-4147-A177-3AD203B41FA5}">
                      <a16:colId xmlns:a16="http://schemas.microsoft.com/office/drawing/2014/main" val="20004"/>
                    </a:ext>
                  </a:extLst>
                </a:gridCol>
                <a:gridCol w="1192376">
                  <a:extLst>
                    <a:ext uri="{9D8B030D-6E8A-4147-A177-3AD203B41FA5}">
                      <a16:colId xmlns:a16="http://schemas.microsoft.com/office/drawing/2014/main" val="20005"/>
                    </a:ext>
                  </a:extLst>
                </a:gridCol>
              </a:tblGrid>
              <a:tr h="520506">
                <a:tc rowSpan="2">
                  <a:txBody>
                    <a:bodyPr/>
                    <a:lstStyle/>
                    <a:p>
                      <a:pPr indent="144145" algn="ctr">
                        <a:spcAft>
                          <a:spcPts val="0"/>
                        </a:spcAft>
                      </a:pPr>
                      <a:r>
                        <a:rPr lang="lv-LV" sz="1400" dirty="0" smtClean="0">
                          <a:effectLst/>
                        </a:rPr>
                        <a:t>Sistēma</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gridSpan="2">
                  <a:txBody>
                    <a:bodyPr/>
                    <a:lstStyle/>
                    <a:p>
                      <a:pPr indent="144145" algn="ctr">
                        <a:spcAft>
                          <a:spcPts val="0"/>
                        </a:spcAft>
                      </a:pPr>
                      <a:r>
                        <a:rPr lang="en-GB" sz="1400">
                          <a:effectLst/>
                        </a:rPr>
                        <a:t>BLEU</a:t>
                      </a:r>
                      <a:endParaRPr lang="lv-LV" sz="1400">
                        <a:effectLst/>
                        <a:latin typeface="Times New Roman" panose="02020603050405020304" pitchFamily="18" charset="0"/>
                        <a:ea typeface="MS Mincho"/>
                      </a:endParaRPr>
                    </a:p>
                  </a:txBody>
                  <a:tcPr marL="68580" marR="68580" marT="0" marB="0" anchor="ctr"/>
                </a:tc>
                <a:tc hMerge="1">
                  <a:txBody>
                    <a:bodyPr/>
                    <a:lstStyle/>
                    <a:p>
                      <a:endParaRPr lang="lv-LV"/>
                    </a:p>
                  </a:txBody>
                  <a:tcPr/>
                </a:tc>
                <a:tc gridSpan="3">
                  <a:txBody>
                    <a:bodyPr/>
                    <a:lstStyle/>
                    <a:p>
                      <a:pPr algn="ctr">
                        <a:spcAft>
                          <a:spcPts val="0"/>
                        </a:spcAft>
                      </a:pPr>
                      <a:r>
                        <a:rPr lang="lv-LV" sz="1400" dirty="0" smtClean="0">
                          <a:effectLst/>
                          <a:latin typeface="+mn-lt"/>
                          <a:ea typeface="+mn-ea"/>
                        </a:rPr>
                        <a:t>Izvēlēto</a:t>
                      </a:r>
                      <a:r>
                        <a:rPr lang="lv-LV" sz="1400" baseline="0" dirty="0" smtClean="0">
                          <a:effectLst/>
                          <a:latin typeface="+mn-lt"/>
                          <a:ea typeface="+mn-ea"/>
                        </a:rPr>
                        <a:t> tulkojumu īpatsvars</a:t>
                      </a:r>
                      <a:endParaRPr lang="lv-LV" sz="1400" dirty="0">
                        <a:effectLst/>
                        <a:latin typeface="Times New Roman" panose="02020603050405020304" pitchFamily="18" charset="0"/>
                        <a:ea typeface="PMingLiU" panose="02020500000000000000" pitchFamily="18" charset="-120"/>
                      </a:endParaRPr>
                    </a:p>
                  </a:txBody>
                  <a:tcPr marL="68580" marR="6858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581021">
                <a:tc vMerge="1">
                  <a:txBody>
                    <a:bodyPr/>
                    <a:lstStyle/>
                    <a:p>
                      <a:endParaRPr lang="lv-LV" sz="1400" dirty="0"/>
                    </a:p>
                  </a:txBody>
                  <a:tcPr anchor="ctr"/>
                </a:tc>
                <a:tc>
                  <a:txBody>
                    <a:bodyPr/>
                    <a:lstStyle/>
                    <a:p>
                      <a:pPr indent="144145" algn="ctr">
                        <a:spcAft>
                          <a:spcPts val="0"/>
                        </a:spcAft>
                      </a:pPr>
                      <a:r>
                        <a:rPr lang="en-GB" sz="1400" b="1" dirty="0" smtClean="0">
                          <a:effectLst/>
                        </a:rPr>
                        <a:t>MSMT</a:t>
                      </a:r>
                      <a:endParaRPr lang="lv-LV" sz="1400" b="1"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b="1" dirty="0">
                          <a:effectLst/>
                        </a:rPr>
                        <a:t>SyMHyT</a:t>
                      </a:r>
                      <a:endParaRPr lang="lv-LV" sz="1400" b="1"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b="1" dirty="0">
                          <a:effectLst/>
                        </a:rPr>
                        <a:t>Google</a:t>
                      </a:r>
                      <a:endParaRPr lang="lv-LV" sz="1400" b="1"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b="1" dirty="0">
                          <a:effectLst/>
                        </a:rPr>
                        <a:t>Bing</a:t>
                      </a:r>
                      <a:endParaRPr lang="lv-LV" sz="1400" b="1"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b="1" dirty="0">
                          <a:effectLst/>
                        </a:rPr>
                        <a:t>LetsMT</a:t>
                      </a:r>
                      <a:endParaRPr lang="lv-LV" sz="1400" b="1"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0001"/>
                  </a:ext>
                </a:extLst>
              </a:tr>
              <a:tr h="520506">
                <a:tc>
                  <a:txBody>
                    <a:bodyPr/>
                    <a:lstStyle/>
                    <a:p>
                      <a:pPr indent="144145" algn="l">
                        <a:spcAft>
                          <a:spcPts val="0"/>
                        </a:spcAft>
                      </a:pPr>
                      <a:r>
                        <a:rPr lang="en-US" sz="1400" dirty="0">
                          <a:effectLst/>
                        </a:rPr>
                        <a:t>Google Translate</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gridSpan="2">
                  <a:txBody>
                    <a:bodyPr/>
                    <a:lstStyle/>
                    <a:p>
                      <a:pPr indent="144145" algn="ctr">
                        <a:spcAft>
                          <a:spcPts val="0"/>
                        </a:spcAft>
                      </a:pPr>
                      <a:r>
                        <a:rPr lang="en-GB" sz="1400" dirty="0">
                          <a:effectLst/>
                        </a:rPr>
                        <a:t>18.09</a:t>
                      </a:r>
                      <a:endParaRPr lang="lv-LV" sz="1400" dirty="0">
                        <a:effectLst/>
                        <a:latin typeface="Times New Roman" panose="02020603050405020304" pitchFamily="18" charset="0"/>
                        <a:ea typeface="MS Mincho"/>
                      </a:endParaRPr>
                    </a:p>
                  </a:txBody>
                  <a:tcPr marL="68580" marR="68580" marT="0" marB="0" anchor="ctr"/>
                </a:tc>
                <a:tc hMerge="1">
                  <a:txBody>
                    <a:bodyPr/>
                    <a:lstStyle/>
                    <a:p>
                      <a:endParaRPr lang="lv-LV"/>
                    </a:p>
                  </a:txBody>
                  <a:tcPr/>
                </a:tc>
                <a:tc>
                  <a:txBody>
                    <a:bodyPr/>
                    <a:lstStyle/>
                    <a:p>
                      <a:pPr algn="ctr">
                        <a:spcAft>
                          <a:spcPts val="0"/>
                        </a:spcAft>
                      </a:pPr>
                      <a:r>
                        <a:rPr lang="en-GB" sz="1400" dirty="0">
                          <a:effectLst/>
                        </a:rPr>
                        <a:t>100%</a:t>
                      </a:r>
                      <a:endParaRPr lang="lv-LV" sz="1400" dirty="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a:effectLst/>
                        </a:rPr>
                        <a:t>-</a:t>
                      </a:r>
                      <a:endParaRPr lang="lv-LV" sz="140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a:effectLst/>
                        </a:rPr>
                        <a:t>-</a:t>
                      </a:r>
                      <a:endParaRPr lang="lv-LV" sz="140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0002"/>
                  </a:ext>
                </a:extLst>
              </a:tr>
              <a:tr h="520506">
                <a:tc>
                  <a:txBody>
                    <a:bodyPr/>
                    <a:lstStyle/>
                    <a:p>
                      <a:pPr indent="144145" algn="l">
                        <a:spcAft>
                          <a:spcPts val="0"/>
                        </a:spcAft>
                      </a:pPr>
                      <a:r>
                        <a:rPr lang="en-US" sz="1400" dirty="0">
                          <a:effectLst/>
                        </a:rPr>
                        <a:t>Bing Translator</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gridSpan="2">
                  <a:txBody>
                    <a:bodyPr/>
                    <a:lstStyle/>
                    <a:p>
                      <a:pPr indent="144145" algn="ctr">
                        <a:spcAft>
                          <a:spcPts val="0"/>
                        </a:spcAft>
                      </a:pPr>
                      <a:r>
                        <a:rPr lang="en-GB" sz="1400" dirty="0">
                          <a:effectLst/>
                        </a:rPr>
                        <a:t>18.87</a:t>
                      </a:r>
                      <a:endParaRPr lang="lv-LV" sz="1400" dirty="0">
                        <a:effectLst/>
                        <a:latin typeface="Times New Roman" panose="02020603050405020304" pitchFamily="18" charset="0"/>
                        <a:ea typeface="MS Mincho"/>
                      </a:endParaRPr>
                    </a:p>
                  </a:txBody>
                  <a:tcPr marL="68580" marR="68580" marT="0" marB="0" anchor="ctr"/>
                </a:tc>
                <a:tc hMerge="1">
                  <a:txBody>
                    <a:bodyPr/>
                    <a:lstStyle/>
                    <a:p>
                      <a:endParaRPr lang="lv-LV"/>
                    </a:p>
                  </a:txBody>
                  <a:tcPr/>
                </a:tc>
                <a:tc>
                  <a:txBody>
                    <a:bodyPr/>
                    <a:lstStyle/>
                    <a:p>
                      <a:pPr algn="ctr">
                        <a:spcAft>
                          <a:spcPts val="0"/>
                        </a:spcAft>
                      </a:pPr>
                      <a:r>
                        <a:rPr lang="en-GB" sz="1400">
                          <a:effectLst/>
                        </a:rPr>
                        <a:t>-</a:t>
                      </a:r>
                      <a:endParaRPr lang="lv-LV" sz="140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a:effectLst/>
                        </a:rPr>
                        <a:t>100%</a:t>
                      </a:r>
                      <a:endParaRPr lang="lv-LV" sz="140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dirty="0">
                          <a:effectLst/>
                        </a:rPr>
                        <a:t>-</a:t>
                      </a:r>
                      <a:endParaRPr lang="lv-LV" sz="14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0003"/>
                  </a:ext>
                </a:extLst>
              </a:tr>
              <a:tr h="520506">
                <a:tc>
                  <a:txBody>
                    <a:bodyPr/>
                    <a:lstStyle/>
                    <a:p>
                      <a:pPr indent="144145" algn="l">
                        <a:spcAft>
                          <a:spcPts val="0"/>
                        </a:spcAft>
                      </a:pPr>
                      <a:r>
                        <a:rPr lang="en-US" sz="1400" dirty="0">
                          <a:effectLst/>
                        </a:rPr>
                        <a:t>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gridSpan="2">
                  <a:txBody>
                    <a:bodyPr/>
                    <a:lstStyle/>
                    <a:p>
                      <a:pPr indent="144145" algn="ctr">
                        <a:spcAft>
                          <a:spcPts val="0"/>
                        </a:spcAft>
                      </a:pPr>
                      <a:r>
                        <a:rPr lang="en-GB" sz="1400" dirty="0">
                          <a:effectLst/>
                        </a:rPr>
                        <a:t>30.28</a:t>
                      </a:r>
                      <a:endParaRPr lang="lv-LV" sz="1400" dirty="0">
                        <a:effectLst/>
                        <a:latin typeface="Times New Roman" panose="02020603050405020304" pitchFamily="18" charset="0"/>
                        <a:ea typeface="MS Mincho"/>
                      </a:endParaRPr>
                    </a:p>
                  </a:txBody>
                  <a:tcPr marL="68580" marR="68580" marT="0" marB="0" anchor="ctr"/>
                </a:tc>
                <a:tc hMerge="1">
                  <a:txBody>
                    <a:bodyPr/>
                    <a:lstStyle/>
                    <a:p>
                      <a:endParaRPr lang="lv-LV"/>
                    </a:p>
                  </a:txBody>
                  <a:tcPr/>
                </a:tc>
                <a:tc>
                  <a:txBody>
                    <a:bodyPr/>
                    <a:lstStyle/>
                    <a:p>
                      <a:pPr algn="ctr">
                        <a:spcAft>
                          <a:spcPts val="0"/>
                        </a:spcAft>
                      </a:pPr>
                      <a:r>
                        <a:rPr lang="en-GB" sz="1400" dirty="0" smtClean="0">
                          <a:effectLst/>
                        </a:rPr>
                        <a:t>-</a:t>
                      </a:r>
                      <a:endParaRPr lang="lv-LV" sz="1400" dirty="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a:effectLst/>
                        </a:rPr>
                        <a:t>-</a:t>
                      </a:r>
                      <a:endParaRPr lang="lv-LV" sz="1400">
                        <a:effectLst/>
                        <a:latin typeface="Times New Roman" panose="02020603050405020304" pitchFamily="18" charset="0"/>
                        <a:ea typeface="PMingLiU"/>
                      </a:endParaRPr>
                    </a:p>
                  </a:txBody>
                  <a:tcPr marL="68580" marR="68580" marT="0" marB="0" anchor="ctr"/>
                </a:tc>
                <a:tc>
                  <a:txBody>
                    <a:bodyPr/>
                    <a:lstStyle/>
                    <a:p>
                      <a:pPr algn="ctr">
                        <a:spcAft>
                          <a:spcPts val="0"/>
                        </a:spcAft>
                      </a:pPr>
                      <a:r>
                        <a:rPr lang="en-GB" sz="1400" dirty="0">
                          <a:effectLst/>
                        </a:rPr>
                        <a:t>100%</a:t>
                      </a:r>
                      <a:endParaRPr lang="lv-LV" sz="14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0004"/>
                  </a:ext>
                </a:extLst>
              </a:tr>
              <a:tr h="520506">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Bing</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GB" sz="1400">
                          <a:effectLst/>
                        </a:rPr>
                        <a:t>18.73</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b="1" dirty="0">
                          <a:solidFill>
                            <a:schemeClr val="tx2"/>
                          </a:solidFill>
                          <a:effectLst/>
                        </a:rPr>
                        <a:t>21.27</a:t>
                      </a:r>
                      <a:endParaRPr lang="lv-LV" sz="1400" b="1" dirty="0">
                        <a:solidFill>
                          <a:schemeClr val="tx2"/>
                        </a:solidFill>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74%</a:t>
                      </a:r>
                      <a:endParaRPr lang="lv-LV" sz="1400"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26%</a:t>
                      </a:r>
                      <a:endParaRPr lang="lv-LV" sz="1400" dirty="0">
                        <a:effectLst/>
                        <a:latin typeface="Times New Roman" panose="02020603050405020304" pitchFamily="18" charset="0"/>
                        <a:ea typeface="MS Mincho"/>
                      </a:endParaRPr>
                    </a:p>
                  </a:txBody>
                  <a:tcPr marL="68580" marR="68580" marT="0" marB="0" anchor="ctr"/>
                </a:tc>
                <a:tc>
                  <a:txBody>
                    <a:bodyPr/>
                    <a:lstStyle/>
                    <a:p>
                      <a:pPr algn="ctr">
                        <a:spcAft>
                          <a:spcPts val="0"/>
                        </a:spcAft>
                      </a:pPr>
                      <a:r>
                        <a:rPr lang="en-GB" sz="1400" dirty="0" smtClean="0">
                          <a:effectLst/>
                        </a:rPr>
                        <a:t>-</a:t>
                      </a:r>
                      <a:endParaRPr lang="lv-LV" sz="1400" dirty="0">
                        <a:effectLst/>
                        <a:latin typeface="Times New Roman" panose="02020603050405020304" pitchFamily="18" charset="0"/>
                        <a:ea typeface="PMingLiU"/>
                      </a:endParaRPr>
                    </a:p>
                  </a:txBody>
                  <a:tcPr marL="68580" marR="68580" marT="0" marB="0" anchor="ctr"/>
                </a:tc>
                <a:extLst>
                  <a:ext uri="{0D108BD9-81ED-4DB2-BD59-A6C34878D82A}">
                    <a16:rowId xmlns:a16="http://schemas.microsoft.com/office/drawing/2014/main" val="10005"/>
                  </a:ext>
                </a:extLst>
              </a:tr>
              <a:tr h="520506">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GB" sz="1400">
                          <a:effectLst/>
                        </a:rPr>
                        <a:t>24.50</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26.24</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25%</a:t>
                      </a:r>
                      <a:endParaRPr lang="lv-LV" sz="1400"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a:t>
                      </a:r>
                      <a:endParaRPr lang="lv-LV" sz="1400"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smtClean="0">
                          <a:effectLst/>
                        </a:rPr>
                        <a:t>7</a:t>
                      </a:r>
                      <a:r>
                        <a:rPr lang="lv-LV" sz="1400" dirty="0" smtClean="0">
                          <a:effectLst/>
                        </a:rPr>
                        <a:t>5</a:t>
                      </a:r>
                      <a:r>
                        <a:rPr lang="en-GB" sz="1400" dirty="0" smtClean="0">
                          <a:effectLst/>
                        </a:rPr>
                        <a:t>%</a:t>
                      </a:r>
                      <a:endParaRPr lang="lv-LV" sz="14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0006"/>
                  </a:ext>
                </a:extLst>
              </a:tr>
              <a:tr h="488085">
                <a:tc>
                  <a:txBody>
                    <a:bodyPr/>
                    <a:lstStyle/>
                    <a:p>
                      <a:pPr indent="144145" algn="l">
                        <a:spcAft>
                          <a:spcPts val="0"/>
                        </a:spcAft>
                      </a:pPr>
                      <a:r>
                        <a:rPr lang="lv-LV" sz="1400" dirty="0" smtClean="0">
                          <a:effectLst/>
                        </a:rPr>
                        <a:t>Hibrīds </a:t>
                      </a:r>
                      <a:r>
                        <a:rPr lang="en-US" sz="1400" dirty="0" smtClean="0">
                          <a:effectLst/>
                        </a:rPr>
                        <a:t>LetsMT </a:t>
                      </a:r>
                      <a:r>
                        <a:rPr lang="en-US" sz="1400" dirty="0">
                          <a:effectLst/>
                        </a:rPr>
                        <a:t>+ Bing</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GB" sz="1400">
                          <a:effectLst/>
                        </a:rPr>
                        <a:t>24.66</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26.63</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24%</a:t>
                      </a:r>
                      <a:endParaRPr lang="lv-LV" sz="1400"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76%</a:t>
                      </a:r>
                      <a:endParaRPr lang="lv-LV" sz="140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0007"/>
                  </a:ext>
                </a:extLst>
              </a:tr>
              <a:tr h="483765">
                <a:tc>
                  <a:txBody>
                    <a:bodyPr/>
                    <a:lstStyle/>
                    <a:p>
                      <a:pPr indent="144145" algn="l">
                        <a:spcAft>
                          <a:spcPts val="0"/>
                        </a:spcAft>
                      </a:pPr>
                      <a:r>
                        <a:rPr lang="lv-LV" sz="1400" dirty="0" smtClean="0">
                          <a:effectLst/>
                        </a:rPr>
                        <a:t>Hibrīds </a:t>
                      </a:r>
                      <a:r>
                        <a:rPr lang="en-US" sz="1400" dirty="0" smtClean="0">
                          <a:effectLst/>
                        </a:rPr>
                        <a:t>Google </a:t>
                      </a:r>
                      <a:r>
                        <a:rPr lang="en-US" sz="1400" dirty="0">
                          <a:effectLst/>
                        </a:rPr>
                        <a:t>+ Bing + LetsMT</a:t>
                      </a:r>
                      <a:endParaRPr lang="lv-LV" sz="1400" dirty="0">
                        <a:effectLst/>
                        <a:latin typeface="Times New Roman" panose="02020603050405020304" pitchFamily="18" charset="0"/>
                        <a:ea typeface="MS Mincho" panose="02020609040205080304" pitchFamily="49" charset="-128"/>
                      </a:endParaRPr>
                    </a:p>
                  </a:txBody>
                  <a:tcPr marL="68580" marR="68580" marT="0" marB="0" anchor="ctr"/>
                </a:tc>
                <a:tc>
                  <a:txBody>
                    <a:bodyPr/>
                    <a:lstStyle/>
                    <a:p>
                      <a:pPr indent="144145" algn="ctr">
                        <a:spcAft>
                          <a:spcPts val="0"/>
                        </a:spcAft>
                      </a:pPr>
                      <a:r>
                        <a:rPr lang="en-GB" sz="1400">
                          <a:effectLst/>
                        </a:rPr>
                        <a:t>22.69</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24.72</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a:effectLst/>
                        </a:rPr>
                        <a:t>17%</a:t>
                      </a:r>
                      <a:endParaRPr lang="lv-LV" sz="140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18%</a:t>
                      </a:r>
                      <a:endParaRPr lang="lv-LV" sz="1400" dirty="0">
                        <a:effectLst/>
                        <a:latin typeface="Times New Roman" panose="02020603050405020304" pitchFamily="18" charset="0"/>
                        <a:ea typeface="MS Mincho"/>
                      </a:endParaRPr>
                    </a:p>
                  </a:txBody>
                  <a:tcPr marL="68580" marR="68580" marT="0" marB="0" anchor="ctr"/>
                </a:tc>
                <a:tc>
                  <a:txBody>
                    <a:bodyPr/>
                    <a:lstStyle/>
                    <a:p>
                      <a:pPr indent="144145" algn="ctr">
                        <a:spcAft>
                          <a:spcPts val="0"/>
                        </a:spcAft>
                      </a:pPr>
                      <a:r>
                        <a:rPr lang="en-GB" sz="1400" dirty="0">
                          <a:effectLst/>
                        </a:rPr>
                        <a:t>65%</a:t>
                      </a:r>
                      <a:endParaRPr lang="lv-LV" sz="1400" dirty="0">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0008"/>
                  </a:ext>
                </a:extLst>
              </a:tr>
            </a:tbl>
          </a:graphicData>
        </a:graphic>
      </p:graphicFrame>
      <p:sp>
        <p:nvSpPr>
          <p:cNvPr id="8" name="Title 1"/>
          <p:cNvSpPr>
            <a:spLocks noGrp="1"/>
          </p:cNvSpPr>
          <p:nvPr>
            <p:ph type="title"/>
          </p:nvPr>
        </p:nvSpPr>
        <p:spPr>
          <a:xfrm>
            <a:off x="1981199" y="381000"/>
            <a:ext cx="9895609" cy="1295400"/>
          </a:xfrm>
        </p:spPr>
        <p:txBody>
          <a:bodyPr>
            <a:normAutofit/>
          </a:bodyPr>
          <a:lstStyle/>
          <a:p>
            <a:r>
              <a:rPr lang="lv-LV" dirty="0"/>
              <a:t>Tulkojumu fragmentu </a:t>
            </a:r>
            <a:r>
              <a:rPr lang="lv-LV" dirty="0" smtClean="0"/>
              <a:t>kombinēšana</a:t>
            </a:r>
            <a:endParaRPr lang="lv-LV" dirty="0"/>
          </a:p>
        </p:txBody>
      </p:sp>
      <p:sp>
        <p:nvSpPr>
          <p:cNvPr id="4" name="TextBox 3"/>
          <p:cNvSpPr txBox="1"/>
          <p:nvPr/>
        </p:nvSpPr>
        <p:spPr>
          <a:xfrm>
            <a:off x="1981198" y="1458396"/>
            <a:ext cx="1766509" cy="369332"/>
          </a:xfrm>
          <a:prstGeom prst="rect">
            <a:avLst/>
          </a:prstGeom>
          <a:noFill/>
        </p:spPr>
        <p:txBody>
          <a:bodyPr wrap="none" rtlCol="0">
            <a:spAutoFit/>
          </a:bodyPr>
          <a:lstStyle/>
          <a:p>
            <a:r>
              <a:rPr lang="lv-LV" dirty="0" smtClean="0"/>
              <a:t>Septembris 2015</a:t>
            </a:r>
            <a:endParaRPr lang="lv-LV" dirty="0"/>
          </a:p>
        </p:txBody>
      </p:sp>
    </p:spTree>
    <p:extLst>
      <p:ext uri="{BB962C8B-B14F-4D97-AF65-F5344CB8AC3E}">
        <p14:creationId xmlns:p14="http://schemas.microsoft.com/office/powerpoint/2010/main" val="347904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10210800" cy="1295400"/>
          </a:xfrm>
        </p:spPr>
        <p:txBody>
          <a:bodyPr>
            <a:normAutofit/>
          </a:bodyPr>
          <a:lstStyle/>
          <a:p>
            <a:r>
              <a:rPr lang="lv-LV" dirty="0"/>
              <a:t>Lingvistiski motivēta </a:t>
            </a:r>
            <a:r>
              <a:rPr lang="lv-LV" dirty="0" smtClean="0"/>
              <a:t/>
            </a:r>
            <a:br>
              <a:rPr lang="lv-LV" dirty="0" smtClean="0"/>
            </a:br>
            <a:r>
              <a:rPr lang="lv-LV" dirty="0" smtClean="0"/>
              <a:t>mašīntulkojumu </a:t>
            </a:r>
            <a:r>
              <a:rPr lang="lv-LV" dirty="0"/>
              <a:t>kombinēšana</a:t>
            </a:r>
            <a:endParaRPr lang="en-US" dirty="0"/>
          </a:p>
        </p:txBody>
      </p:sp>
      <p:sp>
        <p:nvSpPr>
          <p:cNvPr id="3" name="Content Placeholder 2"/>
          <p:cNvSpPr>
            <a:spLocks noGrp="1"/>
          </p:cNvSpPr>
          <p:nvPr>
            <p:ph idx="1"/>
          </p:nvPr>
        </p:nvSpPr>
        <p:spPr/>
        <p:txBody>
          <a:bodyPr>
            <a:normAutofit fontScale="92500" lnSpcReduction="10000"/>
          </a:bodyPr>
          <a:lstStyle/>
          <a:p>
            <a:r>
              <a:rPr lang="lv-LV" dirty="0" smtClean="0"/>
              <a:t>Gudrāka teikumu dalīšana fragmentos</a:t>
            </a:r>
          </a:p>
          <a:p>
            <a:pPr lvl="1"/>
            <a:r>
              <a:rPr lang="lv-LV" dirty="0" smtClean="0"/>
              <a:t>Teikuma koku apstaigā no lejas uz augšu, no labās uz kreiso pusi</a:t>
            </a:r>
          </a:p>
          <a:p>
            <a:pPr lvl="1"/>
            <a:r>
              <a:rPr lang="lv-LV" dirty="0" smtClean="0"/>
              <a:t>Pievieno vārdu aktuālajam fragmentam, ja</a:t>
            </a:r>
          </a:p>
          <a:p>
            <a:pPr lvl="2"/>
            <a:r>
              <a:rPr lang="lv-LV" dirty="0" smtClean="0"/>
              <a:t>Fragmentā </a:t>
            </a:r>
            <a:r>
              <a:rPr lang="lv-LV" dirty="0"/>
              <a:t>nav pārāk daudz vārdu (teikuma vārdu skaits / 4</a:t>
            </a:r>
            <a:r>
              <a:rPr lang="lv-LV" dirty="0" smtClean="0"/>
              <a:t>)</a:t>
            </a:r>
          </a:p>
          <a:p>
            <a:pPr lvl="2"/>
            <a:r>
              <a:rPr lang="lv-LV" dirty="0" smtClean="0"/>
              <a:t>Vārds ir tikai vienu simbolu garš vai nesatur alfabēta simbolus</a:t>
            </a:r>
          </a:p>
          <a:p>
            <a:pPr lvl="2"/>
            <a:r>
              <a:rPr lang="lv-LV" dirty="0" smtClean="0"/>
              <a:t>Aktuālais fragments </a:t>
            </a:r>
            <a:r>
              <a:rPr lang="lv-LV" dirty="0"/>
              <a:t>sākas ar ģenitīva </a:t>
            </a:r>
            <a:r>
              <a:rPr lang="lv-LV" dirty="0" smtClean="0"/>
              <a:t>frāzi («</a:t>
            </a:r>
            <a:r>
              <a:rPr lang="en-US" dirty="0" smtClean="0"/>
              <a:t>of</a:t>
            </a:r>
            <a:r>
              <a:rPr lang="lv-LV" dirty="0" smtClean="0"/>
              <a:t> »)</a:t>
            </a:r>
          </a:p>
          <a:p>
            <a:pPr lvl="1"/>
            <a:r>
              <a:rPr lang="lv-LV" dirty="0" smtClean="0"/>
              <a:t>Citādāk veido jaunu fragmentu</a:t>
            </a:r>
          </a:p>
          <a:p>
            <a:pPr lvl="1"/>
            <a:r>
              <a:rPr lang="lv-LV" dirty="0" smtClean="0"/>
              <a:t>Ja sanāk ļoti daudz fragmentu, process tiek atkārtots, pieļaujot fragmentā vairāk kā (teikuma vārdu skaits / 4) vārdu</a:t>
            </a:r>
          </a:p>
          <a:p>
            <a:r>
              <a:rPr lang="lv-LV" dirty="0" smtClean="0"/>
              <a:t>Izmaiņas MT API sistēmās</a:t>
            </a:r>
          </a:p>
          <a:p>
            <a:pPr lvl="1"/>
            <a:r>
              <a:rPr lang="lv-LV" dirty="0" smtClean="0"/>
              <a:t>LetsMT Tildes biroja sistēmas API vietā pagaidām Hugo.lv API</a:t>
            </a:r>
          </a:p>
          <a:p>
            <a:pPr lvl="1"/>
            <a:r>
              <a:rPr lang="lv-LV" dirty="0" smtClean="0"/>
              <a:t>Pievienots Yandex API</a:t>
            </a:r>
            <a:endParaRPr lang="lv-LV" dirty="0"/>
          </a:p>
        </p:txBody>
      </p:sp>
    </p:spTree>
    <p:extLst>
      <p:ext uri="{BB962C8B-B14F-4D97-AF65-F5344CB8AC3E}">
        <p14:creationId xmlns:p14="http://schemas.microsoft.com/office/powerpoint/2010/main" val="17062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10210800" cy="1295400"/>
          </a:xfrm>
        </p:spPr>
        <p:txBody>
          <a:bodyPr>
            <a:normAutofit/>
          </a:bodyPr>
          <a:lstStyle/>
          <a:p>
            <a:r>
              <a:rPr lang="lv-LV" dirty="0"/>
              <a:t>Lingvistiski motivēta </a:t>
            </a:r>
            <a:r>
              <a:rPr lang="lv-LV" dirty="0" smtClean="0"/>
              <a:t/>
            </a:r>
            <a:br>
              <a:rPr lang="lv-LV" dirty="0" smtClean="0"/>
            </a:br>
            <a:r>
              <a:rPr lang="lv-LV" dirty="0" smtClean="0"/>
              <a:t>mašīntulkojumu </a:t>
            </a:r>
            <a:r>
              <a:rPr lang="lv-LV" dirty="0"/>
              <a:t>kombinēšana</a:t>
            </a:r>
            <a:endParaRPr lang="en-US" dirty="0"/>
          </a:p>
        </p:txBody>
      </p:sp>
      <p:pic>
        <p:nvPicPr>
          <p:cNvPr id="8" name="Picture 7"/>
          <p:cNvPicPr>
            <a:picLocks noChangeAspect="1"/>
          </p:cNvPicPr>
          <p:nvPr/>
        </p:nvPicPr>
        <p:blipFill>
          <a:blip r:embed="rId2"/>
          <a:stretch>
            <a:fillRect/>
          </a:stretch>
        </p:blipFill>
        <p:spPr>
          <a:xfrm>
            <a:off x="3121342" y="1671039"/>
            <a:ext cx="5690149" cy="5186961"/>
          </a:xfrm>
          <a:prstGeom prst="rect">
            <a:avLst/>
          </a:prstGeom>
        </p:spPr>
      </p:pic>
    </p:spTree>
    <p:extLst>
      <p:ext uri="{BB962C8B-B14F-4D97-AF65-F5344CB8AC3E}">
        <p14:creationId xmlns:p14="http://schemas.microsoft.com/office/powerpoint/2010/main" val="241403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87419"/>
            <a:ext cx="9843656" cy="4483101"/>
          </a:xfrm>
        </p:spPr>
        <p:txBody>
          <a:bodyPr>
            <a:normAutofit lnSpcReduction="10000"/>
          </a:bodyPr>
          <a:lstStyle/>
          <a:p>
            <a:pPr marL="0" indent="0">
              <a:buNone/>
            </a:pPr>
            <a:r>
              <a:rPr lang="lv-LV" dirty="0" smtClean="0"/>
              <a:t>Labākā tulkojuma izvēle:</a:t>
            </a:r>
          </a:p>
          <a:p>
            <a:r>
              <a:rPr lang="lv-LV" dirty="0" smtClean="0"/>
              <a:t>Trenēti 6-grammu un </a:t>
            </a:r>
            <a:r>
              <a:rPr lang="lv-LV" b="1" dirty="0" smtClean="0"/>
              <a:t>12-grammu</a:t>
            </a:r>
            <a:r>
              <a:rPr lang="lv-LV" dirty="0" smtClean="0"/>
              <a:t> valodas modeļi ar</a:t>
            </a:r>
          </a:p>
          <a:p>
            <a:pPr lvl="1"/>
            <a:r>
              <a:rPr lang="lv-LV" dirty="0" smtClean="0"/>
              <a:t>KenLM (</a:t>
            </a:r>
            <a:r>
              <a:rPr lang="en-GB" dirty="0" smtClean="0"/>
              <a:t>Heafield</a:t>
            </a:r>
            <a:r>
              <a:rPr lang="lv-LV" dirty="0" smtClean="0"/>
              <a:t>, 2011)</a:t>
            </a:r>
          </a:p>
          <a:p>
            <a:pPr lvl="1"/>
            <a:r>
              <a:rPr lang="en-GB" dirty="0" smtClean="0"/>
              <a:t>JRC-Acquis</a:t>
            </a:r>
            <a:r>
              <a:rPr lang="lv-LV" dirty="0" smtClean="0"/>
              <a:t> korpusu v. 2.2 (</a:t>
            </a:r>
            <a:r>
              <a:rPr lang="en-GB" dirty="0" smtClean="0"/>
              <a:t>Steinberger</a:t>
            </a:r>
            <a:r>
              <a:rPr lang="lv-LV" dirty="0" smtClean="0"/>
              <a:t>, 2006) - </a:t>
            </a:r>
            <a:r>
              <a:rPr lang="en-GB" dirty="0" smtClean="0"/>
              <a:t>1.4</a:t>
            </a:r>
            <a:r>
              <a:rPr lang="lv-LV" dirty="0" smtClean="0"/>
              <a:t> miljoniem latviešu valodas </a:t>
            </a:r>
            <a:r>
              <a:rPr lang="lv-LV" dirty="0"/>
              <a:t>juridiskās nozares</a:t>
            </a:r>
            <a:r>
              <a:rPr lang="lv-LV" dirty="0" smtClean="0"/>
              <a:t> teikumu</a:t>
            </a:r>
          </a:p>
          <a:p>
            <a:pPr lvl="1"/>
            <a:r>
              <a:rPr lang="en-GB" b="1" dirty="0"/>
              <a:t>DGT-Translation Memory </a:t>
            </a:r>
            <a:r>
              <a:rPr lang="lv-LV" b="1" dirty="0" smtClean="0"/>
              <a:t>korpusu (</a:t>
            </a:r>
            <a:r>
              <a:rPr lang="en-GB" b="1" dirty="0" smtClean="0"/>
              <a:t>Steinberger</a:t>
            </a:r>
            <a:r>
              <a:rPr lang="lv-LV" b="1" dirty="0" smtClean="0"/>
              <a:t>, 2011) – 3.1 </a:t>
            </a:r>
            <a:r>
              <a:rPr lang="lv-LV" b="1" dirty="0"/>
              <a:t>miljoniem latviešu valodas </a:t>
            </a:r>
            <a:r>
              <a:rPr lang="lv-LV" b="1" dirty="0" smtClean="0"/>
              <a:t>juridiskās nozares teikumu</a:t>
            </a:r>
            <a:endParaRPr lang="lv-LV" b="1" dirty="0"/>
          </a:p>
          <a:p>
            <a:pPr lvl="1"/>
            <a:r>
              <a:rPr lang="lv-LV" dirty="0" smtClean="0"/>
              <a:t>Teikumi novērtēti attiecībā pret valodas modeli ar KenLM </a:t>
            </a:r>
            <a:r>
              <a:rPr lang="lv-LV" i="1" dirty="0" err="1" smtClean="0"/>
              <a:t>query</a:t>
            </a:r>
            <a:r>
              <a:rPr lang="lv-LV" dirty="0" smtClean="0"/>
              <a:t> programmu</a:t>
            </a:r>
          </a:p>
          <a:p>
            <a:endParaRPr lang="lv-LV" dirty="0"/>
          </a:p>
          <a:p>
            <a:pPr marL="0" indent="0">
              <a:buNone/>
            </a:pPr>
            <a:r>
              <a:rPr lang="lv-LV" dirty="0" smtClean="0"/>
              <a:t>Testa dati – </a:t>
            </a:r>
            <a:r>
              <a:rPr lang="en-GB" dirty="0"/>
              <a:t>ACCURAT </a:t>
            </a:r>
            <a:r>
              <a:rPr lang="lv-LV" dirty="0" smtClean="0"/>
              <a:t>balansētais izvērtēšanas korpuss - 512 vispārīgu </a:t>
            </a:r>
            <a:r>
              <a:rPr lang="lv-LV" dirty="0"/>
              <a:t>teikumu</a:t>
            </a:r>
            <a:br>
              <a:rPr lang="lv-LV" dirty="0"/>
            </a:br>
            <a:r>
              <a:rPr lang="lv-LV" dirty="0"/>
              <a:t>(Skadiņš </a:t>
            </a:r>
            <a:r>
              <a:rPr lang="lv-LV" dirty="0" err="1"/>
              <a:t>et</a:t>
            </a:r>
            <a:r>
              <a:rPr lang="lv-LV" dirty="0"/>
              <a:t> </a:t>
            </a:r>
            <a:r>
              <a:rPr lang="lv-LV" dirty="0" err="1"/>
              <a:t>al</a:t>
            </a:r>
            <a:r>
              <a:rPr lang="lv-LV" dirty="0"/>
              <a:t>., 2010)</a:t>
            </a:r>
          </a:p>
        </p:txBody>
      </p:sp>
      <p:sp>
        <p:nvSpPr>
          <p:cNvPr id="7" name="Title 1"/>
          <p:cNvSpPr>
            <a:spLocks noGrp="1"/>
          </p:cNvSpPr>
          <p:nvPr>
            <p:ph type="title"/>
          </p:nvPr>
        </p:nvSpPr>
        <p:spPr>
          <a:xfrm>
            <a:off x="1981200" y="381000"/>
            <a:ext cx="10210800" cy="1295400"/>
          </a:xfrm>
        </p:spPr>
        <p:txBody>
          <a:bodyPr>
            <a:normAutofit/>
          </a:bodyPr>
          <a:lstStyle/>
          <a:p>
            <a:r>
              <a:rPr lang="lv-LV" dirty="0"/>
              <a:t>Lingvistiski motivēta </a:t>
            </a:r>
            <a:r>
              <a:rPr lang="lv-LV" dirty="0" smtClean="0"/>
              <a:t/>
            </a:r>
            <a:br>
              <a:rPr lang="lv-LV" dirty="0" smtClean="0"/>
            </a:br>
            <a:r>
              <a:rPr lang="lv-LV" dirty="0" smtClean="0"/>
              <a:t>mašīntulkojumu </a:t>
            </a:r>
            <a:r>
              <a:rPr lang="lv-LV" dirty="0"/>
              <a:t>kombinēšana</a:t>
            </a:r>
            <a:endParaRPr lang="en-US" dirty="0"/>
          </a:p>
        </p:txBody>
      </p:sp>
    </p:spTree>
    <p:extLst>
      <p:ext uri="{BB962C8B-B14F-4D97-AF65-F5344CB8AC3E}">
        <p14:creationId xmlns:p14="http://schemas.microsoft.com/office/powerpoint/2010/main" val="266346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10210800" cy="1295400"/>
          </a:xfrm>
        </p:spPr>
        <p:txBody>
          <a:bodyPr>
            <a:normAutofit/>
          </a:bodyPr>
          <a:lstStyle/>
          <a:p>
            <a:r>
              <a:rPr lang="lv-LV" dirty="0"/>
              <a:t>Lingvistiski motivēta </a:t>
            </a:r>
            <a:r>
              <a:rPr lang="lv-LV" dirty="0" smtClean="0"/>
              <a:t/>
            </a:r>
            <a:br>
              <a:rPr lang="lv-LV" dirty="0" smtClean="0"/>
            </a:br>
            <a:r>
              <a:rPr lang="lv-LV" dirty="0" smtClean="0"/>
              <a:t>mašīntulkojumu </a:t>
            </a:r>
            <a:r>
              <a:rPr lang="lv-LV" dirty="0"/>
              <a:t>kombinēšana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10612599"/>
              </p:ext>
            </p:extLst>
          </p:nvPr>
        </p:nvGraphicFramePr>
        <p:xfrm>
          <a:off x="1981200" y="1987419"/>
          <a:ext cx="9372600" cy="3114517"/>
        </p:xfrm>
        <a:graphic>
          <a:graphicData uri="http://schemas.openxmlformats.org/drawingml/2006/table">
            <a:tbl>
              <a:tblPr firstRow="1" firstCol="1" bandRow="1">
                <a:tableStyleId>{B301B821-A1FF-4177-AEE7-76D212191A09}</a:tableStyleId>
              </a:tblPr>
              <a:tblGrid>
                <a:gridCol w="4685643">
                  <a:extLst>
                    <a:ext uri="{9D8B030D-6E8A-4147-A177-3AD203B41FA5}">
                      <a16:colId xmlns:a16="http://schemas.microsoft.com/office/drawing/2014/main" val="20000"/>
                    </a:ext>
                  </a:extLst>
                </a:gridCol>
                <a:gridCol w="4686957">
                  <a:extLst>
                    <a:ext uri="{9D8B030D-6E8A-4147-A177-3AD203B41FA5}">
                      <a16:colId xmlns:a16="http://schemas.microsoft.com/office/drawing/2014/main" val="20001"/>
                    </a:ext>
                  </a:extLst>
                </a:gridCol>
              </a:tblGrid>
              <a:tr h="568745">
                <a:tc>
                  <a:txBody>
                    <a:bodyPr/>
                    <a:lstStyle/>
                    <a:p>
                      <a:pPr indent="144145" algn="just" hangingPunct="0">
                        <a:lnSpc>
                          <a:spcPts val="1200"/>
                        </a:lnSpc>
                        <a:spcAft>
                          <a:spcPts val="0"/>
                        </a:spcAft>
                      </a:pPr>
                      <a:r>
                        <a:rPr lang="lv-LV" sz="1400" dirty="0" smtClean="0">
                          <a:effectLst/>
                        </a:rPr>
                        <a:t>Teikuma</a:t>
                      </a:r>
                      <a:r>
                        <a:rPr lang="lv-LV" sz="1400" baseline="0" dirty="0" smtClean="0">
                          <a:effectLst/>
                        </a:rPr>
                        <a:t> </a:t>
                      </a:r>
                      <a:r>
                        <a:rPr lang="lv-LV" sz="1400" dirty="0" smtClean="0">
                          <a:effectLst/>
                        </a:rPr>
                        <a:t>fragmenti ar </a:t>
                      </a:r>
                      <a:r>
                        <a:rPr lang="en-GB" sz="1400" dirty="0" smtClean="0">
                          <a:effectLst/>
                        </a:rPr>
                        <a:t>SyMHyT</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just" hangingPunct="0">
                        <a:lnSpc>
                          <a:spcPts val="1200"/>
                        </a:lnSpc>
                        <a:spcAft>
                          <a:spcPts val="0"/>
                        </a:spcAft>
                      </a:pPr>
                      <a:r>
                        <a:rPr lang="lv-LV" sz="1400" dirty="0" smtClean="0">
                          <a:effectLst/>
                        </a:rPr>
                        <a:t>Teikuma</a:t>
                      </a:r>
                      <a:r>
                        <a:rPr lang="lv-LV" sz="1400" baseline="0" dirty="0" smtClean="0">
                          <a:effectLst/>
                        </a:rPr>
                        <a:t> </a:t>
                      </a:r>
                      <a:r>
                        <a:rPr lang="lv-LV" sz="1400" dirty="0" smtClean="0">
                          <a:effectLst/>
                        </a:rPr>
                        <a:t>fragmenti ar </a:t>
                      </a:r>
                      <a:r>
                        <a:rPr lang="en-GB" sz="1400" dirty="0" smtClean="0">
                          <a:effectLst/>
                        </a:rPr>
                        <a:t>ChunkMT</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45772">
                <a:tc>
                  <a:txBody>
                    <a:bodyPr/>
                    <a:lstStyle/>
                    <a:p>
                      <a:pPr marL="375920" indent="-285750" algn="just" hangingPunct="0">
                        <a:lnSpc>
                          <a:spcPts val="1200"/>
                        </a:lnSpc>
                        <a:spcBef>
                          <a:spcPts val="600"/>
                        </a:spcBef>
                        <a:spcAft>
                          <a:spcPts val="600"/>
                        </a:spcAft>
                        <a:buFont typeface="Arial" panose="020B0604020202020204" pitchFamily="34" charset="0"/>
                        <a:buChar char="•"/>
                      </a:pPr>
                      <a:r>
                        <a:rPr lang="en-US" sz="1400" b="0" dirty="0">
                          <a:effectLst/>
                        </a:rPr>
                        <a:t>Recently</a:t>
                      </a:r>
                      <a:endParaRPr lang="lv-LV" sz="1400" b="0" dirty="0">
                        <a:effectLst/>
                      </a:endParaRPr>
                    </a:p>
                    <a:p>
                      <a:pPr marL="375920" indent="-285750" algn="just" hangingPunct="0">
                        <a:lnSpc>
                          <a:spcPts val="1200"/>
                        </a:lnSpc>
                        <a:spcBef>
                          <a:spcPts val="600"/>
                        </a:spcBef>
                        <a:spcAft>
                          <a:spcPts val="600"/>
                        </a:spcAft>
                        <a:buFont typeface="Arial" panose="020B0604020202020204" pitchFamily="34" charset="0"/>
                        <a:buChar char="•"/>
                      </a:pPr>
                      <a:r>
                        <a:rPr lang="en-US" sz="1400" b="0" dirty="0">
                          <a:effectLst/>
                        </a:rPr>
                        <a:t>there</a:t>
                      </a:r>
                      <a:endParaRPr lang="lv-LV" sz="1400" b="0" dirty="0">
                        <a:effectLst/>
                      </a:endParaRPr>
                    </a:p>
                    <a:p>
                      <a:pPr marL="375920" indent="-285750" algn="just" hangingPunct="0">
                        <a:lnSpc>
                          <a:spcPts val="1200"/>
                        </a:lnSpc>
                        <a:spcBef>
                          <a:spcPts val="600"/>
                        </a:spcBef>
                        <a:spcAft>
                          <a:spcPts val="600"/>
                        </a:spcAft>
                        <a:buFont typeface="Arial" panose="020B0604020202020204" pitchFamily="34" charset="0"/>
                        <a:buChar char="•"/>
                      </a:pPr>
                      <a:r>
                        <a:rPr lang="en-US" sz="1400" b="0" dirty="0">
                          <a:effectLst/>
                        </a:rPr>
                        <a:t>has been an increased interest in the automated </a:t>
                      </a:r>
                      <a:r>
                        <a:rPr lang="en-US" sz="1400" b="0" dirty="0" smtClean="0">
                          <a:effectLst/>
                        </a:rPr>
                        <a:t>discovery </a:t>
                      </a:r>
                      <a:r>
                        <a:rPr lang="en-US" sz="1400" b="0" dirty="0">
                          <a:effectLst/>
                        </a:rPr>
                        <a:t>of equivalent expressions in different languages</a:t>
                      </a:r>
                      <a:endParaRPr lang="lv-LV" sz="1400" b="0" dirty="0">
                        <a:effectLst/>
                      </a:endParaRPr>
                    </a:p>
                    <a:p>
                      <a:pPr marL="375920" indent="-285750" algn="just" hangingPunct="0">
                        <a:lnSpc>
                          <a:spcPts val="1200"/>
                        </a:lnSpc>
                        <a:spcBef>
                          <a:spcPts val="600"/>
                        </a:spcBef>
                        <a:spcAft>
                          <a:spcPts val="600"/>
                        </a:spcAft>
                        <a:buFont typeface="Arial" panose="020B0604020202020204" pitchFamily="34" charset="0"/>
                        <a:buChar char="•"/>
                      </a:pPr>
                      <a:r>
                        <a:rPr lang="en-US" sz="1400" b="0" dirty="0">
                          <a:effectLst/>
                        </a:rPr>
                        <a:t>.</a:t>
                      </a:r>
                      <a:endParaRPr lang="lv-LV"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61315" indent="-285750" algn="just" hangingPunct="0">
                        <a:lnSpc>
                          <a:spcPts val="1200"/>
                        </a:lnSpc>
                        <a:spcBef>
                          <a:spcPts val="600"/>
                        </a:spcBef>
                        <a:spcAft>
                          <a:spcPts val="600"/>
                        </a:spcAft>
                        <a:buFont typeface="Arial" panose="020B0604020202020204" pitchFamily="34" charset="0"/>
                        <a:buChar char="•"/>
                      </a:pPr>
                      <a:r>
                        <a:rPr lang="en-GB" sz="1400" b="1" dirty="0">
                          <a:effectLst/>
                        </a:rPr>
                        <a:t>Recently there has been an increased interest</a:t>
                      </a:r>
                      <a:endParaRPr lang="lv-LV" sz="1400" b="1" dirty="0">
                        <a:effectLst/>
                      </a:endParaRPr>
                    </a:p>
                    <a:p>
                      <a:pPr marL="361315" indent="-285750" algn="just" hangingPunct="0">
                        <a:lnSpc>
                          <a:spcPts val="1200"/>
                        </a:lnSpc>
                        <a:spcBef>
                          <a:spcPts val="600"/>
                        </a:spcBef>
                        <a:spcAft>
                          <a:spcPts val="600"/>
                        </a:spcAft>
                        <a:buFont typeface="Arial" panose="020B0604020202020204" pitchFamily="34" charset="0"/>
                        <a:buChar char="•"/>
                      </a:pPr>
                      <a:r>
                        <a:rPr lang="en-GB" sz="1400" b="1" dirty="0">
                          <a:effectLst/>
                        </a:rPr>
                        <a:t>in the automated discovery of equivalent expressions</a:t>
                      </a:r>
                      <a:endParaRPr lang="lv-LV" sz="1400" b="1" dirty="0">
                        <a:effectLst/>
                      </a:endParaRPr>
                    </a:p>
                    <a:p>
                      <a:pPr marL="361315" indent="-285750" algn="just" hangingPunct="0">
                        <a:lnSpc>
                          <a:spcPts val="1200"/>
                        </a:lnSpc>
                        <a:spcBef>
                          <a:spcPts val="600"/>
                        </a:spcBef>
                        <a:spcAft>
                          <a:spcPts val="600"/>
                        </a:spcAft>
                        <a:buFont typeface="Arial" panose="020B0604020202020204" pitchFamily="34" charset="0"/>
                        <a:buChar char="•"/>
                      </a:pPr>
                      <a:r>
                        <a:rPr lang="en-GB" sz="1400" b="1" dirty="0">
                          <a:effectLst/>
                        </a:rPr>
                        <a:t>in different languages .</a:t>
                      </a:r>
                      <a:endParaRPr lang="lv-LV" sz="1400" b="1" dirty="0">
                        <a:effectLst/>
                      </a:endParaRPr>
                    </a:p>
                    <a:p>
                      <a:pPr indent="144145" algn="just" hangingPunct="0">
                        <a:lnSpc>
                          <a:spcPts val="1200"/>
                        </a:lnSpc>
                        <a:spcAft>
                          <a:spcPts val="0"/>
                        </a:spcAft>
                      </a:pPr>
                      <a:r>
                        <a:rPr lang="en-GB" sz="1400" b="1" dirty="0">
                          <a:effectLst/>
                        </a:rPr>
                        <a:t> </a:t>
                      </a:r>
                      <a:endParaRPr lang="lv-LV" sz="14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734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Lingvistiski motivēta </a:t>
            </a:r>
            <a:br>
              <a:rPr lang="lv-LV" dirty="0"/>
            </a:br>
            <a:r>
              <a:rPr lang="lv-LV" dirty="0"/>
              <a:t>mašīntulkojumu kombinēšana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9513" y="1676399"/>
            <a:ext cx="8155498" cy="5015345"/>
          </a:xfrm>
        </p:spPr>
      </p:pic>
    </p:spTree>
    <p:extLst>
      <p:ext uri="{BB962C8B-B14F-4D97-AF65-F5344CB8AC3E}">
        <p14:creationId xmlns:p14="http://schemas.microsoft.com/office/powerpoint/2010/main" val="35992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Lingvistiski motivēta </a:t>
            </a:r>
            <a:br>
              <a:rPr lang="lv-LV" dirty="0"/>
            </a:br>
            <a:r>
              <a:rPr lang="lv-LV" dirty="0"/>
              <a:t>mašīntulkojumu kombinēšana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7800007"/>
              </p:ext>
            </p:extLst>
          </p:nvPr>
        </p:nvGraphicFramePr>
        <p:xfrm>
          <a:off x="1981200" y="1766452"/>
          <a:ext cx="9698182" cy="4727865"/>
        </p:xfrm>
        <a:graphic>
          <a:graphicData uri="http://schemas.openxmlformats.org/drawingml/2006/table">
            <a:tbl>
              <a:tblPr firstRow="1" firstCol="1" bandRow="1">
                <a:tableStyleId>{5C22544A-7EE6-4342-B048-85BDC9FD1C3A}</a:tableStyleId>
              </a:tblPr>
              <a:tblGrid>
                <a:gridCol w="2784221">
                  <a:extLst>
                    <a:ext uri="{9D8B030D-6E8A-4147-A177-3AD203B41FA5}">
                      <a16:colId xmlns:a16="http://schemas.microsoft.com/office/drawing/2014/main" val="20000"/>
                    </a:ext>
                  </a:extLst>
                </a:gridCol>
                <a:gridCol w="887234">
                  <a:extLst>
                    <a:ext uri="{9D8B030D-6E8A-4147-A177-3AD203B41FA5}">
                      <a16:colId xmlns:a16="http://schemas.microsoft.com/office/drawing/2014/main" val="20001"/>
                    </a:ext>
                  </a:extLst>
                </a:gridCol>
                <a:gridCol w="115339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15737">
                  <a:extLst>
                    <a:ext uri="{9D8B030D-6E8A-4147-A177-3AD203B41FA5}">
                      <a16:colId xmlns:a16="http://schemas.microsoft.com/office/drawing/2014/main" val="20004"/>
                    </a:ext>
                  </a:extLst>
                </a:gridCol>
                <a:gridCol w="1111827">
                  <a:extLst>
                    <a:ext uri="{9D8B030D-6E8A-4147-A177-3AD203B41FA5}">
                      <a16:colId xmlns:a16="http://schemas.microsoft.com/office/drawing/2014/main" val="20005"/>
                    </a:ext>
                  </a:extLst>
                </a:gridCol>
                <a:gridCol w="1288473">
                  <a:extLst>
                    <a:ext uri="{9D8B030D-6E8A-4147-A177-3AD203B41FA5}">
                      <a16:colId xmlns:a16="http://schemas.microsoft.com/office/drawing/2014/main" val="20006"/>
                    </a:ext>
                  </a:extLst>
                </a:gridCol>
              </a:tblGrid>
              <a:tr h="630382">
                <a:tc>
                  <a:txBody>
                    <a:bodyPr/>
                    <a:lstStyle/>
                    <a:p>
                      <a:pPr indent="144145" algn="just" hangingPunct="0">
                        <a:lnSpc>
                          <a:spcPts val="1200"/>
                        </a:lnSpc>
                        <a:spcAft>
                          <a:spcPts val="0"/>
                        </a:spcAft>
                      </a:pPr>
                      <a:r>
                        <a:rPr lang="lv-LV" sz="1400" dirty="0" smtClean="0">
                          <a:effectLst/>
                        </a:rPr>
                        <a:t>Sistēma</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BLEU</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lv-LV" sz="1400" b="1" dirty="0" smtClean="0">
                          <a:effectLst/>
                        </a:rPr>
                        <a:t>Vienādi</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Bing</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Google</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Hugo</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Yandex</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15191">
                <a:tc>
                  <a:txBody>
                    <a:bodyPr/>
                    <a:lstStyle/>
                    <a:p>
                      <a:pPr indent="144145" algn="r" hangingPunct="0">
                        <a:lnSpc>
                          <a:spcPts val="1200"/>
                        </a:lnSpc>
                        <a:spcAft>
                          <a:spcPts val="0"/>
                        </a:spcAft>
                      </a:pPr>
                      <a:r>
                        <a:rPr lang="en-GB" sz="1400">
                          <a:effectLst/>
                        </a:rPr>
                        <a:t>BLEU</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a:effectLst/>
                        </a:rPr>
                        <a:t>17.43</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a:effectLst/>
                        </a:rPr>
                        <a:t>17.73</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a:effectLst/>
                        </a:rPr>
                        <a:t>17.14</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a:effectLst/>
                        </a:rPr>
                        <a:t>16.04</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30382">
                <a:tc>
                  <a:txBody>
                    <a:bodyPr/>
                    <a:lstStyle/>
                    <a:p>
                      <a:pPr indent="144145" algn="just" hangingPunct="0">
                        <a:lnSpc>
                          <a:spcPts val="1200"/>
                        </a:lnSpc>
                        <a:spcAft>
                          <a:spcPts val="0"/>
                        </a:spcAft>
                      </a:pPr>
                      <a:r>
                        <a:rPr lang="en-GB" sz="1400" dirty="0" smtClean="0">
                          <a:effectLst/>
                        </a:rPr>
                        <a:t>MSM</a:t>
                      </a:r>
                      <a:r>
                        <a:rPr lang="lv-LV" sz="1400" dirty="0" smtClean="0">
                          <a:effectLst/>
                        </a:rPr>
                        <a:t>T</a:t>
                      </a:r>
                      <a:r>
                        <a:rPr lang="en-GB" sz="1400" dirty="0" smtClean="0">
                          <a:effectLst/>
                        </a:rPr>
                        <a:t> </a:t>
                      </a:r>
                      <a:r>
                        <a:rPr lang="en-GB" sz="1400" dirty="0">
                          <a:effectLst/>
                        </a:rPr>
                        <a:t>- </a:t>
                      </a:r>
                      <a:r>
                        <a:rPr lang="en-US" sz="1400" dirty="0" smtClean="0">
                          <a:effectLst/>
                        </a:rPr>
                        <a:t>Google + Bing </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dirty="0">
                          <a:effectLst/>
                        </a:rPr>
                        <a:t>17.70</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dirty="0">
                          <a:effectLst/>
                        </a:rPr>
                        <a:t>7.25%</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43.85%</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48.90%</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30382">
                <a:tc>
                  <a:txBody>
                    <a:bodyPr/>
                    <a:lstStyle/>
                    <a:p>
                      <a:pPr indent="144145" algn="just" hangingPunct="0">
                        <a:lnSpc>
                          <a:spcPts val="1200"/>
                        </a:lnSpc>
                        <a:spcAft>
                          <a:spcPts val="0"/>
                        </a:spcAft>
                      </a:pPr>
                      <a:r>
                        <a:rPr lang="en-GB" sz="1400" dirty="0" smtClean="0">
                          <a:effectLst/>
                        </a:rPr>
                        <a:t>MSM</a:t>
                      </a:r>
                      <a:r>
                        <a:rPr lang="lv-LV" sz="1400" dirty="0" smtClean="0">
                          <a:effectLst/>
                        </a:rPr>
                        <a:t>T</a:t>
                      </a:r>
                      <a:r>
                        <a:rPr lang="en-GB" sz="1400" dirty="0" smtClean="0">
                          <a:effectLst/>
                        </a:rPr>
                        <a:t>- </a:t>
                      </a:r>
                      <a:r>
                        <a:rPr lang="en-US" sz="1400" dirty="0" smtClean="0">
                          <a:effectLst/>
                        </a:rPr>
                        <a:t>Google + Bing + LetsMT</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GB" sz="1400" dirty="0">
                          <a:effectLst/>
                        </a:rPr>
                        <a:t>17.63</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dirty="0">
                          <a:effectLst/>
                        </a:rPr>
                        <a:t>3.55%</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33.71%</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30.76%</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31.98%</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30382">
                <a:tc>
                  <a:txBody>
                    <a:bodyPr/>
                    <a:lstStyle/>
                    <a:p>
                      <a:pPr indent="144145" algn="just" hangingPunct="0">
                        <a:lnSpc>
                          <a:spcPts val="1200"/>
                        </a:lnSpc>
                        <a:spcAft>
                          <a:spcPts val="0"/>
                        </a:spcAft>
                      </a:pPr>
                      <a:r>
                        <a:rPr lang="en-GB" sz="1400" dirty="0">
                          <a:effectLst/>
                        </a:rPr>
                        <a:t>SyMHyT - </a:t>
                      </a:r>
                      <a:r>
                        <a:rPr lang="en-US" sz="1400" dirty="0" smtClean="0">
                          <a:effectLst/>
                        </a:rPr>
                        <a:t>Google + Bing </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a:effectLst/>
                        </a:rPr>
                        <a:t>17.95</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4.11%</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19.46%</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76.43%</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30382">
                <a:tc>
                  <a:txBody>
                    <a:bodyPr/>
                    <a:lstStyle/>
                    <a:p>
                      <a:pPr indent="144145" algn="just" hangingPunct="0">
                        <a:lnSpc>
                          <a:spcPts val="1200"/>
                        </a:lnSpc>
                        <a:spcAft>
                          <a:spcPts val="0"/>
                        </a:spcAft>
                      </a:pPr>
                      <a:r>
                        <a:rPr lang="en-GB" sz="1400" dirty="0">
                          <a:effectLst/>
                        </a:rPr>
                        <a:t>SyMHyT - </a:t>
                      </a:r>
                      <a:r>
                        <a:rPr lang="en-US" sz="1400" dirty="0" smtClean="0">
                          <a:effectLst/>
                        </a:rPr>
                        <a:t>Google + Bing + LetsMT</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en-US" sz="1400" dirty="0">
                          <a:effectLst/>
                        </a:rPr>
                        <a:t>17.30</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3.88%</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15.23%</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19.48%</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61.41%</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30382">
                <a:tc>
                  <a:txBody>
                    <a:bodyPr/>
                    <a:lstStyle/>
                    <a:p>
                      <a:pPr indent="144145" algn="just" hangingPunct="0">
                        <a:lnSpc>
                          <a:spcPts val="1200"/>
                        </a:lnSpc>
                        <a:spcAft>
                          <a:spcPts val="0"/>
                        </a:spcAft>
                      </a:pPr>
                      <a:r>
                        <a:rPr lang="de-DE" sz="1400" dirty="0">
                          <a:effectLst/>
                        </a:rPr>
                        <a:t>ChunkMT - </a:t>
                      </a:r>
                      <a:r>
                        <a:rPr lang="en-US" sz="1400" dirty="0" smtClean="0">
                          <a:effectLst/>
                        </a:rPr>
                        <a:t>Google + Bing </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fontAlgn="auto" hangingPunct="1">
                        <a:lnSpc>
                          <a:spcPts val="1200"/>
                        </a:lnSpc>
                        <a:spcAft>
                          <a:spcPts val="0"/>
                        </a:spcAft>
                      </a:pPr>
                      <a:r>
                        <a:rPr lang="en-US" sz="1400" b="1" dirty="0">
                          <a:solidFill>
                            <a:schemeClr val="tx2"/>
                          </a:solidFill>
                          <a:effectLst/>
                        </a:rPr>
                        <a:t>18.29</a:t>
                      </a:r>
                      <a:endParaRPr lang="lv-LV" sz="14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22.75%</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39.10%</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38.15%</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630382">
                <a:tc>
                  <a:txBody>
                    <a:bodyPr/>
                    <a:lstStyle/>
                    <a:p>
                      <a:pPr indent="144145" algn="just" hangingPunct="0">
                        <a:lnSpc>
                          <a:spcPts val="1200"/>
                        </a:lnSpc>
                        <a:spcAft>
                          <a:spcPts val="0"/>
                        </a:spcAft>
                      </a:pPr>
                      <a:r>
                        <a:rPr lang="de-DE" sz="1400" dirty="0">
                          <a:effectLst/>
                        </a:rPr>
                        <a:t>ChunkMT </a:t>
                      </a:r>
                      <a:r>
                        <a:rPr lang="de-DE" sz="1400" dirty="0" smtClean="0">
                          <a:effectLst/>
                        </a:rPr>
                        <a:t>– </a:t>
                      </a:r>
                      <a:r>
                        <a:rPr lang="lv-LV" sz="1400" dirty="0" smtClean="0">
                          <a:effectLst/>
                        </a:rPr>
                        <a:t>visas četras</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fontAlgn="auto" hangingPunct="1">
                        <a:lnSpc>
                          <a:spcPts val="1200"/>
                        </a:lnSpc>
                        <a:spcAft>
                          <a:spcPts val="0"/>
                        </a:spcAft>
                      </a:pPr>
                      <a:r>
                        <a:rPr lang="en-US" sz="1400" b="1" dirty="0">
                          <a:solidFill>
                            <a:schemeClr val="tx2"/>
                          </a:solidFill>
                          <a:effectLst/>
                        </a:rPr>
                        <a:t>19.21</a:t>
                      </a:r>
                      <a:endParaRPr lang="lv-LV" sz="1400" b="1" dirty="0">
                        <a:solidFill>
                          <a:schemeClr val="tx2"/>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7.36%</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a:effectLst/>
                        </a:rPr>
                        <a:t>30.01%</a:t>
                      </a:r>
                      <a:endParaRPr lang="lv-LV"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19.47%</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32.25%</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144145" algn="ctr" hangingPunct="0">
                        <a:lnSpc>
                          <a:spcPts val="1200"/>
                        </a:lnSpc>
                        <a:spcAft>
                          <a:spcPts val="0"/>
                        </a:spcAft>
                      </a:pPr>
                      <a:r>
                        <a:rPr lang="de-DE" sz="1400" dirty="0">
                          <a:effectLst/>
                        </a:rPr>
                        <a:t>10.91%</a:t>
                      </a:r>
                      <a:endParaRPr lang="lv-LV"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1981200" y="1465541"/>
            <a:ext cx="1442190" cy="369332"/>
          </a:xfrm>
          <a:prstGeom prst="rect">
            <a:avLst/>
          </a:prstGeom>
          <a:noFill/>
        </p:spPr>
        <p:txBody>
          <a:bodyPr wrap="none" rtlCol="0">
            <a:spAutoFit/>
          </a:bodyPr>
          <a:lstStyle/>
          <a:p>
            <a:r>
              <a:rPr lang="lv-LV" dirty="0" smtClean="0"/>
              <a:t>Janvāris 2016</a:t>
            </a:r>
            <a:endParaRPr lang="lv-LV" dirty="0"/>
          </a:p>
        </p:txBody>
      </p:sp>
    </p:spTree>
    <p:extLst>
      <p:ext uri="{BB962C8B-B14F-4D97-AF65-F5344CB8AC3E}">
        <p14:creationId xmlns:p14="http://schemas.microsoft.com/office/powerpoint/2010/main" val="17464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Pirmā prezentācija</a:t>
            </a:r>
            <a:endParaRPr lang="lv-LV" dirty="0"/>
          </a:p>
        </p:txBody>
      </p:sp>
      <p:sp>
        <p:nvSpPr>
          <p:cNvPr id="3" name="Content Placeholder 2"/>
          <p:cNvSpPr>
            <a:spLocks noGrp="1"/>
          </p:cNvSpPr>
          <p:nvPr>
            <p:ph idx="1"/>
          </p:nvPr>
        </p:nvSpPr>
        <p:spPr>
          <a:xfrm>
            <a:off x="1163782" y="1987419"/>
            <a:ext cx="11028218" cy="4483101"/>
          </a:xfrm>
        </p:spPr>
        <p:txBody>
          <a:bodyPr/>
          <a:lstStyle/>
          <a:p>
            <a:r>
              <a:rPr lang="lv-LV" dirty="0">
                <a:hlinkClick r:id="rId2"/>
              </a:rPr>
              <a:t>http</a:t>
            </a:r>
            <a:r>
              <a:rPr lang="lv-LV" dirty="0" smtClean="0">
                <a:hlinkClick r:id="rId2"/>
              </a:rPr>
              <a:t>://www.df.lu.lv/studentiem/doktorantura/doktoranturas-seminara-prezentacijas/</a:t>
            </a:r>
            <a:endParaRPr lang="lv-LV" dirty="0" smtClean="0"/>
          </a:p>
          <a:p>
            <a:r>
              <a:rPr lang="lv-LV" dirty="0">
                <a:hlinkClick r:id="rId3"/>
              </a:rPr>
              <a:t>http://</a:t>
            </a:r>
            <a:r>
              <a:rPr lang="lv-LV" dirty="0" smtClean="0">
                <a:hlinkClick r:id="rId3"/>
              </a:rPr>
              <a:t>www.slideshare.net/matissrikters/dokt-skolas-prezentacija</a:t>
            </a:r>
            <a:endParaRPr lang="lv-LV" dirty="0" smtClean="0"/>
          </a:p>
          <a:p>
            <a:endParaRPr lang="lv-LV"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9" y="3759658"/>
            <a:ext cx="4017504" cy="309834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4133" y="3760421"/>
            <a:ext cx="4127483" cy="309757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0865" y="3759658"/>
            <a:ext cx="4123268" cy="3098341"/>
          </a:xfrm>
          <a:prstGeom prst="rect">
            <a:avLst/>
          </a:prstGeom>
        </p:spPr>
      </p:pic>
    </p:spTree>
    <p:extLst>
      <p:ext uri="{BB962C8B-B14F-4D97-AF65-F5344CB8AC3E}">
        <p14:creationId xmlns:p14="http://schemas.microsoft.com/office/powerpoint/2010/main" val="23344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Publikācijas</a:t>
            </a:r>
            <a:endParaRPr lang="en-US" dirty="0"/>
          </a:p>
        </p:txBody>
      </p:sp>
      <p:sp>
        <p:nvSpPr>
          <p:cNvPr id="3" name="Text Placeholder 2"/>
          <p:cNvSpPr>
            <a:spLocks noGrp="1"/>
          </p:cNvSpPr>
          <p:nvPr>
            <p:ph type="body" idx="1"/>
          </p:nvPr>
        </p:nvSpPr>
        <p:spPr>
          <a:xfrm>
            <a:off x="407324" y="2834639"/>
            <a:ext cx="10748356" cy="3472643"/>
          </a:xfrm>
        </p:spPr>
        <p:txBody>
          <a:bodyPr>
            <a:normAutofit/>
          </a:bodyPr>
          <a:lstStyle/>
          <a:p>
            <a:pPr marL="457200" indent="-457200">
              <a:buFont typeface="Arial" panose="020B0604020202020204" pitchFamily="34" charset="0"/>
              <a:buChar char="•"/>
            </a:pPr>
            <a:r>
              <a:rPr lang="en-US" sz="2400" dirty="0" smtClean="0"/>
              <a:t>Matīss Rikters</a:t>
            </a:r>
            <a:r>
              <a:rPr lang="lv-LV" sz="2400" dirty="0" smtClean="0"/>
              <a:t/>
            </a:r>
            <a:br>
              <a:rPr lang="lv-LV" sz="2400" dirty="0" smtClean="0"/>
            </a:br>
            <a:r>
              <a:rPr lang="en-US" sz="2400" dirty="0" smtClean="0"/>
              <a:t>"Multi-system machine translation using online APIs for English-Latvian" </a:t>
            </a:r>
            <a:r>
              <a:rPr lang="lv-LV" sz="2400" dirty="0" smtClean="0"/>
              <a:t/>
            </a:r>
            <a:br>
              <a:rPr lang="lv-LV" sz="2400" dirty="0" smtClean="0"/>
            </a:br>
            <a:r>
              <a:rPr lang="en-US" sz="2400" dirty="0" smtClean="0"/>
              <a:t>ACL-IJCNLP 2015</a:t>
            </a:r>
          </a:p>
          <a:p>
            <a:pPr marL="457200" indent="-457200">
              <a:buFont typeface="Arial" panose="020B0604020202020204" pitchFamily="34" charset="0"/>
              <a:buChar char="•"/>
            </a:pPr>
            <a:endParaRPr lang="lv-LV" sz="2400" dirty="0" smtClean="0"/>
          </a:p>
          <a:p>
            <a:pPr marL="457200" indent="-457200">
              <a:buFont typeface="Arial" panose="020B0604020202020204" pitchFamily="34" charset="0"/>
              <a:buChar char="•"/>
            </a:pPr>
            <a:r>
              <a:rPr lang="en-US" sz="2400" dirty="0" smtClean="0"/>
              <a:t>Matīss Rikters and Inguna Skadiņa</a:t>
            </a:r>
            <a:r>
              <a:rPr lang="lv-LV" sz="2400" dirty="0" smtClean="0"/>
              <a:t/>
            </a:r>
            <a:br>
              <a:rPr lang="lv-LV" sz="2400" dirty="0" smtClean="0"/>
            </a:br>
            <a:r>
              <a:rPr lang="en-US" sz="2400" dirty="0" smtClean="0"/>
              <a:t>"Syntax-based multi-system machine translation" </a:t>
            </a:r>
            <a:r>
              <a:rPr lang="lv-LV" sz="2400" dirty="0" smtClean="0"/>
              <a:t/>
            </a:r>
            <a:br>
              <a:rPr lang="lv-LV" sz="2400" dirty="0" smtClean="0"/>
            </a:br>
            <a:r>
              <a:rPr lang="en-US" sz="2400" dirty="0" smtClean="0"/>
              <a:t>LREC</a:t>
            </a:r>
            <a:r>
              <a:rPr lang="lv-LV" sz="2400" dirty="0" smtClean="0"/>
              <a:t> </a:t>
            </a:r>
            <a:r>
              <a:rPr lang="en-US" sz="2400" dirty="0" smtClean="0"/>
              <a:t>2016</a:t>
            </a:r>
            <a:endParaRPr lang="en-US" sz="2400" dirty="0"/>
          </a:p>
        </p:txBody>
      </p:sp>
    </p:spTree>
    <p:extLst>
      <p:ext uri="{BB962C8B-B14F-4D97-AF65-F5344CB8AC3E}">
        <p14:creationId xmlns:p14="http://schemas.microsoft.com/office/powerpoint/2010/main" val="4686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420" y="390695"/>
            <a:ext cx="4800937" cy="666688"/>
          </a:xfrm>
        </p:spPr>
        <p:txBody>
          <a:bodyPr/>
          <a:lstStyle/>
          <a:p>
            <a:r>
              <a:rPr lang="lv-LV" dirty="0" smtClean="0"/>
              <a:t>Darbi procesā</a:t>
            </a:r>
            <a:endParaRPr lang="en-US" dirty="0"/>
          </a:p>
        </p:txBody>
      </p:sp>
      <p:sp>
        <p:nvSpPr>
          <p:cNvPr id="4" name="Content Placeholder 3"/>
          <p:cNvSpPr>
            <a:spLocks noGrp="1"/>
          </p:cNvSpPr>
          <p:nvPr>
            <p:ph idx="1"/>
          </p:nvPr>
        </p:nvSpPr>
        <p:spPr>
          <a:xfrm>
            <a:off x="399010" y="939338"/>
            <a:ext cx="10964488" cy="5232862"/>
          </a:xfrm>
        </p:spPr>
        <p:txBody>
          <a:bodyPr/>
          <a:lstStyle/>
          <a:p>
            <a:pPr marL="457200" indent="-457200">
              <a:buFont typeface="Arial" panose="020B0604020202020204" pitchFamily="34" charset="0"/>
              <a:buChar char="•"/>
            </a:pPr>
            <a:r>
              <a:rPr lang="en-US" dirty="0"/>
              <a:t>Matīss Rikters and Inguna </a:t>
            </a:r>
            <a:r>
              <a:rPr lang="en-US" dirty="0" smtClean="0"/>
              <a:t>Skadiņa</a:t>
            </a:r>
            <a:r>
              <a:rPr lang="lv-LV" dirty="0" smtClean="0"/>
              <a:t/>
            </a:r>
            <a:br>
              <a:rPr lang="lv-LV" dirty="0" smtClean="0"/>
            </a:br>
            <a:r>
              <a:rPr lang="en-US" dirty="0" smtClean="0"/>
              <a:t>"</a:t>
            </a:r>
            <a:r>
              <a:rPr lang="en-US" dirty="0"/>
              <a:t>Combining machine translated sentence chunks from multiple MT </a:t>
            </a:r>
            <a:r>
              <a:rPr lang="en-US" dirty="0" smtClean="0"/>
              <a:t>systems"</a:t>
            </a:r>
            <a:endParaRPr lang="lv-LV" dirty="0"/>
          </a:p>
          <a:p>
            <a:pPr marL="457200" indent="-457200">
              <a:buFont typeface="Arial" panose="020B0604020202020204" pitchFamily="34" charset="0"/>
              <a:buChar char="•"/>
            </a:pPr>
            <a:r>
              <a:rPr lang="en-US" dirty="0"/>
              <a:t>Matīss </a:t>
            </a:r>
            <a:r>
              <a:rPr lang="en-US" dirty="0" smtClean="0"/>
              <a:t>Rikters</a:t>
            </a:r>
            <a:r>
              <a:rPr lang="lv-LV" dirty="0" smtClean="0"/>
              <a:t/>
            </a:r>
            <a:br>
              <a:rPr lang="lv-LV" dirty="0" smtClean="0"/>
            </a:br>
            <a:r>
              <a:rPr lang="en-US" dirty="0" smtClean="0"/>
              <a:t>"</a:t>
            </a:r>
            <a:r>
              <a:rPr lang="en-US" dirty="0"/>
              <a:t>K-translate - interactive multi-system machine </a:t>
            </a:r>
            <a:r>
              <a:rPr lang="en-US" dirty="0" smtClean="0"/>
              <a:t>translation"</a:t>
            </a:r>
            <a:endParaRPr lang="lv-LV" dirty="0"/>
          </a:p>
          <a:p>
            <a:pPr marL="457200" indent="-457200">
              <a:buFont typeface="Arial" panose="020B0604020202020204" pitchFamily="34" charset="0"/>
              <a:buChar char="•"/>
            </a:pPr>
            <a:r>
              <a:rPr lang="en-US" dirty="0">
                <a:solidFill>
                  <a:schemeClr val="tx1">
                    <a:lumMod val="60000"/>
                    <a:lumOff val="40000"/>
                  </a:schemeClr>
                </a:solidFill>
              </a:rPr>
              <a:t>Matīss Rikters and </a:t>
            </a:r>
            <a:r>
              <a:rPr lang="lv-LV" dirty="0">
                <a:solidFill>
                  <a:schemeClr val="tx1">
                    <a:lumMod val="60000"/>
                    <a:lumOff val="40000"/>
                  </a:schemeClr>
                </a:solidFill>
              </a:rPr>
              <a:t>Pēteris </a:t>
            </a:r>
            <a:r>
              <a:rPr lang="lv-LV" dirty="0" smtClean="0">
                <a:solidFill>
                  <a:schemeClr val="tx1">
                    <a:lumMod val="60000"/>
                    <a:lumOff val="40000"/>
                  </a:schemeClr>
                </a:solidFill>
              </a:rPr>
              <a:t>Ņikiforovs</a:t>
            </a:r>
            <a:br>
              <a:rPr lang="lv-LV" dirty="0" smtClean="0">
                <a:solidFill>
                  <a:schemeClr val="tx1">
                    <a:lumMod val="60000"/>
                    <a:lumOff val="40000"/>
                  </a:schemeClr>
                </a:solidFill>
              </a:rPr>
            </a:br>
            <a:r>
              <a:rPr lang="en-US" dirty="0" smtClean="0">
                <a:solidFill>
                  <a:schemeClr val="tx1">
                    <a:lumMod val="60000"/>
                    <a:lumOff val="40000"/>
                  </a:schemeClr>
                </a:solidFill>
              </a:rPr>
              <a:t>"</a:t>
            </a:r>
            <a:r>
              <a:rPr lang="en-US" dirty="0">
                <a:solidFill>
                  <a:schemeClr val="tx1">
                    <a:lumMod val="60000"/>
                    <a:lumOff val="40000"/>
                  </a:schemeClr>
                </a:solidFill>
              </a:rPr>
              <a:t>iEMS – an interactive experiment management system for the Moses SMT </a:t>
            </a:r>
            <a:r>
              <a:rPr lang="en-US" dirty="0" smtClean="0">
                <a:solidFill>
                  <a:schemeClr val="tx1">
                    <a:lumMod val="60000"/>
                    <a:lumOff val="40000"/>
                  </a:schemeClr>
                </a:solidFill>
              </a:rPr>
              <a:t>toolkit"</a:t>
            </a:r>
            <a:endParaRPr lang="lv-LV" dirty="0">
              <a:solidFill>
                <a:schemeClr val="tx1">
                  <a:lumMod val="60000"/>
                  <a:lumOff val="40000"/>
                </a:schemeClr>
              </a:solidFill>
            </a:endParaRPr>
          </a:p>
          <a:p>
            <a:pPr marL="457200" indent="-457200">
              <a:buFont typeface="Arial" panose="020B0604020202020204" pitchFamily="34" charset="0"/>
              <a:buChar char="•"/>
            </a:pPr>
            <a:r>
              <a:rPr lang="en-US" dirty="0">
                <a:solidFill>
                  <a:schemeClr val="tx1">
                    <a:lumMod val="60000"/>
                    <a:lumOff val="40000"/>
                  </a:schemeClr>
                </a:solidFill>
              </a:rPr>
              <a:t>Matīss </a:t>
            </a:r>
            <a:r>
              <a:rPr lang="en-US" dirty="0" smtClean="0">
                <a:solidFill>
                  <a:schemeClr val="tx1">
                    <a:lumMod val="60000"/>
                    <a:lumOff val="40000"/>
                  </a:schemeClr>
                </a:solidFill>
              </a:rPr>
              <a:t>Rikters</a:t>
            </a:r>
            <a:r>
              <a:rPr lang="lv-LV" dirty="0" smtClean="0">
                <a:solidFill>
                  <a:schemeClr val="tx1">
                    <a:lumMod val="60000"/>
                    <a:lumOff val="40000"/>
                  </a:schemeClr>
                </a:solidFill>
              </a:rPr>
              <a:t/>
            </a:r>
            <a:br>
              <a:rPr lang="lv-LV" dirty="0" smtClean="0">
                <a:solidFill>
                  <a:schemeClr val="tx1">
                    <a:lumMod val="60000"/>
                    <a:lumOff val="40000"/>
                  </a:schemeClr>
                </a:solidFill>
              </a:rPr>
            </a:br>
            <a:r>
              <a:rPr lang="en-US" dirty="0" smtClean="0">
                <a:solidFill>
                  <a:schemeClr val="tx1">
                    <a:lumMod val="60000"/>
                    <a:lumOff val="40000"/>
                  </a:schemeClr>
                </a:solidFill>
              </a:rPr>
              <a:t>"</a:t>
            </a:r>
            <a:r>
              <a:rPr lang="en-US" dirty="0">
                <a:solidFill>
                  <a:schemeClr val="tx1">
                    <a:lumMod val="60000"/>
                    <a:lumOff val="40000"/>
                  </a:schemeClr>
                </a:solidFill>
              </a:rPr>
              <a:t>Recent research in Multi-System Machine </a:t>
            </a:r>
            <a:r>
              <a:rPr lang="en-US" dirty="0" smtClean="0">
                <a:solidFill>
                  <a:schemeClr val="tx1">
                    <a:lumMod val="60000"/>
                    <a:lumOff val="40000"/>
                  </a:schemeClr>
                </a:solidFill>
              </a:rPr>
              <a:t>Translation"</a:t>
            </a:r>
            <a:endParaRPr lang="lv-LV" dirty="0">
              <a:solidFill>
                <a:schemeClr val="tx1">
                  <a:lumMod val="60000"/>
                  <a:lumOff val="40000"/>
                </a:schemeClr>
              </a:solidFill>
            </a:endParaRPr>
          </a:p>
          <a:p>
            <a:pPr marL="457200" indent="-457200">
              <a:buFont typeface="Arial" panose="020B0604020202020204" pitchFamily="34" charset="0"/>
              <a:buChar char="•"/>
            </a:pPr>
            <a:endParaRPr lang="lv-LV" dirty="0"/>
          </a:p>
          <a:p>
            <a:pPr marL="457200" indent="-457200">
              <a:buFont typeface="Arial" panose="020B0604020202020204" pitchFamily="34" charset="0"/>
              <a:buChar char="•"/>
            </a:pPr>
            <a:endParaRPr lang="en-US" dirty="0"/>
          </a:p>
          <a:p>
            <a:endParaRPr lang="lv-LV" dirty="0"/>
          </a:p>
        </p:txBody>
      </p:sp>
    </p:spTree>
    <p:extLst>
      <p:ext uri="{BB962C8B-B14F-4D97-AF65-F5344CB8AC3E}">
        <p14:creationId xmlns:p14="http://schemas.microsoft.com/office/powerpoint/2010/main" val="396793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Pedagoģiskais darbs</a:t>
            </a:r>
            <a:endParaRPr lang="en-US" dirty="0"/>
          </a:p>
        </p:txBody>
      </p:sp>
      <p:sp>
        <p:nvSpPr>
          <p:cNvPr id="3" name="Text Placeholder 2"/>
          <p:cNvSpPr>
            <a:spLocks noGrp="1"/>
          </p:cNvSpPr>
          <p:nvPr>
            <p:ph type="body" idx="1"/>
          </p:nvPr>
        </p:nvSpPr>
        <p:spPr>
          <a:xfrm>
            <a:off x="609598" y="2834639"/>
            <a:ext cx="9428019" cy="3472643"/>
          </a:xfrm>
        </p:spPr>
        <p:txBody>
          <a:bodyPr>
            <a:normAutofit/>
          </a:bodyPr>
          <a:lstStyle/>
          <a:p>
            <a:r>
              <a:rPr lang="lv-LV" dirty="0" smtClean="0"/>
              <a:t>2015. gadā vadīts kvalifikācijas darbs:</a:t>
            </a:r>
          </a:p>
          <a:p>
            <a:pPr marL="914400" lvl="1" indent="-457200">
              <a:buFont typeface="Arial" panose="020B0604020202020204" pitchFamily="34" charset="0"/>
              <a:buChar char="•"/>
            </a:pPr>
            <a:r>
              <a:rPr lang="lv-LV" dirty="0" smtClean="0"/>
              <a:t>Ieva Zariņa. </a:t>
            </a:r>
            <a:r>
              <a:rPr lang="lv-LV" dirty="0"/>
              <a:t>"Mašīntulkošanas korpusu tīrītāja rīka izstrāde</a:t>
            </a:r>
            <a:r>
              <a:rPr lang="lv-LV" dirty="0" smtClean="0"/>
              <a:t>."</a:t>
            </a:r>
          </a:p>
          <a:p>
            <a:pPr marL="457200" indent="-457200">
              <a:buFont typeface="Arial" panose="020B0604020202020204" pitchFamily="34" charset="0"/>
              <a:buChar char="•"/>
            </a:pPr>
            <a:endParaRPr lang="lv-LV" dirty="0"/>
          </a:p>
          <a:p>
            <a:r>
              <a:rPr lang="lv-LV" dirty="0" smtClean="0"/>
              <a:t>2016. gadā tiks vadīts:</a:t>
            </a:r>
          </a:p>
          <a:p>
            <a:pPr marL="914400" lvl="1" indent="-457200">
              <a:buFont typeface="Arial" panose="020B0604020202020204" pitchFamily="34" charset="0"/>
              <a:buChar char="•"/>
            </a:pPr>
            <a:r>
              <a:rPr lang="lv-LV" dirty="0" smtClean="0"/>
              <a:t>viens kvalifikācijas darbs</a:t>
            </a:r>
          </a:p>
          <a:p>
            <a:pPr marL="914400" lvl="1" indent="-457200">
              <a:buFont typeface="Arial" panose="020B0604020202020204" pitchFamily="34" charset="0"/>
              <a:buChar char="•"/>
            </a:pPr>
            <a:r>
              <a:rPr lang="lv-LV" dirty="0" smtClean="0"/>
              <a:t>viens kursa darbs</a:t>
            </a:r>
            <a:endParaRPr lang="en-US" dirty="0"/>
          </a:p>
        </p:txBody>
      </p:sp>
    </p:spTree>
    <p:extLst>
      <p:ext uri="{BB962C8B-B14F-4D97-AF65-F5344CB8AC3E}">
        <p14:creationId xmlns:p14="http://schemas.microsoft.com/office/powerpoint/2010/main" val="164243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Kods pieejams</a:t>
            </a:r>
            <a:endParaRPr lang="en-US" dirty="0"/>
          </a:p>
        </p:txBody>
      </p:sp>
      <p:sp>
        <p:nvSpPr>
          <p:cNvPr id="3" name="Text Placeholder 2"/>
          <p:cNvSpPr>
            <a:spLocks noGrp="1"/>
          </p:cNvSpPr>
          <p:nvPr>
            <p:ph type="body" idx="1"/>
          </p:nvPr>
        </p:nvSpPr>
        <p:spPr>
          <a:xfrm>
            <a:off x="609599" y="2834639"/>
            <a:ext cx="9012383" cy="3472643"/>
          </a:xfrm>
        </p:spPr>
        <p:txBody>
          <a:bodyPr>
            <a:normAutofit/>
          </a:bodyPr>
          <a:lstStyle/>
          <a:p>
            <a:r>
              <a:rPr lang="en-US" dirty="0">
                <a:hlinkClick r:id="rId2"/>
              </a:rPr>
              <a:t>http://</a:t>
            </a:r>
            <a:r>
              <a:rPr lang="en-US" dirty="0" smtClean="0">
                <a:hlinkClick r:id="rId2"/>
              </a:rPr>
              <a:t>ej.uz/MSMT</a:t>
            </a:r>
            <a:r>
              <a:rPr lang="lv-LV" dirty="0" smtClean="0"/>
              <a:t> </a:t>
            </a:r>
          </a:p>
          <a:p>
            <a:endParaRPr lang="lv-LV" dirty="0" smtClean="0"/>
          </a:p>
          <a:p>
            <a:r>
              <a:rPr lang="lv-LV" dirty="0">
                <a:hlinkClick r:id="rId3"/>
              </a:rPr>
              <a:t>http://</a:t>
            </a:r>
            <a:r>
              <a:rPr lang="lv-LV" dirty="0" smtClean="0">
                <a:hlinkClick r:id="rId3"/>
              </a:rPr>
              <a:t>ej.uz/SyMHyT</a:t>
            </a:r>
            <a:r>
              <a:rPr lang="lv-LV" dirty="0" smtClean="0"/>
              <a:t> </a:t>
            </a:r>
          </a:p>
          <a:p>
            <a:endParaRPr lang="lv-LV" dirty="0" smtClean="0"/>
          </a:p>
          <a:p>
            <a:r>
              <a:rPr lang="en-US" dirty="0">
                <a:hlinkClick r:id="rId4"/>
              </a:rPr>
              <a:t>http://</a:t>
            </a:r>
            <a:r>
              <a:rPr lang="en-US" dirty="0" smtClean="0">
                <a:hlinkClick r:id="rId4"/>
              </a:rPr>
              <a:t>ej.uz/chunker</a:t>
            </a:r>
            <a:r>
              <a:rPr lang="lv-LV" dirty="0" smtClean="0"/>
              <a:t> </a:t>
            </a:r>
            <a:endParaRPr lang="en-US" dirty="0"/>
          </a:p>
        </p:txBody>
      </p:sp>
    </p:spTree>
    <p:extLst>
      <p:ext uri="{BB962C8B-B14F-4D97-AF65-F5344CB8AC3E}">
        <p14:creationId xmlns:p14="http://schemas.microsoft.com/office/powerpoint/2010/main" val="42901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396" y="408993"/>
            <a:ext cx="4800937" cy="1828800"/>
          </a:xfrm>
        </p:spPr>
        <p:txBody>
          <a:bodyPr/>
          <a:lstStyle/>
          <a:p>
            <a:r>
              <a:rPr lang="lv-LV" dirty="0" smtClean="0"/>
              <a:t>Tālāki plāni</a:t>
            </a:r>
            <a:endParaRPr lang="en-US" dirty="0"/>
          </a:p>
        </p:txBody>
      </p:sp>
      <p:sp>
        <p:nvSpPr>
          <p:cNvPr id="3" name="Content Placeholder 2"/>
          <p:cNvSpPr>
            <a:spLocks noGrp="1"/>
          </p:cNvSpPr>
          <p:nvPr>
            <p:ph idx="1"/>
          </p:nvPr>
        </p:nvSpPr>
        <p:spPr>
          <a:xfrm>
            <a:off x="606490" y="381000"/>
            <a:ext cx="6781445" cy="5791200"/>
          </a:xfrm>
        </p:spPr>
        <p:txBody>
          <a:bodyPr>
            <a:normAutofit lnSpcReduction="10000"/>
          </a:bodyPr>
          <a:lstStyle/>
          <a:p>
            <a:r>
              <a:rPr lang="lv-LV" dirty="0" smtClean="0"/>
              <a:t>Vēl uzlabojumi teikumu dalīšanai fragmentos</a:t>
            </a:r>
          </a:p>
          <a:p>
            <a:r>
              <a:rPr lang="lv-LV" dirty="0" smtClean="0"/>
              <a:t>Hibrīdajā MT risinājumā ieviest īpašu daudzvārdu savienojumu apstrādi un pievērst tiem lielāku uzmanību</a:t>
            </a:r>
          </a:p>
          <a:p>
            <a:r>
              <a:rPr lang="lv-LV" dirty="0" smtClean="0"/>
              <a:t>Citu veidu valodas modeļi</a:t>
            </a:r>
          </a:p>
          <a:p>
            <a:pPr lvl="1"/>
            <a:r>
              <a:rPr lang="en-US" dirty="0" smtClean="0"/>
              <a:t>POS tag + lemma</a:t>
            </a:r>
          </a:p>
          <a:p>
            <a:pPr lvl="1"/>
            <a:r>
              <a:rPr lang="en-US" dirty="0" smtClean="0"/>
              <a:t>Recurrent Neural Network Language Model</a:t>
            </a:r>
            <a:r>
              <a:rPr lang="lv-LV" dirty="0" smtClean="0"/>
              <a:t> </a:t>
            </a:r>
            <a:br>
              <a:rPr lang="lv-LV" dirty="0" smtClean="0"/>
            </a:br>
            <a:r>
              <a:rPr lang="lv-LV" dirty="0" smtClean="0"/>
              <a:t>(</a:t>
            </a:r>
            <a:r>
              <a:rPr lang="lv-LV" dirty="0" err="1" smtClean="0"/>
              <a:t>Mikolov</a:t>
            </a:r>
            <a:r>
              <a:rPr lang="lv-LV" dirty="0" smtClean="0"/>
              <a:t> et al., 2010)</a:t>
            </a:r>
            <a:endParaRPr lang="en-US" dirty="0" smtClean="0"/>
          </a:p>
          <a:p>
            <a:pPr lvl="1"/>
            <a:r>
              <a:rPr lang="en-US" dirty="0" smtClean="0"/>
              <a:t>Continuous Space Language Model</a:t>
            </a:r>
            <a:r>
              <a:rPr lang="lv-LV" dirty="0" smtClean="0"/>
              <a:t> </a:t>
            </a:r>
            <a:br>
              <a:rPr lang="lv-LV" dirty="0" smtClean="0"/>
            </a:br>
            <a:r>
              <a:rPr lang="lv-LV" dirty="0" smtClean="0"/>
              <a:t>(</a:t>
            </a:r>
            <a:r>
              <a:rPr lang="lv-LV" dirty="0" err="1" smtClean="0"/>
              <a:t>Schwenk</a:t>
            </a:r>
            <a:r>
              <a:rPr lang="lv-LV" dirty="0" smtClean="0"/>
              <a:t> et al., 2006)</a:t>
            </a:r>
            <a:endParaRPr lang="en-US" dirty="0" smtClean="0"/>
          </a:p>
          <a:p>
            <a:pPr lvl="1"/>
            <a:r>
              <a:rPr lang="en-US" dirty="0" smtClean="0"/>
              <a:t>Character-Aware Neural Language Model</a:t>
            </a:r>
            <a:r>
              <a:rPr lang="lv-LV" dirty="0"/>
              <a:t> </a:t>
            </a:r>
            <a:r>
              <a:rPr lang="lv-LV" dirty="0" smtClean="0"/>
              <a:t/>
            </a:r>
            <a:br>
              <a:rPr lang="lv-LV" dirty="0" smtClean="0"/>
            </a:br>
            <a:r>
              <a:rPr lang="lv-LV" dirty="0" smtClean="0"/>
              <a:t>(Kim et al., 2015)</a:t>
            </a:r>
            <a:endParaRPr lang="en-US" dirty="0" smtClean="0"/>
          </a:p>
          <a:p>
            <a:r>
              <a:rPr lang="lv-LV" dirty="0" smtClean="0"/>
              <a:t>Labākā kandidāta izvēle ar MT kvalitātes prognozi</a:t>
            </a:r>
          </a:p>
          <a:p>
            <a:pPr lvl="1"/>
            <a:r>
              <a:rPr lang="lv-LV" dirty="0" smtClean="0"/>
              <a:t>QuEst++ (</a:t>
            </a:r>
            <a:r>
              <a:rPr lang="lv-LV" dirty="0" err="1" smtClean="0"/>
              <a:t>Specia</a:t>
            </a:r>
            <a:r>
              <a:rPr lang="lv-LV" dirty="0" smtClean="0"/>
              <a:t> et al., 2015)</a:t>
            </a:r>
          </a:p>
          <a:p>
            <a:pPr lvl="1"/>
            <a:r>
              <a:rPr lang="lv-LV" dirty="0"/>
              <a:t>SHEF-NN (</a:t>
            </a:r>
            <a:r>
              <a:rPr lang="lv-LV" dirty="0" err="1" smtClean="0"/>
              <a:t>Shah</a:t>
            </a:r>
            <a:r>
              <a:rPr lang="lv-LV" dirty="0" smtClean="0"/>
              <a:t> et al., 2015)</a:t>
            </a:r>
            <a:endParaRPr lang="lv-LV" dirty="0"/>
          </a:p>
          <a:p>
            <a:pPr lvl="1"/>
            <a:endParaRPr lang="en-US" dirty="0"/>
          </a:p>
        </p:txBody>
      </p:sp>
      <p:sp>
        <p:nvSpPr>
          <p:cNvPr id="4" name="Text Placeholder 3"/>
          <p:cNvSpPr>
            <a:spLocks noGrp="1"/>
          </p:cNvSpPr>
          <p:nvPr>
            <p:ph type="body" sz="half" idx="2"/>
          </p:nvPr>
        </p:nvSpPr>
        <p:spPr>
          <a:xfrm>
            <a:off x="7276396" y="2237793"/>
            <a:ext cx="4800937" cy="1828800"/>
          </a:xfrm>
        </p:spPr>
        <p:txBody>
          <a:bodyPr/>
          <a:lstStyle/>
          <a:p>
            <a:r>
              <a:rPr lang="lv-LV" dirty="0" smtClean="0"/>
              <a:t>Tālākas </a:t>
            </a:r>
            <a:r>
              <a:rPr lang="lv-LV" dirty="0"/>
              <a:t>i</a:t>
            </a:r>
            <a:r>
              <a:rPr lang="lv-LV" dirty="0" smtClean="0"/>
              <a:t>dejas</a:t>
            </a:r>
            <a:endParaRPr lang="en-US" dirty="0"/>
          </a:p>
        </p:txBody>
      </p:sp>
    </p:spTree>
    <p:extLst>
      <p:ext uri="{BB962C8B-B14F-4D97-AF65-F5344CB8AC3E}">
        <p14:creationId xmlns:p14="http://schemas.microsoft.com/office/powerpoint/2010/main" val="171859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v-LV" dirty="0" smtClean="0"/>
              <a:t>Atsauces</a:t>
            </a:r>
            <a:endParaRPr lang="lv-LV" dirty="0"/>
          </a:p>
        </p:txBody>
      </p:sp>
      <p:sp>
        <p:nvSpPr>
          <p:cNvPr id="6" name="Content Placeholder 5"/>
          <p:cNvSpPr>
            <a:spLocks noGrp="1"/>
          </p:cNvSpPr>
          <p:nvPr>
            <p:ph idx="1"/>
          </p:nvPr>
        </p:nvSpPr>
        <p:spPr>
          <a:xfrm>
            <a:off x="1981200" y="1569027"/>
            <a:ext cx="10103427" cy="5288974"/>
          </a:xfrm>
        </p:spPr>
        <p:txBody>
          <a:bodyPr>
            <a:noAutofit/>
          </a:bodyPr>
          <a:lstStyle/>
          <a:p>
            <a:pPr marL="144000" indent="-180000">
              <a:lnSpc>
                <a:spcPct val="100000"/>
              </a:lnSpc>
              <a:spcBef>
                <a:spcPts val="600"/>
              </a:spcBef>
            </a:pPr>
            <a:r>
              <a:rPr lang="lv-LV" altLang="lv-LV" sz="1200" noProof="1"/>
              <a:t>Ahsan, A., and P. Kolachina. "Coupling Statistical Machine Translation with Rule-based Transfer and Generation, AMTA-The Ninth Conference of the Association for Machine Translation in the Americas." Denver, Colorado (2010).</a:t>
            </a:r>
          </a:p>
          <a:p>
            <a:pPr marL="144000" indent="-180000">
              <a:lnSpc>
                <a:spcPct val="100000"/>
              </a:lnSpc>
              <a:spcBef>
                <a:spcPts val="600"/>
              </a:spcBef>
            </a:pPr>
            <a:r>
              <a:rPr lang="lv-LV" altLang="lv-LV" sz="1200" noProof="1"/>
              <a:t>Barrault, Loïc. "MANY: Open source machine translation system combination." The Prague Bulletin of Mathematical Linguistics 93 (2010): 147-155.</a:t>
            </a:r>
          </a:p>
          <a:p>
            <a:pPr marL="144000" indent="-180000">
              <a:lnSpc>
                <a:spcPct val="100000"/>
              </a:lnSpc>
              <a:spcBef>
                <a:spcPts val="600"/>
              </a:spcBef>
            </a:pPr>
            <a:r>
              <a:rPr lang="lv-LV" altLang="lv-LV" sz="1200" noProof="1"/>
              <a:t>Santanu, Pal, et al. "USAAR-DCU Hybrid Machine Translation System for ICON 2014" The Eleventh International Conference on Natural Language Processing. , 2014.</a:t>
            </a:r>
          </a:p>
          <a:p>
            <a:pPr marL="144000" indent="-180000">
              <a:lnSpc>
                <a:spcPct val="100000"/>
              </a:lnSpc>
              <a:spcBef>
                <a:spcPts val="600"/>
              </a:spcBef>
            </a:pPr>
            <a:r>
              <a:rPr lang="lv-LV" altLang="lv-LV" sz="1200" noProof="1"/>
              <a:t>Mellebeek, Bart, et al. "Multi-engine machine translation by recursive sentence decomposition." (2006</a:t>
            </a:r>
            <a:r>
              <a:rPr lang="lv-LV" altLang="lv-LV" sz="1200" noProof="1" smtClean="0"/>
              <a:t>).</a:t>
            </a:r>
            <a:endParaRPr lang="lv-LV" sz="1200" dirty="0" smtClean="0"/>
          </a:p>
          <a:p>
            <a:pPr marL="144000" lvl="0" indent="-180000">
              <a:lnSpc>
                <a:spcPct val="100000"/>
              </a:lnSpc>
              <a:spcBef>
                <a:spcPts val="600"/>
              </a:spcBef>
            </a:pPr>
            <a:r>
              <a:rPr lang="en-GB" sz="1200" dirty="0" smtClean="0"/>
              <a:t>Heafield</a:t>
            </a:r>
            <a:r>
              <a:rPr lang="en-GB" sz="1200" dirty="0"/>
              <a:t>, Kenneth. "KenLM: Faster and smaller language model queries." Proceedings of the Sixth Workshop on Statistical Machine Translation. Association for Computational Linguistics, 2011</a:t>
            </a:r>
            <a:r>
              <a:rPr lang="en-GB" sz="1200" dirty="0" smtClean="0"/>
              <a:t>.</a:t>
            </a:r>
            <a:endParaRPr lang="lv-LV" sz="1200" dirty="0" smtClean="0"/>
          </a:p>
          <a:p>
            <a:pPr marL="144000" indent="-180000">
              <a:lnSpc>
                <a:spcPct val="100000"/>
              </a:lnSpc>
              <a:spcBef>
                <a:spcPts val="600"/>
              </a:spcBef>
            </a:pPr>
            <a:r>
              <a:rPr lang="en-GB" sz="1200" dirty="0"/>
              <a:t>Steinberger, Ralf, et al. "The JRC-Acquis: A multilingual aligned parallel corpus with 20+ languages." </a:t>
            </a:r>
            <a:r>
              <a:rPr lang="en-GB" sz="1200" dirty="0" err="1"/>
              <a:t>arXiv</a:t>
            </a:r>
            <a:r>
              <a:rPr lang="en-GB" sz="1200" dirty="0"/>
              <a:t> preprint </a:t>
            </a:r>
            <a:r>
              <a:rPr lang="en-GB" sz="1200" dirty="0" err="1"/>
              <a:t>cs</a:t>
            </a:r>
            <a:r>
              <a:rPr lang="en-GB" sz="1200" dirty="0"/>
              <a:t>/0609058 (2006).</a:t>
            </a:r>
            <a:endParaRPr lang="lv-LV" sz="1200" dirty="0"/>
          </a:p>
          <a:p>
            <a:pPr marL="144000" lvl="0" indent="-180000">
              <a:lnSpc>
                <a:spcPct val="100000"/>
              </a:lnSpc>
              <a:spcBef>
                <a:spcPts val="600"/>
              </a:spcBef>
            </a:pPr>
            <a:r>
              <a:rPr lang="en-GB" sz="1200" dirty="0" err="1"/>
              <a:t>Petrov</a:t>
            </a:r>
            <a:r>
              <a:rPr lang="en-GB" sz="1200" dirty="0"/>
              <a:t>, Slav, et al. "Learning accurate, compact, and interpretable tree annotation." Proceedings of the 21st International Conference on Computational Linguistics and the 44th annual meeting of the Association for Computational Linguistics. Association for Computational Linguistics, 2006</a:t>
            </a:r>
            <a:r>
              <a:rPr lang="en-GB" sz="1200" dirty="0" smtClean="0"/>
              <a:t>.</a:t>
            </a:r>
            <a:endParaRPr lang="lv-LV" sz="1200" dirty="0" smtClean="0"/>
          </a:p>
          <a:p>
            <a:pPr marL="144000" indent="-180000">
              <a:lnSpc>
                <a:spcPct val="100000"/>
              </a:lnSpc>
              <a:spcBef>
                <a:spcPts val="600"/>
              </a:spcBef>
            </a:pPr>
            <a:r>
              <a:rPr lang="en-GB" sz="1200" dirty="0" smtClean="0"/>
              <a:t>Steinberger</a:t>
            </a:r>
            <a:r>
              <a:rPr lang="en-GB" sz="1200" dirty="0"/>
              <a:t>, Ralf, et al. "</a:t>
            </a:r>
            <a:r>
              <a:rPr lang="en-GB" sz="1200" dirty="0" err="1"/>
              <a:t>Dgt</a:t>
            </a:r>
            <a:r>
              <a:rPr lang="en-GB" sz="1200" dirty="0"/>
              <a:t>-tm: A freely available translation memory in 22 languages." </a:t>
            </a:r>
            <a:r>
              <a:rPr lang="en-GB" sz="1200" i="1" dirty="0" err="1"/>
              <a:t>arXiv</a:t>
            </a:r>
            <a:r>
              <a:rPr lang="en-GB" sz="1200" i="1" dirty="0"/>
              <a:t> preprint arXiv:1309.5226</a:t>
            </a:r>
            <a:r>
              <a:rPr lang="en-GB" sz="1200" dirty="0"/>
              <a:t> (2013).</a:t>
            </a:r>
            <a:endParaRPr lang="lv-LV" sz="1200" dirty="0"/>
          </a:p>
          <a:p>
            <a:pPr marL="144000" indent="-180000">
              <a:lnSpc>
                <a:spcPct val="100000"/>
              </a:lnSpc>
              <a:spcBef>
                <a:spcPts val="600"/>
              </a:spcBef>
            </a:pPr>
            <a:r>
              <a:rPr lang="lv-LV" sz="1200" dirty="0"/>
              <a:t>Raivis Skadiņš, Kārlis Goba, Valters Šics. 2010. </a:t>
            </a:r>
            <a:r>
              <a:rPr lang="lv-LV" sz="1200" dirty="0" err="1"/>
              <a:t>Improving</a:t>
            </a:r>
            <a:r>
              <a:rPr lang="lv-LV" sz="1200" dirty="0"/>
              <a:t> SMT </a:t>
            </a:r>
            <a:r>
              <a:rPr lang="lv-LV" sz="1200" dirty="0" err="1"/>
              <a:t>for</a:t>
            </a:r>
            <a:r>
              <a:rPr lang="lv-LV" sz="1200" dirty="0"/>
              <a:t> </a:t>
            </a:r>
            <a:r>
              <a:rPr lang="lv-LV" sz="1200" dirty="0" err="1"/>
              <a:t>Baltic</a:t>
            </a:r>
            <a:r>
              <a:rPr lang="lv-LV" sz="1200" dirty="0"/>
              <a:t> </a:t>
            </a:r>
            <a:r>
              <a:rPr lang="lv-LV" sz="1200" dirty="0" err="1"/>
              <a:t>Languages</a:t>
            </a:r>
            <a:r>
              <a:rPr lang="lv-LV" sz="1200" dirty="0"/>
              <a:t> </a:t>
            </a:r>
            <a:r>
              <a:rPr lang="lv-LV" sz="1200" dirty="0" err="1"/>
              <a:t>with</a:t>
            </a:r>
            <a:r>
              <a:rPr lang="lv-LV" sz="1200" dirty="0"/>
              <a:t> </a:t>
            </a:r>
            <a:r>
              <a:rPr lang="lv-LV" sz="1200" dirty="0" err="1"/>
              <a:t>Factored</a:t>
            </a:r>
            <a:r>
              <a:rPr lang="lv-LV" sz="1200" dirty="0"/>
              <a:t> </a:t>
            </a:r>
            <a:r>
              <a:rPr lang="lv-LV" sz="1200" dirty="0" err="1"/>
              <a:t>Models</a:t>
            </a:r>
            <a:r>
              <a:rPr lang="lv-LV" sz="1200" dirty="0"/>
              <a:t>. </a:t>
            </a:r>
            <a:r>
              <a:rPr lang="lv-LV" sz="1200" dirty="0" err="1"/>
              <a:t>Proceedings</a:t>
            </a:r>
            <a:r>
              <a:rPr lang="lv-LV" sz="1200" dirty="0"/>
              <a:t> </a:t>
            </a:r>
            <a:r>
              <a:rPr lang="lv-LV" sz="1200" dirty="0" err="1"/>
              <a:t>of</a:t>
            </a:r>
            <a:r>
              <a:rPr lang="lv-LV" sz="1200" dirty="0"/>
              <a:t> </a:t>
            </a:r>
            <a:r>
              <a:rPr lang="lv-LV" sz="1200" dirty="0" err="1"/>
              <a:t>the</a:t>
            </a:r>
            <a:r>
              <a:rPr lang="lv-LV" sz="1200" dirty="0"/>
              <a:t> </a:t>
            </a:r>
            <a:r>
              <a:rPr lang="lv-LV" sz="1200" dirty="0" err="1"/>
              <a:t>Fourth</a:t>
            </a:r>
            <a:r>
              <a:rPr lang="lv-LV" sz="1200" dirty="0"/>
              <a:t> </a:t>
            </a:r>
            <a:r>
              <a:rPr lang="lv-LV" sz="1200" dirty="0" err="1"/>
              <a:t>International</a:t>
            </a:r>
            <a:r>
              <a:rPr lang="lv-LV" sz="1200" dirty="0"/>
              <a:t> </a:t>
            </a:r>
            <a:r>
              <a:rPr lang="lv-LV" sz="1200" dirty="0" err="1"/>
              <a:t>Conference</a:t>
            </a:r>
            <a:r>
              <a:rPr lang="lv-LV" sz="1200" dirty="0"/>
              <a:t> </a:t>
            </a:r>
            <a:r>
              <a:rPr lang="lv-LV" sz="1200" dirty="0" err="1"/>
              <a:t>Baltic</a:t>
            </a:r>
            <a:r>
              <a:rPr lang="lv-LV" sz="1200" dirty="0"/>
              <a:t> HLT 2010, </a:t>
            </a:r>
            <a:r>
              <a:rPr lang="lv-LV" sz="1200" dirty="0" err="1"/>
              <a:t>Frontiers</a:t>
            </a:r>
            <a:r>
              <a:rPr lang="lv-LV" sz="1200" dirty="0"/>
              <a:t> </a:t>
            </a:r>
            <a:r>
              <a:rPr lang="lv-LV" sz="1200" dirty="0" err="1"/>
              <a:t>in</a:t>
            </a:r>
            <a:r>
              <a:rPr lang="lv-LV" sz="1200" dirty="0"/>
              <a:t> </a:t>
            </a:r>
            <a:r>
              <a:rPr lang="lv-LV" sz="1200" dirty="0" err="1"/>
              <a:t>Artificial</a:t>
            </a:r>
            <a:r>
              <a:rPr lang="lv-LV" sz="1200" dirty="0"/>
              <a:t> </a:t>
            </a:r>
            <a:r>
              <a:rPr lang="lv-LV" sz="1200" dirty="0" err="1"/>
              <a:t>Intelligence</a:t>
            </a:r>
            <a:r>
              <a:rPr lang="lv-LV" sz="1200" dirty="0"/>
              <a:t> </a:t>
            </a:r>
            <a:r>
              <a:rPr lang="lv-LV" sz="1200" dirty="0" err="1"/>
              <a:t>and</a:t>
            </a:r>
            <a:r>
              <a:rPr lang="lv-LV" sz="1200" dirty="0"/>
              <a:t> </a:t>
            </a:r>
            <a:r>
              <a:rPr lang="lv-LV" sz="1200" dirty="0" err="1"/>
              <a:t>Applications</a:t>
            </a:r>
            <a:r>
              <a:rPr lang="lv-LV" sz="1200" dirty="0"/>
              <a:t>, </a:t>
            </a:r>
            <a:r>
              <a:rPr lang="lv-LV" sz="1200" dirty="0" err="1"/>
              <a:t>Vol</a:t>
            </a:r>
            <a:r>
              <a:rPr lang="lv-LV" sz="1200" dirty="0"/>
              <a:t>. 2192. , 125-132.  </a:t>
            </a:r>
          </a:p>
          <a:p>
            <a:pPr marL="144000" indent="-180000">
              <a:lnSpc>
                <a:spcPct val="100000"/>
              </a:lnSpc>
              <a:spcBef>
                <a:spcPts val="600"/>
              </a:spcBef>
            </a:pPr>
            <a:r>
              <a:rPr lang="lv-LV" sz="1200" dirty="0" err="1"/>
              <a:t>Mikolov</a:t>
            </a:r>
            <a:r>
              <a:rPr lang="lv-LV" sz="1200" dirty="0"/>
              <a:t>, Tomas, et al. "</a:t>
            </a:r>
            <a:r>
              <a:rPr lang="lv-LV" sz="1200" dirty="0" err="1"/>
              <a:t>Recurrent</a:t>
            </a:r>
            <a:r>
              <a:rPr lang="lv-LV" sz="1200" dirty="0"/>
              <a:t> </a:t>
            </a:r>
            <a:r>
              <a:rPr lang="lv-LV" sz="1200" dirty="0" err="1"/>
              <a:t>neural</a:t>
            </a:r>
            <a:r>
              <a:rPr lang="lv-LV" sz="1200" dirty="0"/>
              <a:t> </a:t>
            </a:r>
            <a:r>
              <a:rPr lang="lv-LV" sz="1200" dirty="0" err="1"/>
              <a:t>network</a:t>
            </a:r>
            <a:r>
              <a:rPr lang="lv-LV" sz="1200" dirty="0"/>
              <a:t> </a:t>
            </a:r>
            <a:r>
              <a:rPr lang="lv-LV" sz="1200" dirty="0" err="1"/>
              <a:t>based</a:t>
            </a:r>
            <a:r>
              <a:rPr lang="lv-LV" sz="1200" dirty="0"/>
              <a:t> </a:t>
            </a:r>
            <a:r>
              <a:rPr lang="lv-LV" sz="1200" dirty="0" err="1"/>
              <a:t>language</a:t>
            </a:r>
            <a:r>
              <a:rPr lang="lv-LV" sz="1200" dirty="0"/>
              <a:t> </a:t>
            </a:r>
            <a:r>
              <a:rPr lang="lv-LV" sz="1200" dirty="0" err="1"/>
              <a:t>model</a:t>
            </a:r>
            <a:r>
              <a:rPr lang="lv-LV" sz="1200" dirty="0"/>
              <a:t>." </a:t>
            </a:r>
            <a:r>
              <a:rPr lang="lv-LV" sz="1200" i="1" dirty="0"/>
              <a:t>INTERSPEECH</a:t>
            </a:r>
            <a:r>
              <a:rPr lang="lv-LV" sz="1200" dirty="0"/>
              <a:t>. </a:t>
            </a:r>
            <a:r>
              <a:rPr lang="lv-LV" sz="1200" dirty="0" err="1"/>
              <a:t>Vol</a:t>
            </a:r>
            <a:r>
              <a:rPr lang="lv-LV" sz="1200" dirty="0"/>
              <a:t>. 2. 2010.</a:t>
            </a:r>
          </a:p>
          <a:p>
            <a:pPr marL="144000" indent="-180000">
              <a:lnSpc>
                <a:spcPct val="100000"/>
              </a:lnSpc>
              <a:spcBef>
                <a:spcPts val="600"/>
              </a:spcBef>
            </a:pPr>
            <a:r>
              <a:rPr lang="lv-LV" sz="1200" dirty="0" err="1"/>
              <a:t>Schwenk</a:t>
            </a:r>
            <a:r>
              <a:rPr lang="lv-LV" sz="1200" dirty="0"/>
              <a:t>, Holger, Daniel </a:t>
            </a:r>
            <a:r>
              <a:rPr lang="lv-LV" sz="1200" dirty="0" err="1"/>
              <a:t>Dchelotte</a:t>
            </a:r>
            <a:r>
              <a:rPr lang="lv-LV" sz="1200" dirty="0"/>
              <a:t>, </a:t>
            </a:r>
            <a:r>
              <a:rPr lang="lv-LV" sz="1200" dirty="0" err="1"/>
              <a:t>and</a:t>
            </a:r>
            <a:r>
              <a:rPr lang="lv-LV" sz="1200" dirty="0"/>
              <a:t> </a:t>
            </a:r>
            <a:r>
              <a:rPr lang="lv-LV" sz="1200" dirty="0" err="1"/>
              <a:t>Jean-Luc</a:t>
            </a:r>
            <a:r>
              <a:rPr lang="lv-LV" sz="1200" dirty="0"/>
              <a:t> </a:t>
            </a:r>
            <a:r>
              <a:rPr lang="lv-LV" sz="1200" dirty="0" err="1"/>
              <a:t>Gauvain</a:t>
            </a:r>
            <a:r>
              <a:rPr lang="lv-LV" sz="1200" dirty="0"/>
              <a:t>. "</a:t>
            </a:r>
            <a:r>
              <a:rPr lang="lv-LV" sz="1200" dirty="0" err="1"/>
              <a:t>Continuous</a:t>
            </a:r>
            <a:r>
              <a:rPr lang="lv-LV" sz="1200" dirty="0"/>
              <a:t> </a:t>
            </a:r>
            <a:r>
              <a:rPr lang="lv-LV" sz="1200" dirty="0" err="1"/>
              <a:t>space</a:t>
            </a:r>
            <a:r>
              <a:rPr lang="lv-LV" sz="1200" dirty="0"/>
              <a:t> </a:t>
            </a:r>
            <a:r>
              <a:rPr lang="lv-LV" sz="1200" dirty="0" err="1"/>
              <a:t>language</a:t>
            </a:r>
            <a:r>
              <a:rPr lang="lv-LV" sz="1200" dirty="0"/>
              <a:t> </a:t>
            </a:r>
            <a:r>
              <a:rPr lang="lv-LV" sz="1200" dirty="0" err="1"/>
              <a:t>models</a:t>
            </a:r>
            <a:r>
              <a:rPr lang="lv-LV" sz="1200" dirty="0"/>
              <a:t> </a:t>
            </a:r>
            <a:r>
              <a:rPr lang="lv-LV" sz="1200" dirty="0" err="1"/>
              <a:t>for</a:t>
            </a:r>
            <a:r>
              <a:rPr lang="lv-LV" sz="1200" dirty="0"/>
              <a:t> </a:t>
            </a:r>
            <a:r>
              <a:rPr lang="lv-LV" sz="1200" dirty="0" err="1"/>
              <a:t>statistical</a:t>
            </a:r>
            <a:r>
              <a:rPr lang="lv-LV" sz="1200" dirty="0"/>
              <a:t> </a:t>
            </a:r>
            <a:r>
              <a:rPr lang="lv-LV" sz="1200" dirty="0" err="1"/>
              <a:t>machine</a:t>
            </a:r>
            <a:r>
              <a:rPr lang="lv-LV" sz="1200" dirty="0"/>
              <a:t> </a:t>
            </a:r>
            <a:r>
              <a:rPr lang="lv-LV" sz="1200" dirty="0" err="1"/>
              <a:t>translation</a:t>
            </a:r>
            <a:r>
              <a:rPr lang="lv-LV" sz="1200" dirty="0"/>
              <a:t>." </a:t>
            </a:r>
            <a:r>
              <a:rPr lang="lv-LV" sz="1200" i="1" dirty="0" err="1"/>
              <a:t>Proceedings</a:t>
            </a:r>
            <a:r>
              <a:rPr lang="lv-LV" sz="1200" i="1" dirty="0"/>
              <a:t> </a:t>
            </a:r>
            <a:r>
              <a:rPr lang="lv-LV" sz="1200" i="1" dirty="0" err="1"/>
              <a:t>of</a:t>
            </a:r>
            <a:r>
              <a:rPr lang="lv-LV" sz="1200" i="1" dirty="0"/>
              <a:t> </a:t>
            </a:r>
            <a:r>
              <a:rPr lang="lv-LV" sz="1200" i="1" dirty="0" err="1"/>
              <a:t>the</a:t>
            </a:r>
            <a:r>
              <a:rPr lang="lv-LV" sz="1200" i="1" dirty="0"/>
              <a:t> COLING/ACL </a:t>
            </a:r>
            <a:r>
              <a:rPr lang="lv-LV" sz="1200" i="1" dirty="0" err="1"/>
              <a:t>on</a:t>
            </a:r>
            <a:r>
              <a:rPr lang="lv-LV" sz="1200" i="1" dirty="0"/>
              <a:t> </a:t>
            </a:r>
            <a:r>
              <a:rPr lang="lv-LV" sz="1200" i="1" dirty="0" err="1"/>
              <a:t>Main</a:t>
            </a:r>
            <a:r>
              <a:rPr lang="lv-LV" sz="1200" i="1" dirty="0"/>
              <a:t> </a:t>
            </a:r>
            <a:r>
              <a:rPr lang="lv-LV" sz="1200" i="1" dirty="0" err="1"/>
              <a:t>conference</a:t>
            </a:r>
            <a:r>
              <a:rPr lang="lv-LV" sz="1200" i="1" dirty="0"/>
              <a:t> </a:t>
            </a:r>
            <a:r>
              <a:rPr lang="lv-LV" sz="1200" i="1" dirty="0" err="1"/>
              <a:t>poster</a:t>
            </a:r>
            <a:r>
              <a:rPr lang="lv-LV" sz="1200" i="1" dirty="0"/>
              <a:t> </a:t>
            </a:r>
            <a:r>
              <a:rPr lang="lv-LV" sz="1200" i="1" dirty="0" err="1"/>
              <a:t>sessions</a:t>
            </a:r>
            <a:r>
              <a:rPr lang="lv-LV" sz="1200" dirty="0"/>
              <a:t>. Association </a:t>
            </a:r>
            <a:r>
              <a:rPr lang="lv-LV" sz="1200" dirty="0" err="1"/>
              <a:t>for</a:t>
            </a:r>
            <a:r>
              <a:rPr lang="lv-LV" sz="1200" dirty="0"/>
              <a:t> </a:t>
            </a:r>
            <a:r>
              <a:rPr lang="lv-LV" sz="1200" dirty="0" err="1"/>
              <a:t>Computational</a:t>
            </a:r>
            <a:r>
              <a:rPr lang="lv-LV" sz="1200" dirty="0"/>
              <a:t> </a:t>
            </a:r>
            <a:r>
              <a:rPr lang="lv-LV" sz="1200" dirty="0" err="1"/>
              <a:t>Linguistics</a:t>
            </a:r>
            <a:r>
              <a:rPr lang="lv-LV" sz="1200" dirty="0"/>
              <a:t>, 2006.</a:t>
            </a:r>
          </a:p>
          <a:p>
            <a:pPr marL="144000" indent="-180000">
              <a:lnSpc>
                <a:spcPct val="100000"/>
              </a:lnSpc>
              <a:spcBef>
                <a:spcPts val="600"/>
              </a:spcBef>
            </a:pPr>
            <a:r>
              <a:rPr lang="lv-LV" sz="1200" dirty="0"/>
              <a:t>Kim, </a:t>
            </a:r>
            <a:r>
              <a:rPr lang="lv-LV" sz="1200" dirty="0" err="1"/>
              <a:t>Yoon</a:t>
            </a:r>
            <a:r>
              <a:rPr lang="lv-LV" sz="1200" dirty="0"/>
              <a:t>, et al. "</a:t>
            </a:r>
            <a:r>
              <a:rPr lang="lv-LV" sz="1200" dirty="0" err="1"/>
              <a:t>Character-aware</a:t>
            </a:r>
            <a:r>
              <a:rPr lang="lv-LV" sz="1200" dirty="0"/>
              <a:t> </a:t>
            </a:r>
            <a:r>
              <a:rPr lang="lv-LV" sz="1200" dirty="0" err="1"/>
              <a:t>neural</a:t>
            </a:r>
            <a:r>
              <a:rPr lang="lv-LV" sz="1200" dirty="0"/>
              <a:t> </a:t>
            </a:r>
            <a:r>
              <a:rPr lang="lv-LV" sz="1200" dirty="0" err="1"/>
              <a:t>language</a:t>
            </a:r>
            <a:r>
              <a:rPr lang="lv-LV" sz="1200" dirty="0"/>
              <a:t> </a:t>
            </a:r>
            <a:r>
              <a:rPr lang="lv-LV" sz="1200" dirty="0" err="1"/>
              <a:t>models</a:t>
            </a:r>
            <a:r>
              <a:rPr lang="lv-LV" sz="1200" dirty="0"/>
              <a:t>." </a:t>
            </a:r>
            <a:r>
              <a:rPr lang="lv-LV" sz="1200" i="1" dirty="0" err="1"/>
              <a:t>arXiv</a:t>
            </a:r>
            <a:r>
              <a:rPr lang="lv-LV" sz="1200" i="1" dirty="0"/>
              <a:t> </a:t>
            </a:r>
            <a:r>
              <a:rPr lang="lv-LV" sz="1200" i="1" dirty="0" err="1"/>
              <a:t>preprint</a:t>
            </a:r>
            <a:r>
              <a:rPr lang="lv-LV" sz="1200" i="1" dirty="0"/>
              <a:t> arXiv:1508.06615</a:t>
            </a:r>
            <a:r>
              <a:rPr lang="lv-LV" sz="1200" dirty="0"/>
              <a:t> (2015).</a:t>
            </a:r>
          </a:p>
          <a:p>
            <a:pPr marL="144000" indent="-180000">
              <a:lnSpc>
                <a:spcPct val="100000"/>
              </a:lnSpc>
              <a:spcBef>
                <a:spcPts val="600"/>
              </a:spcBef>
            </a:pPr>
            <a:r>
              <a:rPr lang="en-US" sz="1200" dirty="0" err="1"/>
              <a:t>Specia</a:t>
            </a:r>
            <a:r>
              <a:rPr lang="en-US" sz="1200" dirty="0"/>
              <a:t>, Lucia, G. </a:t>
            </a:r>
            <a:r>
              <a:rPr lang="en-US" sz="1200" dirty="0" err="1"/>
              <a:t>Paetzold</a:t>
            </a:r>
            <a:r>
              <a:rPr lang="en-US" sz="1200" dirty="0"/>
              <a:t>, and Carolina </a:t>
            </a:r>
            <a:r>
              <a:rPr lang="en-US" sz="1200" dirty="0" err="1"/>
              <a:t>Scarton</a:t>
            </a:r>
            <a:r>
              <a:rPr lang="en-US" sz="1200" dirty="0"/>
              <a:t>. "Multi-level Translation Quality Prediction with QuEst++." </a:t>
            </a:r>
            <a:r>
              <a:rPr lang="en-US" sz="1200" i="1" dirty="0"/>
              <a:t>53rd Annual Meeting of the Association for Computational Linguistics and Seventh International Joint Conference on Natural Language Processing of the Asian Federation of Natural Language Processing: System Demonstrations</a:t>
            </a:r>
            <a:r>
              <a:rPr lang="en-US" sz="1200" dirty="0"/>
              <a:t>. 2015.</a:t>
            </a:r>
          </a:p>
          <a:p>
            <a:pPr marL="144000" indent="-180000">
              <a:lnSpc>
                <a:spcPct val="100000"/>
              </a:lnSpc>
              <a:spcBef>
                <a:spcPts val="600"/>
              </a:spcBef>
            </a:pPr>
            <a:r>
              <a:rPr lang="en-US" sz="1200" dirty="0"/>
              <a:t>Shah, </a:t>
            </a:r>
            <a:r>
              <a:rPr lang="en-US" sz="1200" dirty="0" err="1"/>
              <a:t>Kashif</a:t>
            </a:r>
            <a:r>
              <a:rPr lang="en-US" sz="1200" dirty="0"/>
              <a:t>, et al. "SHEF-NN: Translation Quality Estimation with Neural Networks." </a:t>
            </a:r>
            <a:r>
              <a:rPr lang="en-US" sz="1200" i="1" dirty="0"/>
              <a:t>Proceedings of the Tenth Workshop on Statistical Machine Translation</a:t>
            </a:r>
            <a:r>
              <a:rPr lang="en-US" sz="1200" dirty="0"/>
              <a:t>. 2015</a:t>
            </a:r>
            <a:r>
              <a:rPr lang="en-US" sz="1200" dirty="0" smtClean="0"/>
              <a:t>.</a:t>
            </a:r>
            <a:endParaRPr lang="lv-LV" sz="1200" dirty="0"/>
          </a:p>
        </p:txBody>
      </p:sp>
    </p:spTree>
    <p:extLst>
      <p:ext uri="{BB962C8B-B14F-4D97-AF65-F5344CB8AC3E}">
        <p14:creationId xmlns:p14="http://schemas.microsoft.com/office/powerpoint/2010/main" val="66587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Paldies!</a:t>
            </a:r>
            <a:endParaRPr lang="en-US" dirty="0"/>
          </a:p>
        </p:txBody>
      </p:sp>
      <p:sp>
        <p:nvSpPr>
          <p:cNvPr id="4" name="Text Placeholder 3"/>
          <p:cNvSpPr>
            <a:spLocks noGrp="1"/>
          </p:cNvSpPr>
          <p:nvPr>
            <p:ph type="body" sz="half" idx="2"/>
          </p:nvPr>
        </p:nvSpPr>
        <p:spPr/>
        <p:txBody>
          <a:bodyPr/>
          <a:lstStyle/>
          <a:p>
            <a:r>
              <a:rPr lang="lv-LV" dirty="0" smtClean="0"/>
              <a:t>Jautājumi?</a:t>
            </a:r>
            <a:endParaRPr lang="en-US" dirty="0"/>
          </a:p>
        </p:txBody>
      </p:sp>
      <p:pic>
        <p:nvPicPr>
          <p:cNvPr id="7" name="Picture 2"/>
          <p:cNvPicPr>
            <a:picLocks noGrp="1" noChangeAspect="1"/>
          </p:cNvPicPr>
          <p:nvPr>
            <p:ph type="pic" idx="1"/>
          </p:nvPr>
        </p:nvPicPr>
        <p:blipFill>
          <a:blip r:embed="rId2">
            <a:extLst>
              <a:ext uri="{28A0092B-C50C-407E-A947-70E740481C1C}">
                <a14:useLocalDpi xmlns:a14="http://schemas.microsoft.com/office/drawing/2010/main" val="0"/>
              </a:ext>
            </a:extLst>
          </a:blip>
          <a:srcRect l="10762" r="10762"/>
          <a:stretch>
            <a:fillRect/>
          </a:stretch>
        </p:blipFill>
        <p:spPr bwMode="auto">
          <a:xfrm>
            <a:off x="0" y="-20"/>
            <a:ext cx="6096000" cy="685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4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Saturs</a:t>
            </a:r>
            <a:endParaRPr lang="en-US" dirty="0"/>
          </a:p>
        </p:txBody>
      </p:sp>
      <p:sp>
        <p:nvSpPr>
          <p:cNvPr id="3" name="Content Placeholder 2"/>
          <p:cNvSpPr>
            <a:spLocks noGrp="1"/>
          </p:cNvSpPr>
          <p:nvPr>
            <p:ph idx="1"/>
          </p:nvPr>
        </p:nvSpPr>
        <p:spPr/>
        <p:txBody>
          <a:bodyPr>
            <a:normAutofit/>
          </a:bodyPr>
          <a:lstStyle/>
          <a:p>
            <a:r>
              <a:rPr lang="lv-LV" dirty="0" smtClean="0"/>
              <a:t>Hibrīdā mašīntulkošana</a:t>
            </a:r>
          </a:p>
          <a:p>
            <a:r>
              <a:rPr lang="lv-LV" altLang="lv-LV" dirty="0"/>
              <a:t>Daudzsistēmu hibrīdā </a:t>
            </a:r>
            <a:r>
              <a:rPr lang="lv-LV" altLang="lv-LV" dirty="0" smtClean="0"/>
              <a:t>MT</a:t>
            </a:r>
            <a:endParaRPr lang="en-US" dirty="0" smtClean="0"/>
          </a:p>
          <a:p>
            <a:r>
              <a:rPr lang="lv-LV" dirty="0" smtClean="0"/>
              <a:t>Vienkārša mašīntulkojumu kombinēšana</a:t>
            </a:r>
          </a:p>
          <a:p>
            <a:pPr lvl="1"/>
            <a:r>
              <a:rPr lang="lv-LV" dirty="0" smtClean="0"/>
              <a:t>Veselu tulkojumu kombinēšana</a:t>
            </a:r>
          </a:p>
          <a:p>
            <a:pPr lvl="1"/>
            <a:r>
              <a:rPr lang="lv-LV" dirty="0" smtClean="0"/>
              <a:t>Tulkojumu daļu kombinēšana</a:t>
            </a:r>
            <a:endParaRPr lang="en-US" dirty="0" smtClean="0"/>
          </a:p>
          <a:p>
            <a:r>
              <a:rPr lang="lv-LV" dirty="0" smtClean="0"/>
              <a:t>Lingvistiski motivēta mašīntulkojumu kombinēšana</a:t>
            </a:r>
          </a:p>
          <a:p>
            <a:r>
              <a:rPr lang="lv-LV" dirty="0" smtClean="0"/>
              <a:t>Citi darbi</a:t>
            </a:r>
          </a:p>
          <a:p>
            <a:r>
              <a:rPr lang="lv-LV" dirty="0" smtClean="0"/>
              <a:t>Tālāki plāni</a:t>
            </a:r>
            <a:endParaRPr lang="en-US" dirty="0"/>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Hibrīdā </a:t>
            </a:r>
            <a:r>
              <a:rPr lang="lv-LV" dirty="0" smtClean="0"/>
              <a:t>mašīntulkošana</a:t>
            </a:r>
            <a:endParaRPr lang="lv-LV" dirty="0"/>
          </a:p>
        </p:txBody>
      </p:sp>
      <p:sp>
        <p:nvSpPr>
          <p:cNvPr id="3" name="Content Placeholder 2"/>
          <p:cNvSpPr>
            <a:spLocks noGrp="1"/>
          </p:cNvSpPr>
          <p:nvPr>
            <p:ph idx="1"/>
          </p:nvPr>
        </p:nvSpPr>
        <p:spPr/>
        <p:txBody>
          <a:bodyPr/>
          <a:lstStyle/>
          <a:p>
            <a:r>
              <a:rPr lang="lv-LV" altLang="lv-LV" dirty="0" smtClean="0"/>
              <a:t>Statistiskā </a:t>
            </a:r>
            <a:r>
              <a:rPr lang="lv-LV" altLang="lv-LV" dirty="0"/>
              <a:t>likumu ģenerēšana</a:t>
            </a:r>
          </a:p>
          <a:p>
            <a:pPr lvl="1"/>
            <a:r>
              <a:rPr lang="lv-LV" altLang="lv-LV" dirty="0"/>
              <a:t>RBMT sistēmas likumi ģenerēti no treniņu korpusiem</a:t>
            </a:r>
          </a:p>
          <a:p>
            <a:r>
              <a:rPr lang="lv-LV" altLang="lv-LV" dirty="0" smtClean="0"/>
              <a:t>Vairākkārtēja apstrāde</a:t>
            </a:r>
            <a:r>
              <a:rPr lang="en-US" altLang="lv-LV" dirty="0" smtClean="0"/>
              <a:t> </a:t>
            </a:r>
            <a:r>
              <a:rPr lang="en-US" altLang="lv-LV" dirty="0"/>
              <a:t>(multi-pass)</a:t>
            </a:r>
            <a:endParaRPr lang="lv-LV" altLang="lv-LV" dirty="0"/>
          </a:p>
          <a:p>
            <a:pPr lvl="1"/>
            <a:r>
              <a:rPr lang="lv-LV" altLang="lv-LV" dirty="0"/>
              <a:t>Secīga datu apstrāde sākumā ar RBMT, tad SMT</a:t>
            </a:r>
          </a:p>
          <a:p>
            <a:r>
              <a:rPr lang="lv-LV" altLang="lv-LV" b="1" dirty="0"/>
              <a:t>Daudzsistēmu hibrīdā MT</a:t>
            </a:r>
          </a:p>
          <a:p>
            <a:pPr lvl="1"/>
            <a:r>
              <a:rPr lang="lv-LV" altLang="lv-LV" b="1" dirty="0"/>
              <a:t>Paralēli darbinātas vairākas MT sistēmas</a:t>
            </a:r>
          </a:p>
          <a:p>
            <a:endParaRPr lang="lv-LV"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t="12601" b="13901"/>
          <a:stretch>
            <a:fillRect/>
          </a:stretch>
        </p:blipFill>
        <p:spPr bwMode="auto">
          <a:xfrm>
            <a:off x="5027612" y="4958629"/>
            <a:ext cx="32797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287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993718"/>
            <a:ext cx="7879772" cy="19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lv-LV" altLang="lv-LV" dirty="0"/>
              <a:t>Daudzsistēmu hibrīdā </a:t>
            </a:r>
            <a:r>
              <a:rPr lang="lv-LV" altLang="lv-LV" dirty="0" smtClean="0"/>
              <a:t>MT</a:t>
            </a:r>
            <a:endParaRPr lang="lv-LV" dirty="0"/>
          </a:p>
        </p:txBody>
      </p:sp>
      <p:sp>
        <p:nvSpPr>
          <p:cNvPr id="3" name="Content Placeholder 2"/>
          <p:cNvSpPr>
            <a:spLocks noGrp="1"/>
          </p:cNvSpPr>
          <p:nvPr>
            <p:ph idx="1"/>
          </p:nvPr>
        </p:nvSpPr>
        <p:spPr/>
        <p:txBody>
          <a:bodyPr/>
          <a:lstStyle/>
          <a:p>
            <a:pPr marL="0" indent="0">
              <a:buNone/>
            </a:pPr>
            <a:r>
              <a:rPr lang="lv-LV" dirty="0" smtClean="0"/>
              <a:t>Līdzīgi pētījumi:</a:t>
            </a:r>
          </a:p>
          <a:p>
            <a:r>
              <a:rPr lang="lv-LV" dirty="0" smtClean="0"/>
              <a:t>SMT + RBMT (</a:t>
            </a:r>
            <a:r>
              <a:rPr lang="lv-LV" altLang="lv-LV" noProof="1" smtClean="0"/>
              <a:t>Ahsan and Kolachina, 2010</a:t>
            </a:r>
            <a:r>
              <a:rPr lang="lv-LV" dirty="0" smtClean="0"/>
              <a:t>)</a:t>
            </a:r>
          </a:p>
          <a:p>
            <a:r>
              <a:rPr lang="en-US" dirty="0" smtClean="0"/>
              <a:t>Confusion networks </a:t>
            </a:r>
            <a:r>
              <a:rPr lang="lv-LV" dirty="0" smtClean="0"/>
              <a:t>(</a:t>
            </a:r>
            <a:r>
              <a:rPr lang="lv-LV" altLang="lv-LV" noProof="1" smtClean="0"/>
              <a:t>Barrault, 2010</a:t>
            </a:r>
            <a:r>
              <a:rPr lang="lv-LV" dirty="0" smtClean="0"/>
              <a:t>)</a:t>
            </a:r>
            <a:endParaRPr lang="en-US" dirty="0" smtClean="0"/>
          </a:p>
          <a:p>
            <a:pPr lvl="1"/>
            <a:r>
              <a:rPr lang="lv-LV" dirty="0" smtClean="0"/>
              <a:t>+ neironu tīklu modelis (Freitag et al., 2015)</a:t>
            </a:r>
          </a:p>
          <a:p>
            <a:pPr>
              <a:defRPr/>
            </a:pPr>
            <a:r>
              <a:rPr lang="lv-LV" altLang="lv-LV" dirty="0" smtClean="0"/>
              <a:t>SMT + EBMT + TM + NE (</a:t>
            </a:r>
            <a:r>
              <a:rPr lang="lv-LV" altLang="lv-LV" noProof="1" smtClean="0"/>
              <a:t>Santanu et al., 2014</a:t>
            </a:r>
            <a:r>
              <a:rPr lang="lv-LV" altLang="lv-LV" dirty="0" smtClean="0"/>
              <a:t>)</a:t>
            </a:r>
            <a:endParaRPr lang="lv-LV" altLang="lv-LV" dirty="0"/>
          </a:p>
          <a:p>
            <a:pPr>
              <a:defRPr/>
            </a:pPr>
            <a:r>
              <a:rPr lang="lv-LV" altLang="lv-LV" dirty="0" smtClean="0"/>
              <a:t>Rekursīva </a:t>
            </a:r>
            <a:r>
              <a:rPr lang="lv-LV" altLang="lv-LV" dirty="0"/>
              <a:t>teikumu </a:t>
            </a:r>
            <a:r>
              <a:rPr lang="lv-LV" altLang="lv-LV" dirty="0" smtClean="0"/>
              <a:t>dekompozīcija (</a:t>
            </a:r>
            <a:r>
              <a:rPr lang="lv-LV" altLang="lv-LV" noProof="1" smtClean="0"/>
              <a:t>Mellebeek et al., 2006</a:t>
            </a:r>
            <a:r>
              <a:rPr lang="lv-LV" altLang="lv-LV" dirty="0" smtClean="0"/>
              <a:t>)</a:t>
            </a:r>
            <a:endParaRPr lang="en-AU" altLang="lv-LV" dirty="0"/>
          </a:p>
          <a:p>
            <a:endParaRPr lang="lv-LV" dirty="0"/>
          </a:p>
        </p:txBody>
      </p:sp>
    </p:spTree>
    <p:extLst>
      <p:ext uri="{BB962C8B-B14F-4D97-AF65-F5344CB8AC3E}">
        <p14:creationId xmlns:p14="http://schemas.microsoft.com/office/powerpoint/2010/main" val="29071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10210800" cy="1295400"/>
          </a:xfrm>
        </p:spPr>
        <p:txBody>
          <a:bodyPr>
            <a:normAutofit/>
          </a:bodyPr>
          <a:lstStyle/>
          <a:p>
            <a:r>
              <a:rPr lang="lv-LV" dirty="0" smtClean="0"/>
              <a:t>mašīntulkojumu kombinēšana</a:t>
            </a:r>
            <a:endParaRPr lang="lv-LV" dirty="0"/>
          </a:p>
        </p:txBody>
      </p:sp>
      <p:sp>
        <p:nvSpPr>
          <p:cNvPr id="3" name="Content Placeholder 2"/>
          <p:cNvSpPr>
            <a:spLocks noGrp="1"/>
          </p:cNvSpPr>
          <p:nvPr>
            <p:ph idx="1"/>
          </p:nvPr>
        </p:nvSpPr>
        <p:spPr/>
        <p:txBody>
          <a:bodyPr/>
          <a:lstStyle/>
          <a:p>
            <a:r>
              <a:rPr lang="lv-LV" dirty="0"/>
              <a:t>Veselu tulkojumu </a:t>
            </a:r>
            <a:r>
              <a:rPr lang="lv-LV" dirty="0" smtClean="0"/>
              <a:t>kombinēšana</a:t>
            </a:r>
          </a:p>
          <a:p>
            <a:pPr lvl="1"/>
            <a:r>
              <a:rPr lang="lv-LV" dirty="0" smtClean="0"/>
              <a:t>Iztulko pilnu teikumu ar vairākām MT sistēmām</a:t>
            </a:r>
          </a:p>
          <a:p>
            <a:pPr lvl="1"/>
            <a:r>
              <a:rPr lang="lv-LV" dirty="0" smtClean="0"/>
              <a:t>Izvēlas labāko</a:t>
            </a:r>
            <a:endParaRPr lang="lv-LV" dirty="0"/>
          </a:p>
          <a:p>
            <a:r>
              <a:rPr lang="lv-LV" dirty="0"/>
              <a:t>Tulkojumu </a:t>
            </a:r>
            <a:r>
              <a:rPr lang="lv-LV" dirty="0" smtClean="0"/>
              <a:t>fragmentu kombinēšana</a:t>
            </a:r>
          </a:p>
          <a:p>
            <a:pPr lvl="1"/>
            <a:r>
              <a:rPr lang="lv-LV" dirty="0" smtClean="0"/>
              <a:t>Sadala teikumu fragmentos</a:t>
            </a:r>
          </a:p>
          <a:p>
            <a:pPr lvl="2"/>
            <a:r>
              <a:rPr lang="lv-LV" dirty="0" smtClean="0"/>
              <a:t>Kā fragmenti tiek ņemti teikuma sintakses koka augstākie apakškoki</a:t>
            </a:r>
          </a:p>
          <a:p>
            <a:pPr lvl="1"/>
            <a:r>
              <a:rPr lang="lv-LV" dirty="0" smtClean="0"/>
              <a:t>Iztulko katru fragmentu ar vairākām MT sistēmām</a:t>
            </a:r>
          </a:p>
          <a:p>
            <a:pPr lvl="1"/>
            <a:r>
              <a:rPr lang="lv-LV" dirty="0" smtClean="0"/>
              <a:t>Izvēlas labākos fragmentus un tos apvieno</a:t>
            </a:r>
            <a:endParaRPr lang="en-US" dirty="0"/>
          </a:p>
          <a:p>
            <a:endParaRPr lang="lv-LV" dirty="0"/>
          </a:p>
        </p:txBody>
      </p:sp>
    </p:spTree>
    <p:extLst>
      <p:ext uri="{BB962C8B-B14F-4D97-AF65-F5344CB8AC3E}">
        <p14:creationId xmlns:p14="http://schemas.microsoft.com/office/powerpoint/2010/main" val="26373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Veselu tulkojumu kombinēšana</a:t>
            </a:r>
            <a:endParaRPr lang="lv-LV" dirty="0"/>
          </a:p>
        </p:txBody>
      </p:sp>
      <p:graphicFrame>
        <p:nvGraphicFramePr>
          <p:cNvPr id="4" name="Object 3"/>
          <p:cNvGraphicFramePr>
            <a:graphicFrameLocks noChangeAspect="1"/>
          </p:cNvGraphicFramePr>
          <p:nvPr>
            <p:extLst>
              <p:ext uri="{D42A27DB-BD31-4B8C-83A1-F6EECF244321}">
                <p14:modId xmlns:p14="http://schemas.microsoft.com/office/powerpoint/2010/main" val="2137621104"/>
              </p:ext>
            </p:extLst>
          </p:nvPr>
        </p:nvGraphicFramePr>
        <p:xfrm>
          <a:off x="3590925" y="1676400"/>
          <a:ext cx="5178425" cy="5078413"/>
        </p:xfrm>
        <a:graphic>
          <a:graphicData uri="http://schemas.openxmlformats.org/presentationml/2006/ole">
            <mc:AlternateContent xmlns:mc="http://schemas.openxmlformats.org/markup-compatibility/2006">
              <mc:Choice xmlns:v="urn:schemas-microsoft-com:vml" Requires="v">
                <p:oleObj spid="_x0000_s1112" name="Visio" r:id="rId3" imgW="3762310" imgH="3419705" progId="Visio.Drawing.15">
                  <p:embed/>
                </p:oleObj>
              </mc:Choice>
              <mc:Fallback>
                <p:oleObj name="Visio" r:id="rId3" imgW="3762310" imgH="3419705" progId="Visio.Drawing.15">
                  <p:embed/>
                  <p:pic>
                    <p:nvPicPr>
                      <p:cNvPr id="0" name=""/>
                      <p:cNvPicPr>
                        <a:picLocks noChangeAspect="1" noChangeArrowheads="1"/>
                      </p:cNvPicPr>
                      <p:nvPr/>
                    </p:nvPicPr>
                    <p:blipFill>
                      <a:blip r:embed="rId4"/>
                      <a:srcRect/>
                      <a:stretch>
                        <a:fillRect/>
                      </a:stretch>
                    </p:blipFill>
                    <p:spPr bwMode="auto">
                      <a:xfrm>
                        <a:off x="3590925" y="1676400"/>
                        <a:ext cx="5178425" cy="5078413"/>
                      </a:xfrm>
                      <a:prstGeom prst="rect">
                        <a:avLst/>
                      </a:prstGeom>
                      <a:noFill/>
                    </p:spPr>
                  </p:pic>
                </p:oleObj>
              </mc:Fallback>
            </mc:AlternateContent>
          </a:graphicData>
        </a:graphic>
      </p:graphicFrame>
    </p:spTree>
    <p:extLst>
      <p:ext uri="{BB962C8B-B14F-4D97-AF65-F5344CB8AC3E}">
        <p14:creationId xmlns:p14="http://schemas.microsoft.com/office/powerpoint/2010/main" val="392550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Veselu tulkojumu kombinēšana</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a:bodyPr>
              <a:lstStyle/>
              <a:p>
                <a:pPr marL="0" indent="0">
                  <a:buNone/>
                </a:pPr>
                <a:r>
                  <a:rPr lang="lv-LV" dirty="0"/>
                  <a:t>Labākā tulkojuma izvēle</a:t>
                </a:r>
                <a:r>
                  <a:rPr lang="lv-LV" dirty="0" smtClean="0"/>
                  <a:t>:</a:t>
                </a:r>
              </a:p>
              <a:p>
                <a:pPr marL="411480" lvl="1" indent="0">
                  <a:buNone/>
                </a:pPr>
                <a:r>
                  <a:rPr lang="en-US" dirty="0" smtClean="0"/>
                  <a:t>KenLM</a:t>
                </a:r>
                <a:r>
                  <a:rPr lang="lv-LV" dirty="0"/>
                  <a:t> (</a:t>
                </a:r>
                <a:r>
                  <a:rPr lang="en-GB" dirty="0"/>
                  <a:t>Heafield</a:t>
                </a:r>
                <a:r>
                  <a:rPr lang="lv-LV" dirty="0"/>
                  <a:t>, 2011)</a:t>
                </a:r>
                <a:r>
                  <a:rPr lang="en-US" dirty="0" smtClean="0"/>
                  <a:t> calculates probabilities based on the observed entry with longest matching history </a:t>
                </a:r>
                <a14:m>
                  <m:oMath xmlns:m="http://schemas.openxmlformats.org/officeDocument/2006/math">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𝑓</m:t>
                        </m:r>
                      </m:sub>
                      <m:sup>
                        <m:r>
                          <a:rPr lang="en-US" i="1">
                            <a:latin typeface="Cambria Math" panose="02040503050406030204" pitchFamily="18" charset="0"/>
                          </a:rPr>
                          <m:t>𝑛</m:t>
                        </m:r>
                      </m:sup>
                    </m:sSubSup>
                  </m:oMath>
                </a14:m>
                <a:r>
                  <a:rPr lang="lv-LV" dirty="0" smtClean="0"/>
                  <a:t>:</a:t>
                </a:r>
                <a:br>
                  <a:rPr lang="lv-LV" dirty="0" smtClean="0"/>
                </a:b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lv-LV" i="1">
                              <a:latin typeface="Cambria Math" panose="02040503050406030204" pitchFamily="18" charset="0"/>
                            </a:rPr>
                          </m:ctrlPr>
                        </m:dPr>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𝑛</m:t>
                              </m:r>
                            </m:sub>
                            <m:sup/>
                          </m:sSubSup>
                        </m:e>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1</m:t>
                              </m:r>
                            </m:sub>
                            <m:sup>
                              <m:r>
                                <a:rPr lang="en-US" i="1">
                                  <a:latin typeface="Cambria Math" panose="02040503050406030204" pitchFamily="18" charset="0"/>
                                </a:rPr>
                                <m:t>𝑛</m:t>
                              </m:r>
                              <m:r>
                                <a:rPr lang="en-US" i="1">
                                  <a:latin typeface="Cambria Math" panose="02040503050406030204" pitchFamily="18" charset="0"/>
                                </a:rPr>
                                <m:t>−1</m:t>
                              </m:r>
                            </m:sup>
                          </m:sSubSup>
                        </m:e>
                      </m:d>
                      <m:r>
                        <a:rPr lang="en-US" i="1">
                          <a:latin typeface="Cambria Math" panose="02040503050406030204" pitchFamily="18" charset="0"/>
                        </a:rPr>
                        <m:t>=</m:t>
                      </m:r>
                      <m:r>
                        <a:rPr lang="en-US" i="1">
                          <a:latin typeface="Cambria Math" panose="02040503050406030204" pitchFamily="18" charset="0"/>
                        </a:rPr>
                        <m:t>𝑝</m:t>
                      </m:r>
                      <m:d>
                        <m:dPr>
                          <m:ctrlPr>
                            <a:rPr lang="lv-LV" i="1">
                              <a:latin typeface="Cambria Math" panose="02040503050406030204" pitchFamily="18" charset="0"/>
                            </a:rPr>
                          </m:ctrlPr>
                        </m:dPr>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𝑛</m:t>
                              </m:r>
                            </m:sub>
                            <m:sup/>
                          </m:sSubSup>
                        </m:e>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𝑓</m:t>
                              </m:r>
                            </m:sub>
                            <m:sup>
                              <m:r>
                                <a:rPr lang="en-US" i="1">
                                  <a:latin typeface="Cambria Math" panose="02040503050406030204" pitchFamily="18" charset="0"/>
                                </a:rPr>
                                <m:t>𝑛</m:t>
                              </m:r>
                              <m:r>
                                <a:rPr lang="en-US" i="1">
                                  <a:latin typeface="Cambria Math" panose="02040503050406030204" pitchFamily="18" charset="0"/>
                                </a:rPr>
                                <m:t>−1</m:t>
                              </m:r>
                            </m:sup>
                          </m:sSubSup>
                        </m:e>
                      </m:d>
                      <m:nary>
                        <m:naryPr>
                          <m:chr m:val="∏"/>
                          <m:limLoc m:val="undOvr"/>
                          <m:ctrlPr>
                            <a:rPr lang="lv-LV"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𝑓</m:t>
                          </m:r>
                          <m:r>
                            <a:rPr lang="en-US" i="1">
                              <a:latin typeface="Cambria Math" panose="02040503050406030204" pitchFamily="18" charset="0"/>
                            </a:rPr>
                            <m:t>−1</m:t>
                          </m:r>
                        </m:sup>
                        <m:e>
                          <m:r>
                            <a:rPr lang="en-US" i="1">
                              <a:latin typeface="Cambria Math" panose="02040503050406030204" pitchFamily="18" charset="0"/>
                            </a:rPr>
                            <m:t>𝑏</m:t>
                          </m:r>
                          <m:r>
                            <a:rPr lang="en-US" i="1">
                              <a:latin typeface="Cambria Math" panose="02040503050406030204" pitchFamily="18" charset="0"/>
                            </a:rPr>
                            <m:t>(</m:t>
                          </m:r>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e>
                      </m:nary>
                    </m:oMath>
                  </m:oMathPara>
                </a14:m>
                <a:endParaRPr lang="lv-LV" dirty="0" smtClean="0"/>
              </a:p>
              <a:p>
                <a:pPr marL="411480" lvl="1" indent="0">
                  <a:buNone/>
                </a:pPr>
                <a:r>
                  <a:rPr lang="en-US" dirty="0"/>
                  <a:t>where the probability</a:t>
                </a:r>
                <a:r>
                  <a:rPr lang="lv-LV" dirty="0" smtClean="0"/>
                  <a:t> </a:t>
                </a:r>
                <a14:m>
                  <m:oMath xmlns:m="http://schemas.openxmlformats.org/officeDocument/2006/math">
                    <m:r>
                      <a:rPr lang="en-US" i="1">
                        <a:latin typeface="Cambria Math" panose="02040503050406030204" pitchFamily="18" charset="0"/>
                      </a:rPr>
                      <m:t>𝑝</m:t>
                    </m:r>
                    <m:d>
                      <m:dPr>
                        <m:ctrlPr>
                          <a:rPr lang="lv-LV" i="1">
                            <a:latin typeface="Cambria Math" panose="02040503050406030204" pitchFamily="18" charset="0"/>
                          </a:rPr>
                        </m:ctrlPr>
                      </m:dPr>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𝑛</m:t>
                            </m:r>
                          </m:sub>
                          <m:sup/>
                        </m:sSubSup>
                      </m:e>
                      <m:e>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𝑓</m:t>
                            </m:r>
                          </m:sub>
                          <m:sup>
                            <m:r>
                              <a:rPr lang="en-US" i="1">
                                <a:latin typeface="Cambria Math" panose="02040503050406030204" pitchFamily="18" charset="0"/>
                              </a:rPr>
                              <m:t>𝑛</m:t>
                            </m:r>
                            <m:r>
                              <a:rPr lang="en-US" i="1">
                                <a:latin typeface="Cambria Math" panose="02040503050406030204" pitchFamily="18" charset="0"/>
                              </a:rPr>
                              <m:t>−1</m:t>
                            </m:r>
                          </m:sup>
                        </m:sSubSup>
                      </m:e>
                    </m:d>
                    <m:r>
                      <a:rPr lang="en-US" i="1">
                        <a:latin typeface="Cambria Math" panose="02040503050406030204" pitchFamily="18" charset="0"/>
                      </a:rPr>
                      <m:t> </m:t>
                    </m:r>
                  </m:oMath>
                </a14:m>
                <a:r>
                  <a:rPr lang="en-US" dirty="0"/>
                  <a:t>and backoff </a:t>
                </a:r>
                <a:r>
                  <a:rPr lang="en-US" dirty="0" smtClean="0"/>
                  <a:t>penalties</a:t>
                </a:r>
                <a:r>
                  <a:rPr lang="lv-LV" dirty="0" smtClean="0"/>
                  <a:t>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sSubSup>
                      <m:sSubSupPr>
                        <m:ctrlPr>
                          <a:rPr lang="lv-LV" i="1">
                            <a:latin typeface="Cambria Math" panose="02040503050406030204" pitchFamily="18" charset="0"/>
                          </a:rPr>
                        </m:ctrlPr>
                      </m:sSubSupPr>
                      <m:e>
                        <m:r>
                          <a:rPr lang="en-US" i="1">
                            <a:latin typeface="Cambria Math" panose="02040503050406030204" pitchFamily="18" charset="0"/>
                          </a:rPr>
                          <m:t>𝑤</m:t>
                        </m:r>
                      </m:e>
                      <m:sub>
                        <m:r>
                          <a:rPr lang="en-US" i="1">
                            <a:latin typeface="Cambria Math" panose="02040503050406030204" pitchFamily="18" charset="0"/>
                          </a:rPr>
                          <m:t>𝑖</m:t>
                        </m:r>
                      </m:sub>
                      <m:sup>
                        <m:r>
                          <a:rPr lang="en-US" i="1">
                            <a:latin typeface="Cambria Math" panose="02040503050406030204" pitchFamily="18" charset="0"/>
                          </a:rPr>
                          <m:t>𝑛</m:t>
                        </m:r>
                        <m:r>
                          <a:rPr lang="en-US" i="1">
                            <a:latin typeface="Cambria Math" panose="02040503050406030204" pitchFamily="18" charset="0"/>
                          </a:rPr>
                          <m:t>−1</m:t>
                        </m:r>
                      </m:sup>
                    </m:sSubSup>
                    <m:r>
                      <a:rPr lang="en-US" i="1">
                        <a:latin typeface="Cambria Math" panose="02040503050406030204" pitchFamily="18" charset="0"/>
                      </a:rPr>
                      <m:t>)</m:t>
                    </m:r>
                  </m:oMath>
                </a14:m>
                <a:r>
                  <a:rPr lang="en-US" dirty="0"/>
                  <a:t> are given by an already-estimated language model. Perplexity is then calculated using this probability</a:t>
                </a:r>
                <a:r>
                  <a:rPr lang="en-US" dirty="0" smtClean="0"/>
                  <a:t>:</a:t>
                </a:r>
                <a:r>
                  <a:rPr lang="lv-LV" dirty="0" smtClean="0"/>
                  <a:t> </a:t>
                </a:r>
                <a:r>
                  <a:rPr lang="lv-LV" dirty="0"/>
                  <a:t>	</a:t>
                </a:r>
                <a:r>
                  <a:rPr lang="lv-LV" dirty="0" smtClean="0"/>
                  <a:t>	           </a:t>
                </a:r>
                <a:r>
                  <a:rPr lang="en-US" dirty="0" smtClean="0"/>
                  <a:t>where </a:t>
                </a:r>
                <a:r>
                  <a:rPr lang="en-US" dirty="0"/>
                  <a:t>given an unknown probability distribution </a:t>
                </a:r>
                <a:r>
                  <a:rPr lang="en-US" i="1" dirty="0"/>
                  <a:t>p </a:t>
                </a:r>
                <a:r>
                  <a:rPr lang="en-US" dirty="0"/>
                  <a:t>and</a:t>
                </a:r>
                <a:r>
                  <a:rPr lang="en-US" i="1" dirty="0"/>
                  <a:t> </a:t>
                </a:r>
                <a:r>
                  <a:rPr lang="en-US" dirty="0"/>
                  <a:t>a proposed probability model </a:t>
                </a:r>
                <a:r>
                  <a:rPr lang="en-US" i="1" dirty="0"/>
                  <a:t>q</a:t>
                </a:r>
                <a:r>
                  <a:rPr lang="en-US" dirty="0"/>
                  <a:t>, it is evaluated by determining how well it predicts a separate test sample </a:t>
                </a:r>
                <a:r>
                  <a:rPr lang="en-US" i="1" dirty="0"/>
                  <a:t>x</a:t>
                </a:r>
                <a:r>
                  <a:rPr lang="en-US" baseline="-25000" dirty="0"/>
                  <a:t>1</a:t>
                </a:r>
                <a:r>
                  <a:rPr lang="en-US" dirty="0"/>
                  <a:t>, </a:t>
                </a:r>
                <a:r>
                  <a:rPr lang="en-US" i="1" dirty="0"/>
                  <a:t>x</a:t>
                </a:r>
                <a:r>
                  <a:rPr lang="en-US" baseline="-25000" dirty="0"/>
                  <a:t>2</a:t>
                </a:r>
                <a:r>
                  <a:rPr lang="en-US" dirty="0"/>
                  <a:t>... </a:t>
                </a:r>
                <a:r>
                  <a:rPr lang="en-US" i="1" dirty="0" err="1"/>
                  <a:t>x</a:t>
                </a:r>
                <a:r>
                  <a:rPr lang="en-US" i="1" baseline="-25000" dirty="0" err="1"/>
                  <a:t>N</a:t>
                </a:r>
                <a:r>
                  <a:rPr lang="en-US" dirty="0"/>
                  <a:t> drawn from </a:t>
                </a:r>
                <a:r>
                  <a:rPr lang="en-US" i="1" dirty="0"/>
                  <a:t>p</a:t>
                </a:r>
                <a:r>
                  <a:rPr lang="en-US" dirty="0" smtClean="0"/>
                  <a:t>.</a:t>
                </a:r>
                <a:endParaRPr lang="lv-LV"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975" t="-1905"/>
                </a:stretch>
              </a:blipFill>
            </p:spPr>
            <p:txBody>
              <a:bodyPr/>
              <a:lstStyle/>
              <a:p>
                <a:r>
                  <a:rPr lang="lv-LV">
                    <a:noFill/>
                  </a:rPr>
                  <a:t> </a:t>
                </a:r>
              </a:p>
            </p:txBody>
          </p:sp>
        </mc:Fallback>
      </mc:AlternateContent>
      <p:pic>
        <p:nvPicPr>
          <p:cNvPr id="17" name="Picture 16" descr="b^{- \frac{1}{N} \sum_{i=1}^N \log_b q(x_i)}"/>
          <p:cNvPicPr/>
          <p:nvPr/>
        </p:nvPicPr>
        <p:blipFill>
          <a:blip r:embed="rId3">
            <a:extLst>
              <a:ext uri="{28A0092B-C50C-407E-A947-70E740481C1C}">
                <a14:useLocalDpi xmlns:a14="http://schemas.microsoft.com/office/drawing/2010/main" val="0"/>
              </a:ext>
            </a:extLst>
          </a:blip>
          <a:srcRect/>
          <a:stretch>
            <a:fillRect/>
          </a:stretch>
        </p:blipFill>
        <p:spPr bwMode="auto">
          <a:xfrm>
            <a:off x="3743323" y="4623955"/>
            <a:ext cx="1628776" cy="291721"/>
          </a:xfrm>
          <a:prstGeom prst="rect">
            <a:avLst/>
          </a:prstGeom>
          <a:noFill/>
          <a:ln>
            <a:noFill/>
          </a:ln>
        </p:spPr>
      </p:pic>
    </p:spTree>
    <p:extLst>
      <p:ext uri="{BB962C8B-B14F-4D97-AF65-F5344CB8AC3E}">
        <p14:creationId xmlns:p14="http://schemas.microsoft.com/office/powerpoint/2010/main" val="5482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Veselu tulkojumu kombinēšana</a:t>
            </a:r>
          </a:p>
        </p:txBody>
      </p:sp>
      <p:sp>
        <p:nvSpPr>
          <p:cNvPr id="3" name="Content Placeholder 2"/>
          <p:cNvSpPr>
            <a:spLocks noGrp="1"/>
          </p:cNvSpPr>
          <p:nvPr>
            <p:ph idx="1"/>
          </p:nvPr>
        </p:nvSpPr>
        <p:spPr>
          <a:xfrm>
            <a:off x="1981200" y="1987419"/>
            <a:ext cx="9843656" cy="4483101"/>
          </a:xfrm>
        </p:spPr>
        <p:txBody>
          <a:bodyPr/>
          <a:lstStyle/>
          <a:p>
            <a:pPr marL="0" indent="0">
              <a:buNone/>
            </a:pPr>
            <a:r>
              <a:rPr lang="lv-LV" dirty="0" smtClean="0"/>
              <a:t>Labākā tulkojuma izvēle:</a:t>
            </a:r>
          </a:p>
          <a:p>
            <a:r>
              <a:rPr lang="lv-LV" dirty="0" smtClean="0"/>
              <a:t>Trenēts 5-grammu valodas modelis ar</a:t>
            </a:r>
          </a:p>
          <a:p>
            <a:pPr lvl="1"/>
            <a:r>
              <a:rPr lang="lv-LV" dirty="0" smtClean="0"/>
              <a:t>KenLM</a:t>
            </a:r>
          </a:p>
          <a:p>
            <a:pPr lvl="1"/>
            <a:r>
              <a:rPr lang="en-GB" dirty="0" smtClean="0"/>
              <a:t>JRC-Acquis</a:t>
            </a:r>
            <a:r>
              <a:rPr lang="lv-LV" dirty="0" smtClean="0"/>
              <a:t> korpusu v. 2.2 (</a:t>
            </a:r>
            <a:r>
              <a:rPr lang="en-GB" dirty="0" smtClean="0"/>
              <a:t>Steinberger</a:t>
            </a:r>
            <a:r>
              <a:rPr lang="lv-LV" dirty="0" smtClean="0"/>
              <a:t>, 2006) - </a:t>
            </a:r>
            <a:r>
              <a:rPr lang="en-GB" dirty="0" smtClean="0"/>
              <a:t>1.4</a:t>
            </a:r>
            <a:r>
              <a:rPr lang="lv-LV" dirty="0" smtClean="0"/>
              <a:t> miljoniem latviešu valodas juridiskā domēna teikumu</a:t>
            </a:r>
          </a:p>
          <a:p>
            <a:pPr lvl="1"/>
            <a:r>
              <a:rPr lang="lv-LV" dirty="0" smtClean="0"/>
              <a:t>Teikumi novērtēti attiecībā pret valodas modeli ar KenLM </a:t>
            </a:r>
            <a:r>
              <a:rPr lang="lv-LV" i="1" dirty="0" err="1" smtClean="0"/>
              <a:t>query</a:t>
            </a:r>
            <a:r>
              <a:rPr lang="lv-LV" dirty="0" smtClean="0"/>
              <a:t> programmu</a:t>
            </a:r>
          </a:p>
          <a:p>
            <a:endParaRPr lang="lv-LV" dirty="0"/>
          </a:p>
          <a:p>
            <a:pPr marL="0" indent="0">
              <a:buNone/>
            </a:pPr>
            <a:r>
              <a:rPr lang="lv-LV" dirty="0" smtClean="0"/>
              <a:t>Testa dati - </a:t>
            </a:r>
            <a:r>
              <a:rPr lang="en-GB" dirty="0"/>
              <a:t>1581 </a:t>
            </a:r>
            <a:r>
              <a:rPr lang="lv-LV" dirty="0" smtClean="0"/>
              <a:t>patvaļīgi izvēlēti teikumi no </a:t>
            </a:r>
            <a:r>
              <a:rPr lang="en-GB" dirty="0"/>
              <a:t>JRC-Acquis</a:t>
            </a:r>
            <a:r>
              <a:rPr lang="lv-LV" dirty="0"/>
              <a:t> </a:t>
            </a:r>
            <a:r>
              <a:rPr lang="lv-LV" dirty="0" smtClean="0"/>
              <a:t>korpusa</a:t>
            </a:r>
            <a:endParaRPr lang="lv-LV" dirty="0"/>
          </a:p>
        </p:txBody>
      </p:sp>
    </p:spTree>
    <p:extLst>
      <p:ext uri="{BB962C8B-B14F-4D97-AF65-F5344CB8AC3E}">
        <p14:creationId xmlns:p14="http://schemas.microsoft.com/office/powerpoint/2010/main" val="2260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0</TotalTime>
  <Words>1362</Words>
  <Application>Microsoft Office PowerPoint</Application>
  <PresentationFormat>Widescreen</PresentationFormat>
  <Paragraphs>306</Paragraphs>
  <Slides>26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 Math</vt:lpstr>
      <vt:lpstr>MS Mincho</vt:lpstr>
      <vt:lpstr>PMingLiU</vt:lpstr>
      <vt:lpstr>Times New Roman</vt:lpstr>
      <vt:lpstr>Wireframe Building 16x9</vt:lpstr>
      <vt:lpstr>Visio</vt:lpstr>
      <vt:lpstr>mašīntulkojumu kombinēšana</vt:lpstr>
      <vt:lpstr>Pirmā prezentācija</vt:lpstr>
      <vt:lpstr>Saturs</vt:lpstr>
      <vt:lpstr>Hibrīdā mašīntulkošana</vt:lpstr>
      <vt:lpstr>Daudzsistēmu hibrīdā MT</vt:lpstr>
      <vt:lpstr>mašīntulkojumu kombinēšana</vt:lpstr>
      <vt:lpstr>Veselu tulkojumu kombinēšana</vt:lpstr>
      <vt:lpstr>Veselu tulkojumu kombinēšana</vt:lpstr>
      <vt:lpstr>Veselu tulkojumu kombinēšana</vt:lpstr>
      <vt:lpstr>Veselu tulkojumu kombinēšana</vt:lpstr>
      <vt:lpstr>Tulkojumu fragmentu kombinēšana</vt:lpstr>
      <vt:lpstr>Tulkojumu fragmentu kombinēšana</vt:lpstr>
      <vt:lpstr>Tulkojumu fragmentu kombinēšana</vt:lpstr>
      <vt:lpstr>Lingvistiski motivēta  mašīntulkojumu kombinēšana</vt:lpstr>
      <vt:lpstr>Lingvistiski motivēta  mašīntulkojumu kombinēšana</vt:lpstr>
      <vt:lpstr>Lingvistiski motivēta  mašīntulkojumu kombinēšana</vt:lpstr>
      <vt:lpstr>Lingvistiski motivēta  mašīntulkojumu kombinēšana</vt:lpstr>
      <vt:lpstr>Lingvistiski motivēta  mašīntulkojumu kombinēšana</vt:lpstr>
      <vt:lpstr>Lingvistiski motivēta  mašīntulkojumu kombinēšana</vt:lpstr>
      <vt:lpstr>Publikācijas</vt:lpstr>
      <vt:lpstr>Darbi procesā</vt:lpstr>
      <vt:lpstr>Pedagoģiskais darbs</vt:lpstr>
      <vt:lpstr>Kods pieejams</vt:lpstr>
      <vt:lpstr>Tālāki plāni</vt:lpstr>
      <vt:lpstr>Atsauces</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2016-02-15T20:07:47Z</dcterms:created>
  <dcterms:modified xsi:type="dcterms:W3CDTF">2016-02-24T11:56:44Z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