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32"/>
  </p:notesMasterIdLst>
  <p:handoutMasterIdLst>
    <p:handoutMasterId r:id="rId33"/>
  </p:handoutMasterIdLst>
  <p:sldIdLst>
    <p:sldId id="259" r:id="rId3"/>
    <p:sldId id="305" r:id="rId4"/>
    <p:sldId id="306" r:id="rId5"/>
    <p:sldId id="285" r:id="rId6"/>
    <p:sldId id="307" r:id="rId7"/>
    <p:sldId id="286" r:id="rId8"/>
    <p:sldId id="309" r:id="rId9"/>
    <p:sldId id="268" r:id="rId10"/>
    <p:sldId id="287" r:id="rId11"/>
    <p:sldId id="288" r:id="rId12"/>
    <p:sldId id="289" r:id="rId13"/>
    <p:sldId id="308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8" r:id="rId22"/>
    <p:sldId id="310" r:id="rId23"/>
    <p:sldId id="299" r:id="rId24"/>
    <p:sldId id="300" r:id="rId25"/>
    <p:sldId id="301" r:id="rId26"/>
    <p:sldId id="302" r:id="rId27"/>
    <p:sldId id="303" r:id="rId28"/>
    <p:sldId id="283" r:id="rId29"/>
    <p:sldId id="304" r:id="rId30"/>
    <p:sldId id="2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8" autoAdjust="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8DB-C39A-4752-86DC-11DA180002E5}" type="datetime1">
              <a:rPr lang="ru-RU" smtClean="0"/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9A08-378C-4B2C-B04E-ACAF6988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6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F3947A8-44F5-4BA6-AC9D-93112B146D16}" type="datetime1">
              <a:rPr lang="ru-RU" smtClean="0"/>
              <a:t>11.10.2016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2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Mehlhorn</a:t>
            </a:r>
            <a:r>
              <a:rPr lang="en-US" baseline="0" dirty="0" smtClean="0"/>
              <a:t> in 1975.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1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818F65-B57B-4FEB-AAC1-0D8DC254C41B}" type="datetime1">
              <a:rPr lang="ru-RU" smtClean="0"/>
              <a:t>11.10.2016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B84E-EBEF-4270-8291-CF069C80FD59}" type="datetime1">
              <a:rPr lang="ru-RU" smtClean="0"/>
              <a:t>11.10.2016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1706B-CAA8-44C6-BA61-8BD93FDADA7F}" type="datetime1">
              <a:rPr lang="ru-RU" smtClean="0"/>
              <a:t>11.10.2016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8F4B6-80D2-4C06-B8AC-44899E0AEBB9}" type="datetime1">
              <a:rPr lang="ru-RU" smtClean="0"/>
              <a:t>11.10.2016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97007-92A3-49DE-97B6-E263F23B68B3}" type="datetime1">
              <a:rPr lang="ru-RU" smtClean="0"/>
              <a:t>11.10.2016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7EF0C-0898-4E4D-8E37-3E969302A70D}" type="datetime1">
              <a:rPr lang="ru-RU" smtClean="0"/>
              <a:t>11.10.2016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3774C-9E74-4B30-983F-8C31114831AB}" type="datetime1">
              <a:rPr lang="ru-RU" smtClean="0"/>
              <a:t>11.10.2016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71F5B-7A04-4026-B75E-004FC2C6DF29}" type="datetime1">
              <a:rPr lang="ru-RU" smtClean="0"/>
              <a:t>11.10.2016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B2E32-13F1-4B84-B4C3-E6DD8783F9FA}" type="datetime1">
              <a:rPr lang="ru-RU" smtClean="0"/>
              <a:t>11.10.2016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23A5BF-97A2-4D61-A11C-4B35A4433ADB}" type="datetime1">
              <a:rPr lang="ru-RU" smtClean="0"/>
              <a:t>11.10.2016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ABFB7C-C336-4583-8576-6CC431F2769C}" type="datetime1">
              <a:rPr lang="ru-RU" smtClean="0"/>
              <a:t>11.10.2016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58A575D-1ACF-4DE3-AE64-1E2FE2422CBD}" type="datetime1">
              <a:rPr lang="ru-RU" smtClean="0"/>
              <a:t>11.10.2016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Nesaskaitāmas klasiskas un kvantu sarežģītības klases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94996"/>
            <a:ext cx="1253524" cy="136300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8382000" cy="11765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lv-LV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Doktorants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lv-LV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Maksims </a:t>
            </a:r>
            <a:r>
              <a:rPr lang="lv-LV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Dimitrijevs</a:t>
            </a:r>
            <a:endParaRPr lang="lv-LV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Darba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vadītājs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lv-LV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lv-LV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Andris Ambainis</a:t>
            </a:r>
          </a:p>
          <a:p>
            <a:r>
              <a:rPr lang="lv-LV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co-advisor</a:t>
            </a:r>
            <a:r>
              <a:rPr lang="lv-LV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Abuzer Yakaryılmaz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Lemma </a:t>
                </a:r>
                <a:r>
                  <a:rPr lang="lv-LV" sz="4400" dirty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par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𝟔𝟒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4400" dirty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monētas mešanām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]≥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  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  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Pol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inomiāla laika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loglogn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75={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&gt;0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𝑢𝑛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𝑖𝑟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𝑠𝑘𝑎𝑖𝑡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ļ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2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𝑝𝑎𝑘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ā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75′={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&gt;0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𝑢𝑛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𝑖𝑟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𝑠𝑘𝑎𝑖𝑡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ļ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64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𝑝𝑎𝑘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ā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𝑛𝑒𝑑𝑎𝑙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ā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𝑎𝑟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=0.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𝑍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Ι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kardinalitāte ir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75′(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lv-LV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𝑢𝑛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)))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Pol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inomiāla laika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loglogn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</p:spPr>
            <p:txBody>
              <a:bodyPr>
                <a:normAutofit/>
              </a:bodyPr>
              <a:lstStyle/>
              <a:p>
                <a:pPr marL="457200" indent="-457200" algn="just">
                  <a:spcBef>
                    <a:spcPts val="1400"/>
                  </a:spcBef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Mēs rēķinām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determ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inēti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kādam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turpinam ar varbūtisku pārbaudi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Veicam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monētas mešanas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un saglabājam rezultātu uz darba lentes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Lai pārbaudītu, vai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)))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mums vajag dabūt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vērtību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3∗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−2)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ais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bit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pēc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decim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ā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p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363272" cy="4091916"/>
              </a:xfrm>
              <a:blipFill rotWithShape="0">
                <a:blip r:embed="rId2"/>
                <a:stretch>
                  <a:fillRect l="-510" t="-1639" r="-1458" b="-2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Vēl mazāk 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Jebkurai binārai valodai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{0,1}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mēs definēsim citu valodu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𝐿𝑂𝐺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sekojoši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𝐿𝑂𝐺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={0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Fa</a:t>
                </a:r>
                <a:r>
                  <a:rPr lang="lv-LV" sz="2800" b="1" dirty="0" smtClean="0">
                    <a:latin typeface="Arial" pitchFamily="34" charset="0"/>
                    <a:cs typeface="Arial" pitchFamily="34" charset="0"/>
                  </a:rPr>
                  <a:t>kts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 bināra valoda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tiek atpazīta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PTM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ar ierobežotu kļūdu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telpā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tad bināra valoda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𝐿𝑂𝐺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tiek atpazīta ar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PTM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 ar ierobežotu kļūdu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telpā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9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PTM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ar </a:t>
            </a:r>
            <a:r>
              <a:rPr lang="lv-LV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atvaļīgi mazu nekonstantu telpas sarežģītību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Valoda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𝐿𝑂𝐺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75′(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jebkuram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 būt atpazīta ar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PTM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 ar ierobežotu kļūdu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telpā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𝑙𝑜𝑔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490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1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Line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āra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laika 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line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ā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2PCA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+1</m:t>
                              </m:r>
                            </m:sup>
                          </m:sSup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𝒌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+3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&gt;0}</m:t>
                      </m:r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&gt;0,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r>
                        <a:rPr lang="lv-LV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𝑢𝑛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2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Skaitītāja telpas</a:t>
            </a:r>
            <a:r>
              <a:rPr lang="lv-LV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samazināšana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Teor</a:t>
                </a:r>
                <a:r>
                  <a:rPr lang="lv-LV" sz="2800" b="1" dirty="0" smtClean="0">
                    <a:latin typeface="Arial" pitchFamily="34" charset="0"/>
                    <a:cs typeface="Arial" pitchFamily="34" charset="0"/>
                  </a:rPr>
                  <a:t>ē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lv-LV" sz="2800" b="1" dirty="0" smtClean="0"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Katram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Ι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valoda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𝐿𝑂𝐺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𝐷𝐼𝑀𝐴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 tikt atpazīta ar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2PCA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 ar ierobežotu kļūdu,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kas izmanto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skaitītāja telpu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𝐿𝑂𝐺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𝐷𝐼𝑀𝐴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={0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)}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 </a:t>
            </a:r>
            <a:r>
              <a:rPr lang="lv-LV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 patvaļīgi mazu nekonstantu telpas sarežģītību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Katram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alodu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𝐿𝑂𝐺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𝐷𝐼𝑀𝐴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 var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atpazīt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2PCA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ar ierobežotu kļūdu telpā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𝑙𝑜𝑔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))</m:t>
                    </m:r>
                  </m:oMath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l="-1481" t="-1490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1-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virziena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un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āra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UPOWER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64=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6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- 1DTM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 atpazīt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telpā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darbojoties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tiešā veidā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𝑈𝑃𝑂𝑊𝐸𝑅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64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𝑈𝑃𝑂𝑊𝐸𝑅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64 </m:t>
                      </m:r>
                      <m:r>
                        <a:rPr lang="lv-LV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𝑢𝑛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2"/>
                <a:stretch>
                  <a:fillRect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3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loglog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sweeping un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āra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75′={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&gt;0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𝑢𝑛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𝑖𝑟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𝑠𝑘𝑎𝑖𝑡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ļ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64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𝑝𝑎𝑘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ā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75′(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)={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𝐴𝑀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lv-LV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𝑢𝑛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)))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Pol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inomiāls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laiks.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1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Ievads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2DFA, 2NFA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un pat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2AFA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var atpazīt tikai regulāras valodas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Rūsiņš Mārtiņš Freivalds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parādīja, ka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2PFA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var atpazīt neregulāras valodas 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ierobežotu kļūdu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bet tādā gadījumā tie prasa eksponenciālu darba laiku.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2QCFA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var to izdarīt polinomiālajā darba laikā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Line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āras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sweeping PCA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+1</m:t>
                              </m:r>
                            </m:sup>
                          </m:sSup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𝒌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+3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&gt;0}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𝐷𝐼𝑀𝐴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atpazīt ar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sweeping PCA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ar 3 nolasīšanām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&gt;0,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r>
                        <a:rPr lang="lv-LV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𝑢𝑛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Sub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kvadrātisks laiks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r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3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sweeping PCA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+1</m:t>
                              </m:r>
                            </m:sup>
                          </m:sSup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𝒌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𝟏𝟏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+3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1…1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𝑘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itchFamily="34" charset="0"/>
                        </a:rPr>
                        <m:t>&gt;0}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𝐷𝐼𝑀𝐴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atpazīt, izmantojot garas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sacensības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”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Secīgu masīvu salīdzināšanai ar skaitītāja palīdzību tiek atcerētas to pozīcijas.</a:t>
                </a:r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&gt;0,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𝐷𝐼𝑀𝐴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, </m:t>
                      </m:r>
                      <m:r>
                        <a:rPr lang="lv-LV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𝑢𝑛</m:t>
                      </m:r>
                      <m:r>
                        <a:rPr lang="lv-LV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Eksponenciāls laiks</a:t>
                </a: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r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9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2QCFA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4644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Divvirzienu galīgs automāts ar klasiskiem un kvantu stāvokļiem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kas var izmantot unitārus operatorus un projektīvus mērījumus kvantu daļā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Bef>
                <a:spcPts val="1400"/>
              </a:spcBef>
            </a:pPr>
            <a:r>
              <a:rPr lang="lv-LV" sz="2400" dirty="0" smtClean="0">
                <a:latin typeface="Arial" pitchFamily="34" charset="0"/>
                <a:cs typeface="Arial" pitchFamily="34" charset="0"/>
              </a:rPr>
              <a:t>Superoperators, kuru nosaka esošais klasisks stāvoklis 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uz ievadlentes nolasāmais simbols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tiek pielietots uz kvantu reģistra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veidojot iznākumu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Bef>
                <a:spcPts val="1400"/>
              </a:spcBef>
            </a:pPr>
            <a:r>
              <a:rPr lang="lv-LV" sz="2400" dirty="0" smtClean="0">
                <a:latin typeface="Arial" pitchFamily="34" charset="0"/>
                <a:cs typeface="Arial" pitchFamily="34" charset="0"/>
              </a:rPr>
              <a:t>Tad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 nākamo klasisko stāvokli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un lentes galviņas kustības virzienu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nosaka esošais klasisks stāvoklis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v-LV" sz="2400" dirty="0">
                <a:latin typeface="Arial" pitchFamily="34" charset="0"/>
                <a:cs typeface="Arial" pitchFamily="34" charset="0"/>
              </a:rPr>
              <a:t>uz ievadlentes nolasāmais simbols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v-LV" sz="2400" dirty="0" smtClean="0">
                <a:latin typeface="Arial" pitchFamily="34" charset="0"/>
                <a:cs typeface="Arial" pitchFamily="34" charset="0"/>
              </a:rPr>
              <a:t>un sasniegtais iznākums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lv-LV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POWER-EQ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turpinājums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𝑃𝑂𝑊𝐸𝑅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𝐸𝑄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={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𝑎𝑏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7∗8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…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≥0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Valodu var atpazīt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restartējamais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rtQCFA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ar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ierobežotu kļūdu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r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9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Kvantu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tri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v-LV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π</m:t>
                    </m:r>
                    <m:nary>
                      <m:naryPr>
                        <m:chr m:val="∑"/>
                        <m:ctrlPr>
                          <a:rPr lang="el-G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=1</m:t>
                        </m:r>
                      </m:sub>
                      <m:sup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l-GR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∗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π</m:t>
                    </m:r>
                    <m:nary>
                      <m:naryPr>
                        <m:chr m:val="∑"/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=1</m:t>
                        </m:r>
                      </m:sub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π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80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+1</m:t>
                        </m:r>
                      </m:sub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Pēc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papildus rotācijas par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π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gala leņķis no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&gt;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π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=1 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un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tas ir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1 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),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kur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cs typeface="Arial" pitchFamily="34" charset="0"/>
                      </a:rPr>
                      <m:t>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i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pietiekami mazs – tāds, ka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ubita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varbūtība būt stāvoklī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&gt;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r lielāka par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0.98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t="-447" r="-1445" b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Restart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ējamais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rtQCFA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𝑃𝑂𝑊𝐸𝑅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𝐸𝑄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𝑎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𝑃𝑂𝑊𝐸𝑅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𝐸𝑄</m:t>
                            </m:r>
                          </m:e>
                          <m:e>
                            <m:r>
                              <a:rPr lang="lv-LV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𝑢𝑛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itchFamily="34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)∈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𝐼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ksponenciāls laiks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Vidējas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log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telpas 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2QCCA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𝑈𝑃𝑂𝑊𝐸𝑅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2QCCA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 atpazīt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vidējā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log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telpā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𝑈𝑃𝑂𝑊𝐸𝑅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𝑈𝑃𝑂𝑊𝐸𝑅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8(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−1∈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435280" cy="4091916"/>
              </a:xfrm>
              <a:blipFill rotWithShape="0">
                <a:blip r:embed="rId2"/>
                <a:stretch>
                  <a:fillRect l="-1445" t="-745" r="-1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4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āras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valoda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</p:spPr>
            <p:txBody>
              <a:bodyPr>
                <a:noAutofit/>
              </a:bodyPr>
              <a:lstStyle/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Pol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inomiāla laika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sweeping PTMs (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atklāts jautājums telpai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Line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āra laika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𝑙𝑜𝑔𝑛</m:t>
                        </m:r>
                      </m:e>
                    </m:d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telpas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1PTM</a:t>
                </a: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lv-LV" sz="2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Vidējas</a:t>
                </a:r>
                <a:r>
                  <a:rPr lang="lv-LV" sz="2800" b="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telpas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2QCCA (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atklāts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jautājums mazākai telpas sarežģītībai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un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polinomiālam laikam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;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atklāts jautājums priekš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PCA)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  <a:blipFill rotWithShape="0">
                <a:blip r:embed="rId2"/>
                <a:stretch>
                  <a:fillRect l="-444" t="-1348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Bin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āras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valoda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</p:spPr>
            <p:txBody>
              <a:bodyPr>
                <a:noAutofit/>
              </a:bodyPr>
              <a:lstStyle/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cs typeface="Arial" pitchFamily="34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2PCA (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atklāts jautājums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(1)</m:t>
                    </m:r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telpai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vai ekvivalenti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2PFA)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Pol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inomiāla laika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telpas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2PCA (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atklāts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jautājums polinomiāla laika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telpai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lv-LV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lv-LV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𝑙𝑜𝑔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telpas sweeping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PCA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just">
                  <a:spcBef>
                    <a:spcPts val="14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Restart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ējamais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rtQCFA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atklāts jautājums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polinomiālam laikam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1300"/>
                <a:ext cx="8229600" cy="4523964"/>
              </a:xfrm>
              <a:blipFill rotWithShape="0">
                <a:blip r:embed="rId2"/>
                <a:stretch>
                  <a:fillRect l="-444" t="-1348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0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143116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lv-LV" sz="5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Paldies par uzmanību!</a:t>
            </a:r>
            <a:endParaRPr lang="lv-LV" sz="5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Ievads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Determin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ētas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lv-LV" sz="2800" dirty="0">
                <a:latin typeface="Arial" pitchFamily="34" charset="0"/>
                <a:cs typeface="Arial" pitchFamily="34" charset="0"/>
              </a:rPr>
              <a:t>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ring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var atpazīt tikai saskaitāmi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daudz valodu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Mēs varam uzrakstīt katru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TM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programmu bināri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un tad sanumurēt visas programmas pēc sakārtošanas augošā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leksikografiskajā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secībā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8414" y="4221088"/>
                <a:ext cx="121366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6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ℵ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14" y="4221088"/>
                <a:ext cx="1213666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1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evads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Varbūtiskus un kvantu modeļus var definēt ar neaprēķināmām pārēju vērtībām, un līdz ar to,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tādu modeļu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kardinalitātes ir nesaskaitāmi lielas.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6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ℵ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1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evads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919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4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Kādas ir minimālas varbūtiskas un kvantu klases ar ierobežotu kļūdu, kas satur nesaskaitāmi daudz valodu?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6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6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ℵ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14" y="4221088"/>
                <a:ext cx="1195840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Zināmi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re</a:t>
            </a:r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zultāti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857365"/>
                <a:ext cx="8686800" cy="4091916"/>
              </a:xfrm>
            </p:spPr>
            <p:txBody>
              <a:bodyPr>
                <a:normAutofit/>
              </a:bodyPr>
              <a:lstStyle/>
              <a:p>
                <a:pPr marL="457200" indent="-457200" algn="just">
                  <a:spcBef>
                    <a:spcPts val="140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var atpazīt PTM ar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ierobežotu kļūdu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ir nepieciešama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 charset="0"/>
                      </a:rPr>
                      <m:t>𝑙𝑜𝑔𝑛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telpas sarežģītība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).</a:t>
                </a:r>
                <a:endParaRPr lang="en-US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just">
                  <a:spcBef>
                    <a:spcPts val="1400"/>
                  </a:spcBef>
                </a:pP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Polinomiāla 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laika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2QCFA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ar ierobežotu kļūdu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var atpazīt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𝑃𝑂𝑊𝐸𝑅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𝐸𝑄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𝑃𝑂𝑊𝐸𝑅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𝐸𝑄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lv-LV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𝑢𝑛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8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itchFamily="34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)∈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𝐼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800" dirty="0">
                    <a:latin typeface="Arial" pitchFamily="34" charset="0"/>
                    <a:cs typeface="Arial" pitchFamily="34" charset="0"/>
                  </a:rPr>
                  <a:t>kur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𝑃𝑂𝑊𝐸𝑅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𝐸𝑄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𝑎𝑏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7∗8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7∗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…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7∗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857365"/>
                <a:ext cx="8686800" cy="4091916"/>
              </a:xfrm>
              <a:blipFill rotWithShape="0">
                <a:blip r:embed="rId2"/>
                <a:stretch>
                  <a:fillRect l="-491" r="-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7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lv-LV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Apzīmējums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l-GR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𝜮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lv-LV" sz="4400" i="1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Mēs kārtojam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elementus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leksikografiski, un tad apzīmējam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element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ar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kur pirmā vērtība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r tukša virkne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64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3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2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Varbūtiska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TM</a:t>
            </a:r>
            <a:endParaRPr lang="lv-LV" sz="4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3826"/>
            <a:ext cx="4189401" cy="3145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3995936" y="1772816"/>
                <a:ext cx="5148064" cy="1512168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lv-LV" sz="2000" dirty="0" smtClean="0">
                    <a:latin typeface="Arial" pitchFamily="34" charset="0"/>
                    <a:cs typeface="Arial" pitchFamily="34" charset="0"/>
                  </a:rPr>
                  <a:t>Kļūdas robeža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000" dirty="0" smtClean="0"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m:rPr>
                        <m:nor/>
                      </m:rPr>
                      <a:rPr lang="el-GR" sz="2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ε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&lt;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1/2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):</a:t>
                </a:r>
              </a:p>
              <a:p>
                <a:pPr marL="342900" indent="-342900" algn="just">
                  <a:spcBef>
                    <a:spcPts val="1400"/>
                  </a:spcBef>
                </a:pPr>
                <a:r>
                  <a:rPr lang="lv-LV" sz="20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lv-LV" sz="2000" dirty="0" smtClean="0">
                    <a:latin typeface="Arial" pitchFamily="34" charset="0"/>
                    <a:cs typeface="Arial" pitchFamily="34" charset="0"/>
                  </a:rPr>
                  <a:t> tas tiek akceptēts ar varb.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ε</m:t>
                    </m:r>
                  </m:oMath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spcBef>
                    <a:spcPts val="1400"/>
                  </a:spcBef>
                </a:pPr>
                <a:r>
                  <a:rPr lang="lv-LV" sz="2000" dirty="0" smtClean="0">
                    <a:latin typeface="Arial" pitchFamily="34" charset="0"/>
                    <a:cs typeface="Arial" pitchFamily="34" charset="0"/>
                  </a:rPr>
                  <a:t>ja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lv-LV" sz="2000" dirty="0">
                    <a:latin typeface="Arial" pitchFamily="34" charset="0"/>
                    <a:cs typeface="Arial" pitchFamily="34" charset="0"/>
                  </a:rPr>
                  <a:t>tas tiek akceptēts ar varb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ε</m:t>
                    </m:r>
                  </m:oMath>
                </a14:m>
                <a:endParaRPr lang="lv-LV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5936" y="1772816"/>
                <a:ext cx="5148064" cy="1512168"/>
              </a:xfrm>
              <a:blipFill rotWithShape="0">
                <a:blip r:embed="rId3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одержимое 2"/>
              <p:cNvSpPr txBox="1">
                <a:spLocks/>
              </p:cNvSpPr>
              <p:nvPr/>
            </p:nvSpPr>
            <p:spPr>
              <a:xfrm>
                <a:off x="3240360" y="5360229"/>
                <a:ext cx="5724128" cy="44503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 3"/>
                  <a:buChar char="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just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Σ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Γ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Γ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{←,↓,→}×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{←,↓,→}</m:t>
                      </m:r>
                    </m:oMath>
                  </m:oMathPara>
                </a14:m>
                <a:endParaRPr lang="lv-LV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60" y="5360229"/>
                <a:ext cx="5724128" cy="445035"/>
              </a:xfrm>
              <a:prstGeom prst="rect">
                <a:avLst/>
              </a:prstGeom>
              <a:blipFill rotWithShape="0">
                <a:blip r:embed="rId4"/>
                <a:stretch>
                  <a:fillRect l="-319" t="-6849" r="-852" b="-26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1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Lemma </a:t>
                </a:r>
                <a:r>
                  <a:rPr lang="lv-LV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par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𝟔𝟒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44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monētas mešanām</a:t>
                </a:r>
                <a:endParaRPr lang="lv-LV" sz="44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82296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1400"/>
                  </a:spcBef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Pieņemsim, ka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ir bezgalīga bināra virkne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Ja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nelīdzena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monēta krīt uz ģērboni ar varbūtību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=0.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01…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t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ad vērtība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 var tikt noteikta ar varbūtību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pēc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lv-LV" sz="2800" dirty="0" smtClean="0">
                    <a:latin typeface="Arial" pitchFamily="34" charset="0"/>
                    <a:cs typeface="Arial" pitchFamily="34" charset="0"/>
                  </a:rPr>
                  <a:t>monētas mešanām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lv-LV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57365"/>
                <a:ext cx="8229600" cy="4091916"/>
              </a:xfrm>
              <a:blipFill rotWithShape="0">
                <a:blip r:embed="rId3"/>
                <a:stretch>
                  <a:fillRect l="-1481" t="-1639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407707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8422FFE-216A-4455-8262-546F7A578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«Мозговой штурм»</Template>
  <TotalTime>0</TotalTime>
  <Words>540</Words>
  <Application>Microsoft Office PowerPoint</Application>
  <PresentationFormat>Экран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Открытая</vt:lpstr>
      <vt:lpstr>Nesaskaitāmas klasiskas un kvantu sarežģītības klases</vt:lpstr>
      <vt:lpstr>Ievads</vt:lpstr>
      <vt:lpstr>Ievads</vt:lpstr>
      <vt:lpstr>Ievads</vt:lpstr>
      <vt:lpstr>Ievads</vt:lpstr>
      <vt:lpstr>Zināmi rezultāti</vt:lpstr>
      <vt:lpstr>Apzīmējums Σ^∗</vt:lpstr>
      <vt:lpstr>Varbūtiska TM</vt:lpstr>
      <vt:lpstr>Lemma par 〖64〗^k monētas mešanām</vt:lpstr>
      <vt:lpstr>Lemma par 〖64〗^k monētas mešanām</vt:lpstr>
      <vt:lpstr>Polinomiāla laika loglogn telpas PTM</vt:lpstr>
      <vt:lpstr>Polinomiāla laika loglogn telpas PTM</vt:lpstr>
      <vt:lpstr>Vēl mazāk telpas?</vt:lpstr>
      <vt:lpstr>PTM ar patvaļīgi mazu nekonstantu telpas sarežģītību</vt:lpstr>
      <vt:lpstr>Lineāra laika lineāras telpas 2PCA</vt:lpstr>
      <vt:lpstr>Skaitītāja telpas samazināšana</vt:lpstr>
      <vt:lpstr>2PCA ar patvaļīgi mazu nekonstantu telpas sarežģītību</vt:lpstr>
      <vt:lpstr>log telpas 1-virziena unāra PTM</vt:lpstr>
      <vt:lpstr>loglog telpas sweeping unāra PTM</vt:lpstr>
      <vt:lpstr>Lineāras telpas sweeping PCA</vt:lpstr>
      <vt:lpstr>log telpas sweeping PCA</vt:lpstr>
      <vt:lpstr>2QCFA</vt:lpstr>
      <vt:lpstr>POWER-EQ - turpinājums</vt:lpstr>
      <vt:lpstr>Kvantu triks</vt:lpstr>
      <vt:lpstr>Restartējamais rtQCFA</vt:lpstr>
      <vt:lpstr>Vidējas log telpas 2QCCA</vt:lpstr>
      <vt:lpstr>Unāras valodas</vt:lpstr>
      <vt:lpstr>Bināras valodas</vt:lpstr>
      <vt:lpstr>Paldies par uzmanību!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2015-12-05T12:44:13Z</dcterms:created>
  <dcterms:modified xsi:type="dcterms:W3CDTF">2016-10-12T13:12:31Z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