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31"/>
  </p:notesMasterIdLst>
  <p:handoutMasterIdLst>
    <p:handoutMasterId r:id="rId32"/>
  </p:handoutMasterIdLst>
  <p:sldIdLst>
    <p:sldId id="259" r:id="rId3"/>
    <p:sldId id="305" r:id="rId4"/>
    <p:sldId id="306" r:id="rId5"/>
    <p:sldId id="285" r:id="rId6"/>
    <p:sldId id="307" r:id="rId7"/>
    <p:sldId id="286" r:id="rId8"/>
    <p:sldId id="309" r:id="rId9"/>
    <p:sldId id="268" r:id="rId10"/>
    <p:sldId id="287" r:id="rId11"/>
    <p:sldId id="288" r:id="rId12"/>
    <p:sldId id="289" r:id="rId13"/>
    <p:sldId id="308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83" r:id="rId28"/>
    <p:sldId id="304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8" autoAdjust="0"/>
  </p:normalViewPr>
  <p:slideViewPr>
    <p:cSldViewPr>
      <p:cViewPr varScale="1">
        <p:scale>
          <a:sx n="68" d="100"/>
          <a:sy n="68" d="100"/>
        </p:scale>
        <p:origin x="14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8DB-C39A-4752-86DC-11DA180002E5}" type="datetime1">
              <a:rPr lang="ru-RU" smtClean="0"/>
              <a:t>04.09.2016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9A08-378C-4B2C-B04E-ACAF6988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6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F3947A8-44F5-4BA6-AC9D-93112B146D16}" type="datetime1">
              <a:rPr lang="ru-RU" smtClean="0"/>
              <a:t>04.09.2016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2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Mehlhorn</a:t>
            </a:r>
            <a:r>
              <a:rPr lang="en-US" baseline="0" dirty="0" smtClean="0"/>
              <a:t> in 1975.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1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818F65-B57B-4FEB-AAC1-0D8DC254C41B}" type="datetime1">
              <a:rPr lang="ru-RU" smtClean="0"/>
              <a:t>04.09.2016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7B84E-EBEF-4270-8291-CF069C80FD59}" type="datetime1">
              <a:rPr lang="ru-RU" smtClean="0"/>
              <a:t>04.09.2016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1706B-CAA8-44C6-BA61-8BD93FDADA7F}" type="datetime1">
              <a:rPr lang="ru-RU" smtClean="0"/>
              <a:t>04.09.2016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8F4B6-80D2-4C06-B8AC-44899E0AEBB9}" type="datetime1">
              <a:rPr lang="ru-RU" smtClean="0"/>
              <a:t>04.09.2016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97007-92A3-49DE-97B6-E263F23B68B3}" type="datetime1">
              <a:rPr lang="ru-RU" smtClean="0"/>
              <a:t>04.09.2016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7EF0C-0898-4E4D-8E37-3E969302A70D}" type="datetime1">
              <a:rPr lang="ru-RU" smtClean="0"/>
              <a:t>04.09.2016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3774C-9E74-4B30-983F-8C31114831AB}" type="datetime1">
              <a:rPr lang="ru-RU" smtClean="0"/>
              <a:t>04.09.2016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71F5B-7A04-4026-B75E-004FC2C6DF29}" type="datetime1">
              <a:rPr lang="ru-RU" smtClean="0"/>
              <a:t>04.09.2016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B2E32-13F1-4B84-B4C3-E6DD8783F9FA}" type="datetime1">
              <a:rPr lang="ru-RU" smtClean="0"/>
              <a:t>04.09.2016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23A5BF-97A2-4D61-A11C-4B35A4433ADB}" type="datetime1">
              <a:rPr lang="ru-RU" smtClean="0"/>
              <a:t>04.09.2016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ABFB7C-C336-4583-8576-6CC431F2769C}" type="datetime1">
              <a:rPr lang="ru-RU" smtClean="0"/>
              <a:t>04.09.2016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58A575D-1ACF-4DE3-AE64-1E2FE2422CBD}" type="datetime1">
              <a:rPr lang="ru-RU" smtClean="0"/>
              <a:t>04.09.2016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Uncountable Classical and Quantum Complexity Classes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268" y="5787261"/>
            <a:ext cx="3461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 smtClean="0">
                <a:latin typeface="Arial" pitchFamily="34" charset="0"/>
                <a:cs typeface="Arial" pitchFamily="34" charset="0"/>
              </a:rPr>
              <a:t>Maksims Dimitrijevs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lv-LV" sz="2800" dirty="0">
                <a:latin typeface="Arial" pitchFamily="34" charset="0"/>
                <a:cs typeface="Arial" pitchFamily="34" charset="0"/>
              </a:rPr>
              <a:t>Abuzer Yakaryılmaz</a:t>
            </a:r>
            <a:endParaRPr lang="lv-LV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94996"/>
            <a:ext cx="1253524" cy="13630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5529576"/>
            <a:ext cx="3096344" cy="115212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University of Latvia</a:t>
            </a:r>
          </a:p>
          <a:p>
            <a:pPr algn="l"/>
            <a: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Faculty of computing</a:t>
            </a:r>
          </a:p>
          <a:p>
            <a:pPr algn="l"/>
            <a: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PhD program student</a:t>
            </a:r>
            <a:endParaRPr lang="lv-LV" sz="24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3274"/>
            <a:ext cx="7344816" cy="20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Lemma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𝟔𝟒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coin flips</a:t>
                </a:r>
                <a:endParaRPr lang="lv-LV" sz="44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]≥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  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  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6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Polynomial time </a:t>
            </a:r>
            <a:r>
              <a:rPr lang="en-US" sz="4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loglogn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space PTM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363272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75={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&gt;0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𝑖𝑠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𝑝𝑜𝑤𝑒𝑟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𝑜𝑓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2}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75′={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&gt;0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𝑎𝑛𝑑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𝑝𝑜𝑤𝑒𝑟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𝑜𝑓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64}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𝑑𝑜𝑒𝑠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𝑛𝑜𝑡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𝑑𝑖𝑣𝑖𝑑𝑒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=0.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↔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𝑍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cardinality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cs typeface="Arial" pitchFamily="34" charset="0"/>
                      </a:rPr>
                      <m:t>Ι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75′(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)={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𝐹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)))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363272" cy="409191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Polynomial time </a:t>
            </a:r>
            <a:r>
              <a:rPr lang="en-US" sz="4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loglogn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space PTM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363272" cy="4091916"/>
              </a:xfrm>
            </p:spPr>
            <p:txBody>
              <a:bodyPr>
                <a:normAutofit/>
              </a:bodyPr>
              <a:lstStyle/>
              <a:p>
                <a:pPr marL="457200" indent="-457200" algn="just">
                  <a:spcBef>
                    <a:spcPts val="1400"/>
                  </a:spcBef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We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deterministically.</a:t>
                </a:r>
              </a:p>
              <a:p>
                <a:pPr marL="457200" indent="-457200" algn="just">
                  <a:spcBef>
                    <a:spcPts val="1400"/>
                  </a:spcBef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we proceed with probabilistic check.</a:t>
                </a:r>
              </a:p>
              <a:p>
                <a:pPr marL="457200" indent="-457200" algn="just">
                  <a:spcBef>
                    <a:spcPts val="1400"/>
                  </a:spcBef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We perform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coin tosses and keep the result on work tape. </a:t>
                </a:r>
              </a:p>
              <a:p>
                <a:pPr marL="457200" indent="-457200" algn="just">
                  <a:spcBef>
                    <a:spcPts val="1400"/>
                  </a:spcBef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To check,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)))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or not, we need to get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3∗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−2)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th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bit after decimal point.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363272" cy="4091916"/>
              </a:xfrm>
              <a:blipFill rotWithShape="0">
                <a:blip r:embed="rId2"/>
                <a:stretch>
                  <a:fillRect l="-510" t="-1639" r="-1458" b="-2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Even less space?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 For any binary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{0,1}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we define another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𝐿𝑂𝐺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as follows: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𝐿𝑂𝐺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={0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Fact.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If a binary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is recognized by a bounded-error PTM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then the binary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𝐿𝑂𝐺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is recognized by a bounded-error PTM in space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l="-1481" t="-1639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9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Arbitrary small non-constant space PTM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 Language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𝐿𝑂𝐺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75′(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can be recognized by a bounded-error PTM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𝑙𝑜𝑔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))</m:t>
                    </m:r>
                  </m:oMath>
                </a14:m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l="-1481" t="-1490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1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Linear time linear space 2PCA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+1</m:t>
                              </m:r>
                            </m:sup>
                          </m:sSup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𝒌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+3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&gt;0}</m:t>
                      </m:r>
                    </m:oMath>
                  </m:oMathPara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&gt;0,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64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2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Minimizing counter space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Theorem.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Ι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the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𝐿𝑂𝐺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𝐷𝐼𝑀𝐴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can be recognized by a bounded-error 2PCA that uses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space on the counter.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𝐿𝑂𝐺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𝐷𝐼𝑀𝐴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={0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)}</m:t>
                      </m:r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l="-1481" t="-1639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Arbitrary small non-constant space 2PCA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 Language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𝐿𝑂𝐺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𝐷𝐼𝑀𝐴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can be recognized by a bounded-error 2PCA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𝑙𝑜𝑔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))</m:t>
                    </m:r>
                  </m:oMath>
                </a14:m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l="-1481" t="-1490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3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 space 1-way unary PTM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UPOWER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64=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6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- 1DTM can recognize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𝑙𝑜𝑔𝑛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space in a straightforward way.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𝑈𝑃𝑂𝑊𝐸𝑅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64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𝑈𝑃𝑂𝑊𝐸𝑅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64 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𝑎𝑛𝑑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64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l="-1481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3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loglog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space sweeping unary PTM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75′={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&gt;0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𝑎𝑛𝑑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𝑝𝑜𝑤𝑒𝑟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𝑜𝑓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64}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75′(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)={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𝑎𝑛𝑑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)))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Polynomial time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1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Introduction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0919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2DFAs, 2NFAs and even 2AFAs can recognize only regular languages. </a:t>
            </a:r>
            <a:r>
              <a:rPr lang="lv-LV" sz="2800" dirty="0">
                <a:latin typeface="Arial" pitchFamily="34" charset="0"/>
                <a:cs typeface="Arial" pitchFamily="34" charset="0"/>
              </a:rPr>
              <a:t>Rūsiņš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Freivalds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has shown that 2PFAs can recognize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nonregular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languages with bounded error, but in this case they require exponential expected-time. 2QCFAs can do it in polynomial expected time.</a:t>
            </a:r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Linear space sweeping PCA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+1</m:t>
                              </m:r>
                            </m:sup>
                          </m:sSup>
                        </m:sup>
                      </m:sSup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𝒌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+3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&gt;0}</m:t>
                      </m:r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𝐷𝐼𝑀𝐴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can be recognized by sweeping PCA in three passes.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&gt;0,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,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𝑎𝑛𝑑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64</m:t>
                              </m:r>
                            </m:sub>
                          </m:sSub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Subquadratic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time: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 r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3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2QCFA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46449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Two-way finite automaton with quantum and classical states, which can use unitary operators and projective measurements on the quantum part.</a:t>
            </a:r>
          </a:p>
          <a:p>
            <a:pPr marL="457200" indent="-457200" algn="just">
              <a:spcBef>
                <a:spcPts val="14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superoperator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determined by the current classical state and the symbol being scanned on the input tape, is applied to the quantum register, yielding an outcome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Bef>
                <a:spcPts val="14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Then, the next classical state and tape head movement direction is determined by the current classical state, the symbol being scanned on the input tape, and the observed outcome.</a:t>
            </a:r>
            <a:endParaRPr lang="lv-LV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POWER-EQ continued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𝑃𝑂𝑊𝐸𝑅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𝐸𝑄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𝑎𝑏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7∗8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≥0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This language can be recognized by a restarting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rtQCFA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with bounded error.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 r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9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 trick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v-LV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π</m:t>
                    </m:r>
                    <m:nary>
                      <m:naryPr>
                        <m:chr m:val="∑"/>
                        <m:ctrlPr>
                          <a:rPr lang="el-G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=1</m:t>
                        </m:r>
                      </m:sub>
                      <m:sup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l-GR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+1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∗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cs typeface="Arial" pitchFamily="34" charset="0"/>
                      </a:rPr>
                      <m:t>π</m:t>
                    </m:r>
                    <m:nary>
                      <m:naryPr>
                        <m:chr m:val="∑"/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=1</m:t>
                        </m:r>
                      </m:sub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+1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π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80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+1</m:t>
                        </m:r>
                      </m:sub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+1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After an additional rotation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π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final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angle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&gt;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π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=1 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and it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cs typeface="Arial" pitchFamily="34" charset="0"/>
                      </a:rPr>
                      <m:t>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1 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cs typeface="Arial" pitchFamily="34" charset="0"/>
                      </a:rPr>
                      <m:t>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is sufficiently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small such that the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probability of the qubit being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&gt;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&gt;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is bigger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0.98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).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 t="-447" r="-1445" b="-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Restarting </a:t>
            </a:r>
            <a:r>
              <a:rPr lang="en-US" sz="4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rtQCFA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𝑃𝑂𝑊𝐸𝑅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𝐸𝑄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𝑎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𝑃𝑂𝑊𝐸𝑅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𝐸𝑄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𝑎𝑛𝑑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)∈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𝐼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Exponential expected time.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Middle log space 2QCCA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𝑈𝑃𝑂𝑊𝐸𝑅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2QCCA can recognize in middle log space.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𝑈𝑃𝑂𝑊𝐸𝑅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𝑈𝑃𝑂𝑊𝐸𝑅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8(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−1∈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 t="-745" r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4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Unary languages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1300"/>
                <a:ext cx="8229600" cy="4523964"/>
              </a:xfrm>
            </p:spPr>
            <p:txBody>
              <a:bodyPr>
                <a:noAutofit/>
              </a:bodyPr>
              <a:lstStyle/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Polynomial-time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-space sweeping PTMs (open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-space)</a:t>
                </a:r>
              </a:p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Linearithmic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-space 1PTMs</a:t>
                </a:r>
              </a:p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Middle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-space 2QCCAs (open for better space bounds and/or polynomial-time; open for PCAs)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1300"/>
                <a:ext cx="8229600" cy="4523964"/>
              </a:xfrm>
              <a:blipFill rotWithShape="0">
                <a:blip r:embed="rId2"/>
                <a:stretch>
                  <a:fillRect l="-444" t="-1348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Binary languages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1300"/>
                <a:ext cx="8229600" cy="4523964"/>
              </a:xfrm>
            </p:spPr>
            <p:txBody>
              <a:bodyPr>
                <a:noAutofit/>
              </a:bodyPr>
              <a:lstStyle/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(1)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-space 2PCAs (open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(1)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-space (or equivalently 2PFAs)</a:t>
                </a:r>
              </a:p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Polynomial-time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-space 2PCAs (open for polynomial-time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-space)</a:t>
                </a:r>
              </a:p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Restarting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rtQCFAs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(open for polynomial-time)</a:t>
                </a: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1300"/>
                <a:ext cx="8229600" cy="4523964"/>
              </a:xfrm>
              <a:blipFill rotWithShape="0">
                <a:blip r:embed="rId2"/>
                <a:stretch>
                  <a:fillRect l="-444" t="-1348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0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143116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lv-LV" sz="5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Thank you for your attention!</a:t>
            </a:r>
            <a:endParaRPr lang="lv-LV" sz="5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Introduction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0919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Deterministic Turing machines can recognize only countable many languages. We can write the program of TM in binary, and then enumerate all possible programs in ascending lexicographical order.</a:t>
            </a:r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8414" y="4221088"/>
                <a:ext cx="121366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6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ℵ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414" y="4221088"/>
                <a:ext cx="1213666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1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Introduction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0919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Probabilistic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or quantum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models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can be deﬁned with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uncomputable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transition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values and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therefore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their cardinalities are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uncountably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many.</a:t>
            </a:r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8414" y="4221088"/>
                <a:ext cx="119584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6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ℵ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414" y="4221088"/>
                <a:ext cx="1195840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1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Introduction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0919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What are the minimal bounded-error probabilistic and quantum classes that contain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uncountable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many languages?</a:t>
            </a:r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8414" y="4221088"/>
                <a:ext cx="119584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6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ℵ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414" y="4221088"/>
                <a:ext cx="1195840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8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Known results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857365"/>
                <a:ext cx="8686800" cy="4091916"/>
              </a:xfrm>
            </p:spPr>
            <p:txBody>
              <a:bodyPr>
                <a:normAutofit/>
              </a:bodyPr>
              <a:lstStyle/>
              <a:p>
                <a:pPr marL="457200" indent="-457200" algn="just">
                  <a:spcBef>
                    <a:spcPts val="140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𝑎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can be recognized by PTM with bounded error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𝑙𝑜𝑔𝑛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space is required).</a:t>
                </a:r>
              </a:p>
              <a:p>
                <a:pPr marL="457200" indent="-457200" algn="just">
                  <a:spcBef>
                    <a:spcPts val="1400"/>
                  </a:spcBef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Bounded-error polynomial-time 2QCFA can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𝑃𝑂𝑊𝐸𝑅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𝐸𝑄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𝑃𝑂𝑊𝐸𝑅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𝐸𝑄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𝑎𝑛𝑑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8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)∈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𝐼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𝑃𝑂𝑊𝐸𝑅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𝐸𝑄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𝑎𝑏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7∗8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857365"/>
                <a:ext cx="8686800" cy="4091916"/>
              </a:xfrm>
              <a:blipFill rotWithShape="0">
                <a:blip r:embed="rId2"/>
                <a:stretch>
                  <a:fillRect l="-491" r="-1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7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Notion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l-GR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𝜮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lv-LV" sz="4400" i="1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We order the elements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lexicographically and then represent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</m:oMath>
                </a14:m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-th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element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where the ﬁrst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is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the empty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string.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3"/>
                <a:stretch>
                  <a:fillRect l="-1481" t="-1639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2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Probabilistic 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3826"/>
            <a:ext cx="4189401" cy="3145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211960" y="1772816"/>
                <a:ext cx="4824536" cy="151216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Error bound </a:t>
                </a:r>
                <a:r>
                  <a:rPr lang="el-GR" sz="2000" dirty="0" smtClean="0">
                    <a:latin typeface="Arial" pitchFamily="34" charset="0"/>
                    <a:cs typeface="Arial" pitchFamily="34" charset="0"/>
                  </a:rPr>
                  <a:t>ε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m:rPr>
                        <m:nor/>
                      </m:rPr>
                      <a:rPr lang="el-GR" sz="2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ε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&lt;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1/2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):</a:t>
                </a:r>
              </a:p>
              <a:p>
                <a:pPr marL="342900" indent="-342900" algn="just">
                  <a:spcBef>
                    <a:spcPts val="1400"/>
                  </a:spcBef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𝐿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it is accepted with pr.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ε</m:t>
                    </m:r>
                  </m:oMath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spcBef>
                    <a:spcPts val="1400"/>
                  </a:spcBef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it is accepted with pr.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ε</m:t>
                    </m:r>
                  </m:oMath>
                </a14:m>
                <a:endParaRPr lang="lv-LV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1960" y="1772816"/>
                <a:ext cx="4824536" cy="1512168"/>
              </a:xfrm>
              <a:blipFill rotWithShape="0">
                <a:blip r:embed="rId3"/>
                <a:stretch>
                  <a:fillRect l="-126" t="-2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одержимое 2"/>
              <p:cNvSpPr txBox="1">
                <a:spLocks/>
              </p:cNvSpPr>
              <p:nvPr/>
            </p:nvSpPr>
            <p:spPr>
              <a:xfrm>
                <a:off x="3240360" y="5360229"/>
                <a:ext cx="5724128" cy="44503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 3"/>
                  <a:buChar char="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Σ</m:t>
                          </m:r>
                        </m:e>
                      </m:acc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Γ</m:t>
                          </m:r>
                        </m:e>
                      </m:acc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Γ</m:t>
                          </m:r>
                        </m:e>
                      </m:acc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{←,↓,→}×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{←,↓,→}</m:t>
                      </m:r>
                    </m:oMath>
                  </m:oMathPara>
                </a14:m>
                <a:endParaRPr lang="lv-LV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60" y="5360229"/>
                <a:ext cx="5724128" cy="445035"/>
              </a:xfrm>
              <a:prstGeom prst="rect">
                <a:avLst/>
              </a:prstGeom>
              <a:blipFill rotWithShape="0">
                <a:blip r:embed="rId4"/>
                <a:stretch>
                  <a:fillRect l="-319" t="-6849" r="-852" b="-26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1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Lemma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𝟔𝟒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coin flips</a:t>
                </a:r>
                <a:endParaRPr lang="lv-LV" sz="44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…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be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an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infinite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binary sequence. If a biased coin lands on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head with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=0.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then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can be determined with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coin tosses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3"/>
                <a:stretch>
                  <a:fillRect l="-1481" t="-1639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407707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8422FFE-216A-4455-8262-546F7A578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«Мозговой штурм»</Template>
  <TotalTime>0</TotalTime>
  <Words>523</Words>
  <Application>Microsoft Office PowerPoint</Application>
  <PresentationFormat>Экран (4:3)</PresentationFormat>
  <Paragraphs>111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Открытая</vt:lpstr>
      <vt:lpstr>Uncountable Classical and Quantum Complexity Classes</vt:lpstr>
      <vt:lpstr>Introduction</vt:lpstr>
      <vt:lpstr>Introduction</vt:lpstr>
      <vt:lpstr>Introduction</vt:lpstr>
      <vt:lpstr>Introduction</vt:lpstr>
      <vt:lpstr>Known results</vt:lpstr>
      <vt:lpstr>Notion of Σ^∗</vt:lpstr>
      <vt:lpstr>Probabilistic TM</vt:lpstr>
      <vt:lpstr>Lemma for 〖64〗^k coin flips</vt:lpstr>
      <vt:lpstr>Lemma for 〖64〗^k coin flips</vt:lpstr>
      <vt:lpstr>Polynomial time loglogn space PTM</vt:lpstr>
      <vt:lpstr>Polynomial time loglogn space PTM</vt:lpstr>
      <vt:lpstr>Even less space?</vt:lpstr>
      <vt:lpstr>Arbitrary small non-constant space PTM</vt:lpstr>
      <vt:lpstr>Linear time linear space 2PCA</vt:lpstr>
      <vt:lpstr>Minimizing counter space</vt:lpstr>
      <vt:lpstr>Arbitrary small non-constant space 2PCA</vt:lpstr>
      <vt:lpstr>log space 1-way unary PTM</vt:lpstr>
      <vt:lpstr>loglog space sweeping unary PTM</vt:lpstr>
      <vt:lpstr>Linear space sweeping PCA</vt:lpstr>
      <vt:lpstr>2QCFA</vt:lpstr>
      <vt:lpstr>POWER-EQ continued</vt:lpstr>
      <vt:lpstr>Quantum trick</vt:lpstr>
      <vt:lpstr>Restarting rtQCFA</vt:lpstr>
      <vt:lpstr>Middle log space 2QCCA</vt:lpstr>
      <vt:lpstr>Unary languages</vt:lpstr>
      <vt:lpstr>Binary languages</vt:lpstr>
      <vt:lpstr>Thank you for your attention!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2015-12-05T12:44:13Z</dcterms:created>
  <dcterms:modified xsi:type="dcterms:W3CDTF">2016-09-04T20:02:47Z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