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65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52366-5C68-909D-A976-2BBBC319B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0D36A6-94E0-A96C-C514-E92B2EC31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44875-3A25-3AF7-1B7F-E638405F1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0060-48CB-4A29-B766-4F5C053BA1DB}" type="datetimeFigureOut">
              <a:rPr lang="lv-LV" smtClean="0"/>
              <a:t>21.01.2024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FD764-91C4-EF3D-39A6-1833755B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BBEACC-3807-94F7-8846-2086D00D5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8882-B4C9-4213-93FD-18F485803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3357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AE518-4285-8CE5-DD60-76039DB5C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A646E-E70C-9CCE-337B-F0117BF3E5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16242-DBD6-8A29-64AC-E0D6D6C4A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0060-48CB-4A29-B766-4F5C053BA1DB}" type="datetimeFigureOut">
              <a:rPr lang="lv-LV" smtClean="0"/>
              <a:t>21.01.2024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ECDC9D-18F2-CFD6-64D3-58DA92E06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F2772-9778-3455-3162-4CB30A290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8882-B4C9-4213-93FD-18F485803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26727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2AF157-EBA8-710C-962C-1C414571E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004C3F-DA4A-8DFB-8685-E15641ADE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AA52E-6146-3E69-978A-F22636EE3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0060-48CB-4A29-B766-4F5C053BA1DB}" type="datetimeFigureOut">
              <a:rPr lang="lv-LV" smtClean="0"/>
              <a:t>21.01.2024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4FBBCC-EB91-51BF-CCC0-F5D87B190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8F6C2E-552B-6E11-8D84-8BD68C7CF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8882-B4C9-4213-93FD-18F485803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5957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2393A-5A72-86B4-9B6F-BC18B488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44C07-933A-8117-6915-C59F42B72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93B03-52B5-79AF-2A0C-7FBC7FF4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0060-48CB-4A29-B766-4F5C053BA1DB}" type="datetimeFigureOut">
              <a:rPr lang="lv-LV" smtClean="0"/>
              <a:t>21.01.2024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A376BC-16A3-2E2C-A006-CBC66A263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721233-A5FA-A0B0-8294-E7399D986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8882-B4C9-4213-93FD-18F485803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38099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960A2-F93C-B0BC-22E2-FB2F45FE8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18A29-383D-74A6-85C6-E9C6CAB60A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1B9E8-3359-A44A-E611-A6C05EE8C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0060-48CB-4A29-B766-4F5C053BA1DB}" type="datetimeFigureOut">
              <a:rPr lang="lv-LV" smtClean="0"/>
              <a:t>21.01.2024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1F821-4A35-7BA5-805F-53F6A8EDC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6C7DE-A943-892B-C3FF-8867DE4DF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8882-B4C9-4213-93FD-18F485803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63428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FEA7E-4301-E81F-5264-9A0BF4C19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85E82-B4BB-AA9F-944B-4400D57CD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055AE-7F1D-A54A-CEBF-646D473CC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A2EFF6-1C58-8BAB-D95A-CA1E267C5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0060-48CB-4A29-B766-4F5C053BA1DB}" type="datetimeFigureOut">
              <a:rPr lang="lv-LV" smtClean="0"/>
              <a:t>21.01.2024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3AB22C-6331-0995-739D-2DD783570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C1BCD4-1244-7D11-66FD-2F9E9DA62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8882-B4C9-4213-93FD-18F485803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8155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F6DA8-87EF-0414-D27B-B8655F99D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65F34B-F2AB-0BA6-61E1-F2A2DF4D8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70A9D7-79B8-C5E0-675A-A7187EDD19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589993-C703-0152-8D6F-02DE77510C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88AF5C-7C48-BD7D-6452-A50D9D7E7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4805DF-F85B-2F6D-5F4C-AE49A9961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0060-48CB-4A29-B766-4F5C053BA1DB}" type="datetimeFigureOut">
              <a:rPr lang="lv-LV" smtClean="0"/>
              <a:t>21.01.2024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141169-B96D-2BBF-6E41-0A1AD5F2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FACB50-FB3B-6CFE-FF57-9C091067A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8882-B4C9-4213-93FD-18F485803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019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2BE56-1EA1-72CA-F977-A4F7B3F1C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DAC93-9FFF-EBAA-6ADE-0B296533A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0060-48CB-4A29-B766-4F5C053BA1DB}" type="datetimeFigureOut">
              <a:rPr lang="lv-LV" smtClean="0"/>
              <a:t>21.01.2024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1BA0F1-DE06-5252-603D-6F9A9D715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CC3BE7-D5E7-E82B-5047-0D0AC6F8D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8882-B4C9-4213-93FD-18F485803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1953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34FA99-485A-DACA-C194-006B1AF4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0060-48CB-4A29-B766-4F5C053BA1DB}" type="datetimeFigureOut">
              <a:rPr lang="lv-LV" smtClean="0"/>
              <a:t>21.01.2024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6D8C0D-1013-2760-7E21-0E9D82B78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2523E5-ECB1-7F04-7370-7085DA72A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8882-B4C9-4213-93FD-18F485803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2568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74FC1-213C-F6B1-11CC-0AB1A893D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AE049-F155-EFB2-B252-859CE79DA2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8C9E4-1B0D-6CB2-60C9-ED87E86FF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8E3C2D-CF7E-ACA5-6352-913D266BA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0060-48CB-4A29-B766-4F5C053BA1DB}" type="datetimeFigureOut">
              <a:rPr lang="lv-LV" smtClean="0"/>
              <a:t>21.01.2024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2CD529-99FA-62A6-8B2D-65364068D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AC3D3-FCB0-3BA0-BD8F-10A9840C1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8882-B4C9-4213-93FD-18F485803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744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DC381-8FB0-806A-970B-3BF8FC807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BFAEF2-63E4-A399-54C8-980F494E07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718E3-B579-CC57-A0C3-46BF023B2E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E2C5DE-8A63-44AE-3E24-922D16BE6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F0060-48CB-4A29-B766-4F5C053BA1DB}" type="datetimeFigureOut">
              <a:rPr lang="lv-LV" smtClean="0"/>
              <a:t>21.01.2024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3FEE75-370E-C54A-92EA-F9DD873AE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9FFB2-EA66-F60B-2987-4F5ECE8AE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B8882-B4C9-4213-93FD-18F485803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49328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EFA15A-59DB-4F5E-7E15-2739F75AB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D41CD-8CC3-99DD-CA19-A01C3152A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B179C-347E-BD75-8063-85ADDFC94A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F0060-48CB-4A29-B766-4F5C053BA1DB}" type="datetimeFigureOut">
              <a:rPr lang="lv-LV" smtClean="0"/>
              <a:t>21.01.2024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8E100-3571-7454-EC5E-2831D0175C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4A6BD0-5733-7A52-D51F-DDE8598D1B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2B8882-B4C9-4213-93FD-18F4858034A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900585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3573" y="123483"/>
            <a:ext cx="2279112" cy="82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771221" y="92021"/>
            <a:ext cx="10938494" cy="873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457200" algn="ctr">
              <a:lnSpc>
                <a:spcPct val="150000"/>
              </a:lnSpc>
            </a:pPr>
            <a:r>
              <a:rPr lang="lv-LV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LIELO VALODAS MODEĻU UN DZIĻĀS MAŠĪNMĀCĪŠANĀS LIETOJUMI FINANŠU INSTRUMENTU PROGNOZĒŠANĀ</a:t>
            </a:r>
            <a:endParaRPr lang="lv-LV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5878" y="648323"/>
            <a:ext cx="69078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sz="1400" dirty="0"/>
              <a:t>AUTORS: Oskars Luksts, ol22009</a:t>
            </a:r>
          </a:p>
          <a:p>
            <a:r>
              <a:rPr lang="lv-LV" sz="1400" dirty="0"/>
              <a:t>DARBA VADĪTĀJS: </a:t>
            </a:r>
            <a:r>
              <a:rPr lang="lv-LV" sz="1400" dirty="0" err="1"/>
              <a:t>Dr.comp.sci</a:t>
            </a:r>
            <a:r>
              <a:rPr lang="lv-LV" sz="1400" dirty="0"/>
              <a:t> Guntis Bārzdiņš</a:t>
            </a:r>
          </a:p>
          <a:p>
            <a:endParaRPr lang="lv-LV" sz="1400" dirty="0"/>
          </a:p>
          <a:p>
            <a:endParaRPr lang="lv-LV" sz="1400" dirty="0"/>
          </a:p>
          <a:p>
            <a:endParaRPr lang="lv-LV" sz="1400" dirty="0"/>
          </a:p>
          <a:p>
            <a:endParaRPr lang="lv-LV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15878" y="5010258"/>
            <a:ext cx="4463940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sz="1200" b="1" dirty="0"/>
              <a:t>Secinājumi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200" b="1" i="0" dirty="0">
                <a:effectLst/>
              </a:rPr>
              <a:t>Pārākums</a:t>
            </a:r>
            <a:r>
              <a:rPr lang="lv-LV" sz="1200" b="0" i="0" dirty="0">
                <a:effectLst/>
              </a:rPr>
              <a:t>: Konstatēts, ka lielie valodu modeļi spēj identificēt un interpretēt sarežģītus finanšu tirgus modeļus labāk nekā tradicionālās metodes.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200" b="1" i="0" dirty="0">
                <a:effectLst/>
              </a:rPr>
              <a:t>Dati</a:t>
            </a:r>
            <a:r>
              <a:rPr lang="lv-LV" sz="1200" b="0" i="0" dirty="0">
                <a:effectLst/>
              </a:rPr>
              <a:t>: Analīze parādīja, ka dziļās </a:t>
            </a:r>
            <a:r>
              <a:rPr lang="lv-LV" sz="1200" b="0" i="0" dirty="0" err="1">
                <a:effectLst/>
              </a:rPr>
              <a:t>mašīnmācīšanās</a:t>
            </a:r>
            <a:r>
              <a:rPr lang="lv-LV" sz="1200" b="0" i="0" dirty="0">
                <a:effectLst/>
              </a:rPr>
              <a:t> modeļi efektīvi strādā ar lielu un daudzveidīgu datu kopu.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200" b="1" i="0" dirty="0">
                <a:effectLst/>
              </a:rPr>
              <a:t>Potenciāls</a:t>
            </a:r>
            <a:r>
              <a:rPr lang="lv-LV" sz="1200" b="0" i="0" dirty="0">
                <a:effectLst/>
              </a:rPr>
              <a:t>: Šī pieeja piedāvā jaunas iespējas finanšu analīzē, īpaši attiecībā uz laicīgu tendenču atklāšanu un risku pārvaldību.</a:t>
            </a:r>
          </a:p>
          <a:p>
            <a:endParaRPr lang="lv-LV" sz="1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15878" y="2773304"/>
            <a:ext cx="4463940" cy="249299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lv-LV" sz="1200" b="1" dirty="0"/>
              <a:t>Darba mērķi</a:t>
            </a:r>
          </a:p>
          <a:p>
            <a:pPr algn="l"/>
            <a:r>
              <a:rPr lang="lv-LV" sz="1200" b="1" i="0" dirty="0">
                <a:effectLst/>
              </a:rPr>
              <a:t>Algoritmu attīstība</a:t>
            </a:r>
            <a:r>
              <a:rPr lang="lv-LV" sz="1200" b="0" i="0" dirty="0">
                <a:effectLst/>
              </a:rPr>
              <a:t>: Izstrādāt un implementēt jaunus algoritmus, kas balstās uz dziļo </a:t>
            </a:r>
            <a:r>
              <a:rPr lang="lv-LV" sz="1200" b="0" i="0" dirty="0" err="1">
                <a:effectLst/>
              </a:rPr>
              <a:t>mašīnmācīšanos</a:t>
            </a:r>
            <a:r>
              <a:rPr lang="lv-LV" sz="1200" b="0" i="0" dirty="0">
                <a:effectLst/>
              </a:rPr>
              <a:t>, lai analizētu finanšu tirgu tendences.</a:t>
            </a:r>
          </a:p>
          <a:p>
            <a:pPr algn="l"/>
            <a:r>
              <a:rPr lang="lv-LV" sz="1200" b="1" i="0" dirty="0">
                <a:effectLst/>
              </a:rPr>
              <a:t>Metodiku salīdzinājums</a:t>
            </a:r>
            <a:r>
              <a:rPr lang="lv-LV" sz="1200" b="0" i="0" dirty="0">
                <a:effectLst/>
              </a:rPr>
              <a:t>: Pārbaudīt un salīdzināt lielo valodu modeļu efektivitāti pret tradicionālajām prognožu metodēm, kā arī salīdzināt vairāku savstarpējo </a:t>
            </a:r>
            <a:r>
              <a:rPr lang="lv-LV" sz="1200" b="0" i="0" dirty="0" err="1">
                <a:effectLst/>
              </a:rPr>
              <a:t>mašīnmācīšanās</a:t>
            </a:r>
            <a:r>
              <a:rPr lang="lv-LV" sz="1200" b="0" i="0" dirty="0">
                <a:effectLst/>
              </a:rPr>
              <a:t> algoritmu efektivitāti finanšu instrumentu prognozēšanā. </a:t>
            </a:r>
          </a:p>
          <a:p>
            <a:pPr algn="l"/>
            <a:r>
              <a:rPr lang="lv-LV" sz="1200" b="1" i="0" dirty="0">
                <a:effectLst/>
              </a:rPr>
              <a:t>Praktiskā </a:t>
            </a:r>
            <a:r>
              <a:rPr lang="lv-LV" sz="1200" b="1" i="0" dirty="0" err="1">
                <a:effectLst/>
              </a:rPr>
              <a:t>pielietojamība</a:t>
            </a:r>
            <a:r>
              <a:rPr lang="lv-LV" sz="1200" b="0" i="0" dirty="0">
                <a:effectLst/>
              </a:rPr>
              <a:t>: Novērtēt šo jauno pieeju praktisko lietderību reālā tirgus vidē. Izveidot tīmekļa lietotni, kurā ir iespējams efektīvi izmantots šos modeļus un algoritmus, lai varētu veikt sapratīgus investīciju lēmumus.</a:t>
            </a:r>
          </a:p>
          <a:p>
            <a:endParaRPr lang="lv-LV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15878" y="1203644"/>
            <a:ext cx="4463940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l"/>
            <a:r>
              <a:rPr lang="lv-LV" sz="1200" b="1" dirty="0"/>
              <a:t>Motivācija</a:t>
            </a:r>
            <a:endParaRPr lang="lv-LV" sz="1200" dirty="0"/>
          </a:p>
          <a:p>
            <a:pPr algn="l"/>
            <a:r>
              <a:rPr lang="lv-LV" sz="1200" b="0" i="0" dirty="0">
                <a:effectLst/>
              </a:rPr>
              <a:t>Finanšu tirgi ir ārkārtīgi mainīgi un prognozēt to virzienus ir izaicinājums, kas prasa izmantot jaunākās tehnoloģijas.</a:t>
            </a:r>
          </a:p>
          <a:p>
            <a:pPr algn="l"/>
            <a:r>
              <a:rPr lang="lv-LV" sz="1200" b="1" i="0" dirty="0">
                <a:effectLst/>
              </a:rPr>
              <a:t>Problēma:</a:t>
            </a:r>
            <a:r>
              <a:rPr lang="lv-LV" sz="1200" b="0" i="0" dirty="0">
                <a:effectLst/>
              </a:rPr>
              <a:t> Tradicionālās analītiskās metodes bieži nevar efektīvi tikt galā ar sarežģīto un dinamisko finanšu datu raksturu. </a:t>
            </a:r>
          </a:p>
          <a:p>
            <a:pPr algn="l"/>
            <a:r>
              <a:rPr lang="lv-LV" sz="1200" b="1" dirty="0"/>
              <a:t>J</a:t>
            </a:r>
            <a:r>
              <a:rPr lang="lv-LV" sz="1200" b="1" i="0" dirty="0">
                <a:effectLst/>
              </a:rPr>
              <a:t>aunā pieeja</a:t>
            </a:r>
            <a:r>
              <a:rPr lang="lv-LV" sz="1200" b="0" i="0" dirty="0">
                <a:effectLst/>
              </a:rPr>
              <a:t>: Lielo valodu modeļu un dziļās </a:t>
            </a:r>
            <a:r>
              <a:rPr lang="lv-LV" sz="1200" b="0" i="0" dirty="0" err="1">
                <a:effectLst/>
              </a:rPr>
              <a:t>mašīnmācīšanās</a:t>
            </a:r>
            <a:r>
              <a:rPr lang="lv-LV" sz="1200" b="0" i="0" dirty="0">
                <a:effectLst/>
              </a:rPr>
              <a:t> izmantošana var nodrošināt jaunu perspektīvu un uzlabot prognožu precizitāti, analizējot lielu apjomu neapstrādātu teksta datu.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396158" y="4980191"/>
            <a:ext cx="4547602" cy="175432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v-LV" sz="1200" b="1" dirty="0"/>
              <a:t>Turpmākais darbs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200" b="1" i="0" dirty="0">
                <a:effectLst/>
              </a:rPr>
              <a:t>Algoritmu pilnveidošana</a:t>
            </a:r>
            <a:r>
              <a:rPr lang="lv-LV" sz="1200" b="0" i="0" dirty="0">
                <a:effectLst/>
              </a:rPr>
              <a:t>: Pastāv iespēja vēl vairāk attīstīt un uzlabot šos algoritmus, palielinot to precizitāti un adaptēšanas spējas.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200" b="1" i="0" dirty="0">
                <a:effectLst/>
              </a:rPr>
              <a:t>Pielietojuma paplašināšana</a:t>
            </a:r>
            <a:r>
              <a:rPr lang="lv-LV" sz="1200" b="0" i="0" dirty="0">
                <a:effectLst/>
              </a:rPr>
              <a:t>: Izpētīt lielo valodu modeļu izmantošanu citās finanšu sektora jomās, piemēram, riska pārvaldībā un klientu uzvedības analīzē.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lv-LV" sz="1200" b="1" i="0" dirty="0" err="1">
                <a:effectLst/>
              </a:rPr>
              <a:t>Datubāzu</a:t>
            </a:r>
            <a:r>
              <a:rPr lang="lv-LV" sz="1200" b="1" i="0" dirty="0">
                <a:effectLst/>
              </a:rPr>
              <a:t> diversifikācija</a:t>
            </a:r>
            <a:r>
              <a:rPr lang="lv-LV" sz="1200" b="0" i="0" dirty="0">
                <a:effectLst/>
              </a:rPr>
              <a:t>: Integrēt vēl plašāku un dažādāku datu avotu klāstu, lai uzlabotu modeļu spējas atspoguļot reālas tirgus situācijas.</a:t>
            </a:r>
          </a:p>
          <a:p>
            <a:endParaRPr lang="lv-LV" sz="1200" b="1" dirty="0"/>
          </a:p>
        </p:txBody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661FDC54-8FE8-4048-94BF-4780D61A17F6}"/>
              </a:ext>
            </a:extLst>
          </p:cNvPr>
          <p:cNvSpPr/>
          <p:nvPr/>
        </p:nvSpPr>
        <p:spPr>
          <a:xfrm>
            <a:off x="11012570" y="6550223"/>
            <a:ext cx="1179430" cy="30777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lv-LV" sz="1400" b="1" dirty="0"/>
              <a:t>RĪGA, 2024</a:t>
            </a:r>
            <a:endParaRPr lang="lv-LV" b="1" dirty="0">
              <a:cs typeface="Calibri"/>
            </a:endParaRPr>
          </a:p>
        </p:txBody>
      </p:sp>
      <p:pic>
        <p:nvPicPr>
          <p:cNvPr id="11" name="Picture 10" descr="A diagram of a data flow&#10;&#10;Description automatically generated">
            <a:extLst>
              <a:ext uri="{FF2B5EF4-FFF2-40B4-BE49-F238E27FC236}">
                <a16:creationId xmlns:a16="http://schemas.microsoft.com/office/drawing/2014/main" id="{A6835607-C356-B913-EAF2-D8100933B29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99"/>
          <a:stretch/>
        </p:blipFill>
        <p:spPr>
          <a:xfrm>
            <a:off x="5708169" y="912591"/>
            <a:ext cx="5416513" cy="3890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51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4252</TotalTime>
  <Words>301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Oskars Luksts</dc:creator>
  <cp:lastModifiedBy>Oskars Luksts</cp:lastModifiedBy>
  <cp:revision>4</cp:revision>
  <dcterms:created xsi:type="dcterms:W3CDTF">2024-01-21T15:16:02Z</dcterms:created>
  <dcterms:modified xsi:type="dcterms:W3CDTF">2024-01-24T14:08:56Z</dcterms:modified>
</cp:coreProperties>
</file>