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37" d="100"/>
          <a:sy n="37" d="100"/>
        </p:scale>
        <p:origin x="10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238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171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158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241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399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971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71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864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55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734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680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C9739-C54C-4B97-A5C1-6052BE78F7DE}" type="datetimeFigureOut">
              <a:rPr lang="lv-LV" smtClean="0"/>
              <a:t>27.02.2020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9AFD-E360-4342-9101-695FFA274F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601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F6FB971-90DD-4401-836C-61817B39E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292" y="956432"/>
            <a:ext cx="13389153" cy="2058115"/>
          </a:xfrm>
        </p:spPr>
        <p:txBody>
          <a:bodyPr/>
          <a:lstStyle/>
          <a:p>
            <a:r>
              <a:rPr lang="lv-LV" sz="4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 TIPA ĻAUNATŪRAS IMPLEMENTĀCIJA </a:t>
            </a:r>
          </a:p>
          <a:p>
            <a:r>
              <a:rPr lang="lv-LV" sz="4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DATORSISTĒMAS BIOS UN APARATŪRAS LĪMENĪ</a:t>
            </a:r>
          </a:p>
          <a:p>
            <a:endParaRPr lang="lv-LV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D3DAD2-C94D-451E-BDB6-1D3E1F7778AE}"/>
              </a:ext>
            </a:extLst>
          </p:cNvPr>
          <p:cNvGrpSpPr/>
          <p:nvPr/>
        </p:nvGrpSpPr>
        <p:grpSpPr>
          <a:xfrm>
            <a:off x="16076331" y="1744763"/>
            <a:ext cx="12592593" cy="8538030"/>
            <a:chOff x="0" y="0"/>
            <a:chExt cx="7051674" cy="4592321"/>
          </a:xfrm>
        </p:grpSpPr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02D9DBCA-66AC-4BCF-9FF0-BE8CE2AB4155}"/>
                </a:ext>
              </a:extLst>
            </p:cNvPr>
            <p:cNvCxnSpPr/>
            <p:nvPr/>
          </p:nvCxnSpPr>
          <p:spPr>
            <a:xfrm flipH="1">
              <a:off x="1384097" y="2655418"/>
              <a:ext cx="182880" cy="1097280"/>
            </a:xfrm>
            <a:prstGeom prst="bentConnector3">
              <a:avLst>
                <a:gd name="adj1" fmla="val 1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5A0766AA-531E-4639-B21E-C02831E0B424}"/>
                </a:ext>
              </a:extLst>
            </p:cNvPr>
            <p:cNvCxnSpPr/>
            <p:nvPr/>
          </p:nvCxnSpPr>
          <p:spPr>
            <a:xfrm flipH="1">
              <a:off x="1362152" y="2655418"/>
              <a:ext cx="270510" cy="1762760"/>
            </a:xfrm>
            <a:prstGeom prst="bentConnector3">
              <a:avLst>
                <a:gd name="adj1" fmla="val 672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310B813-1F22-4234-B424-00916FDD3C8C}"/>
                </a:ext>
              </a:extLst>
            </p:cNvPr>
            <p:cNvGrpSpPr/>
            <p:nvPr/>
          </p:nvGrpSpPr>
          <p:grpSpPr>
            <a:xfrm>
              <a:off x="0" y="0"/>
              <a:ext cx="7051674" cy="4592321"/>
              <a:chOff x="0" y="753466"/>
              <a:chExt cx="7051827" cy="4593463"/>
            </a:xfrm>
          </p:grpSpPr>
          <p:sp>
            <p:nvSpPr>
              <p:cNvPr id="31" name="Text Box 2">
                <a:extLst>
                  <a:ext uri="{FF2B5EF4-FFF2-40B4-BE49-F238E27FC236}">
                    <a16:creationId xmlns:a16="http://schemas.microsoft.com/office/drawing/2014/main" id="{4C0CDF75-0E0C-4EAC-AE98-92246DFF2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1094" y="753466"/>
                <a:ext cx="1521460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Caur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ievainojamību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programmatūrā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2" name="Text Box 2">
                <a:extLst>
                  <a:ext uri="{FF2B5EF4-FFF2-40B4-BE49-F238E27FC236}">
                    <a16:creationId xmlns:a16="http://schemas.microsoft.com/office/drawing/2014/main" id="{BE8BFA21-F4BA-4B70-AD3B-C238EA2F8F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510" y="1484986"/>
                <a:ext cx="1521460" cy="4457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“Secure Boot”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apiešana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3" name="Text Box 2">
                <a:extLst>
                  <a:ext uri="{FF2B5EF4-FFF2-40B4-BE49-F238E27FC236}">
                    <a16:creationId xmlns:a16="http://schemas.microsoft.com/office/drawing/2014/main" id="{C937CD59-13E4-4F2A-847A-B9A8D01E9D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510" y="2114093"/>
                <a:ext cx="1521460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SMM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privilēģiju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palielināšna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4" name="Text Box 2">
                <a:extLst>
                  <a:ext uri="{FF2B5EF4-FFF2-40B4-BE49-F238E27FC236}">
                    <a16:creationId xmlns:a16="http://schemas.microsoft.com/office/drawing/2014/main" id="{526FE764-2D02-4CFB-B28A-9C870EFE3E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510" y="2750516"/>
                <a:ext cx="1521460" cy="6286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UEFI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aparatūras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programmatūras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implants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5" name="Text Box 2">
                <a:extLst>
                  <a:ext uri="{FF2B5EF4-FFF2-40B4-BE49-F238E27FC236}">
                    <a16:creationId xmlns:a16="http://schemas.microsoft.com/office/drawing/2014/main" id="{9792EDE3-0915-45EA-B5D8-A514B36DF1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15" y="3599079"/>
                <a:ext cx="1338580" cy="460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Patstāvīgs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ne SMM (DXE, PEI)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2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6" name="Text Box 2">
                <a:extLst>
                  <a:ext uri="{FF2B5EF4-FFF2-40B4-BE49-F238E27FC236}">
                    <a16:creationId xmlns:a16="http://schemas.microsoft.com/office/drawing/2014/main" id="{3307C076-F22E-4CA9-A63F-AC871E76A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57447"/>
                <a:ext cx="1338580" cy="460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Patstāvīgs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SMM (DXE)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0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20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7" name="Text Box 2">
                <a:extLst>
                  <a:ext uri="{FF2B5EF4-FFF2-40B4-BE49-F238E27FC236}">
                    <a16:creationId xmlns:a16="http://schemas.microsoft.com/office/drawing/2014/main" id="{F0E5664D-2433-49BC-9A22-94AD22CEAE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15" y="4886554"/>
                <a:ext cx="1338580" cy="460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Nepatstāvīgs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SMM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jeb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shell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kods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8" name="Text Box 2">
                <a:extLst>
                  <a:ext uri="{FF2B5EF4-FFF2-40B4-BE49-F238E27FC236}">
                    <a16:creationId xmlns:a16="http://schemas.microsoft.com/office/drawing/2014/main" id="{7514BCE9-754A-4A4C-9409-4384B3C8FD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8806" y="753466"/>
                <a:ext cx="1974850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Ievainojamība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piegādes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ķēdē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39" name="Text Box 2">
                <a:extLst>
                  <a:ext uri="{FF2B5EF4-FFF2-40B4-BE49-F238E27FC236}">
                    <a16:creationId xmlns:a16="http://schemas.microsoft.com/office/drawing/2014/main" id="{412A5134-EC44-4E9B-BC4D-E5643F68A6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6938" y="1602029"/>
                <a:ext cx="1411605" cy="453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Ievanojamība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BIOS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atjauninājumos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2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40" name="Text Box 2">
                <a:extLst>
                  <a:ext uri="{FF2B5EF4-FFF2-40B4-BE49-F238E27FC236}">
                    <a16:creationId xmlns:a16="http://schemas.microsoft.com/office/drawing/2014/main" id="{FE69FFCA-A3D7-49E7-A556-5D4A79B046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4064" y="1602029"/>
                <a:ext cx="1411605" cy="4679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Slikta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konfigurācija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2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41" name="Text Box 2">
                <a:extLst>
                  <a:ext uri="{FF2B5EF4-FFF2-40B4-BE49-F238E27FC236}">
                    <a16:creationId xmlns:a16="http://schemas.microsoft.com/office/drawing/2014/main" id="{F0CE2313-6326-45DB-AFC1-A98D541F32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3005" y="2253082"/>
                <a:ext cx="1762760" cy="7893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Neatjaunota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BIOS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programmatūra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kuras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versijai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ir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konstatēta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ievainojamība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42" name="Text Box 2">
                <a:extLst>
                  <a:ext uri="{FF2B5EF4-FFF2-40B4-BE49-F238E27FC236}">
                    <a16:creationId xmlns:a16="http://schemas.microsoft.com/office/drawing/2014/main" id="{BCAC9DAE-BEDC-426A-859E-068E8750D3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3005" y="3204058"/>
                <a:ext cx="1762760" cy="5118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Neautorizēti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BIOS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atjauninājumi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43" name="Text Box 2">
                <a:extLst>
                  <a:ext uri="{FF2B5EF4-FFF2-40B4-BE49-F238E27FC236}">
                    <a16:creationId xmlns:a16="http://schemas.microsoft.com/office/drawing/2014/main" id="{1D2897CF-88A1-472E-A3F0-1B6B707E54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3005" y="3964839"/>
                <a:ext cx="1762760" cy="9213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Ar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ļaunatūru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inficēta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BIOS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atjauninājumu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nodrošinošā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programmatūra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 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44" name="Text Box 2">
                <a:extLst>
                  <a:ext uri="{FF2B5EF4-FFF2-40B4-BE49-F238E27FC236}">
                    <a16:creationId xmlns:a16="http://schemas.microsoft.com/office/drawing/2014/main" id="{DC3FD8ED-02CD-427A-AECF-79F507DDBF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3987" y="2260397"/>
                <a:ext cx="1667510" cy="6286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Slikti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konfigurēta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aizsardzība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45" name="Text Box 2">
                <a:extLst>
                  <a:ext uri="{FF2B5EF4-FFF2-40B4-BE49-F238E27FC236}">
                    <a16:creationId xmlns:a16="http://schemas.microsoft.com/office/drawing/2014/main" id="{767537CB-250C-4BC1-AAE0-B019C90185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1302" y="3167482"/>
                <a:ext cx="1660525" cy="4895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Ļaunatūru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saturošas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perifērās</a:t>
                </a:r>
                <a:r>
                  <a:rPr lang="en-US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 </a:t>
                </a:r>
                <a:r>
                  <a:rPr lang="en-US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ierīces</a:t>
                </a:r>
                <a:endParaRPr lang="lv-LV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2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2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cxnSp>
            <p:nvCxnSpPr>
              <p:cNvPr id="46" name="Connector: Elbow 45">
                <a:extLst>
                  <a:ext uri="{FF2B5EF4-FFF2-40B4-BE49-F238E27FC236}">
                    <a16:creationId xmlns:a16="http://schemas.microsoft.com/office/drawing/2014/main" id="{ACA314E2-440E-478C-9F2C-78D88C4556C3}"/>
                  </a:ext>
                </a:extLst>
              </p:cNvPr>
              <p:cNvCxnSpPr/>
              <p:nvPr/>
            </p:nvCxnSpPr>
            <p:spPr>
              <a:xfrm flipH="1">
                <a:off x="1720596" y="1207008"/>
                <a:ext cx="358547" cy="512216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or: Elbow 46">
                <a:extLst>
                  <a:ext uri="{FF2B5EF4-FFF2-40B4-BE49-F238E27FC236}">
                    <a16:creationId xmlns:a16="http://schemas.microsoft.com/office/drawing/2014/main" id="{973D7CA9-C644-438C-B83D-56E7F77E3A5C}"/>
                  </a:ext>
                </a:extLst>
              </p:cNvPr>
              <p:cNvCxnSpPr/>
              <p:nvPr/>
            </p:nvCxnSpPr>
            <p:spPr>
              <a:xfrm flipH="1">
                <a:off x="1720596" y="1207008"/>
                <a:ext cx="299314" cy="1126541"/>
              </a:xfrm>
              <a:prstGeom prst="bentConnector3">
                <a:avLst>
                  <a:gd name="adj1" fmla="val 408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or: Elbow 47">
                <a:extLst>
                  <a:ext uri="{FF2B5EF4-FFF2-40B4-BE49-F238E27FC236}">
                    <a16:creationId xmlns:a16="http://schemas.microsoft.com/office/drawing/2014/main" id="{F4A4DC9F-7E6A-402C-9258-2294A006A8CE}"/>
                  </a:ext>
                </a:extLst>
              </p:cNvPr>
              <p:cNvCxnSpPr/>
              <p:nvPr/>
            </p:nvCxnSpPr>
            <p:spPr>
              <a:xfrm flipH="1">
                <a:off x="1720596" y="1207008"/>
                <a:ext cx="408127" cy="1836116"/>
              </a:xfrm>
              <a:prstGeom prst="bentConnector3">
                <a:avLst>
                  <a:gd name="adj1" fmla="val 5134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or: Elbow 48">
                <a:extLst>
                  <a:ext uri="{FF2B5EF4-FFF2-40B4-BE49-F238E27FC236}">
                    <a16:creationId xmlns:a16="http://schemas.microsoft.com/office/drawing/2014/main" id="{85889C65-4174-40A2-9670-E2E02CA1505C}"/>
                  </a:ext>
                </a:extLst>
              </p:cNvPr>
              <p:cNvCxnSpPr/>
              <p:nvPr/>
            </p:nvCxnSpPr>
            <p:spPr>
              <a:xfrm flipH="1">
                <a:off x="1362151" y="3379623"/>
                <a:ext cx="80010" cy="453390"/>
              </a:xfrm>
              <a:prstGeom prst="bentConnector3">
                <a:avLst>
                  <a:gd name="adj1" fmla="val -32061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002F0F1C-D242-428B-A672-1D8BF0F60678}"/>
                  </a:ext>
                </a:extLst>
              </p:cNvPr>
              <p:cNvCxnSpPr/>
              <p:nvPr/>
            </p:nvCxnSpPr>
            <p:spPr>
              <a:xfrm>
                <a:off x="4209288" y="1207008"/>
                <a:ext cx="0" cy="395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9703BEEF-58F0-48B9-995E-33FF844DBF5A}"/>
                  </a:ext>
                </a:extLst>
              </p:cNvPr>
              <p:cNvCxnSpPr/>
              <p:nvPr/>
            </p:nvCxnSpPr>
            <p:spPr>
              <a:xfrm>
                <a:off x="5387035" y="1207008"/>
                <a:ext cx="0" cy="395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or: Elbow 51">
                <a:extLst>
                  <a:ext uri="{FF2B5EF4-FFF2-40B4-BE49-F238E27FC236}">
                    <a16:creationId xmlns:a16="http://schemas.microsoft.com/office/drawing/2014/main" id="{CEE0509C-6FD7-4C7B-8FA2-210FED512882}"/>
                  </a:ext>
                </a:extLst>
              </p:cNvPr>
              <p:cNvCxnSpPr/>
              <p:nvPr/>
            </p:nvCxnSpPr>
            <p:spPr>
              <a:xfrm flipH="1">
                <a:off x="4317492" y="2070202"/>
                <a:ext cx="109931" cy="585394"/>
              </a:xfrm>
              <a:prstGeom prst="bentConnector3">
                <a:avLst>
                  <a:gd name="adj1" fmla="val -16578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or: Elbow 52">
                <a:extLst>
                  <a:ext uri="{FF2B5EF4-FFF2-40B4-BE49-F238E27FC236}">
                    <a16:creationId xmlns:a16="http://schemas.microsoft.com/office/drawing/2014/main" id="{C5CD748F-F0F2-42BE-BA0D-6DC97EC36E8A}"/>
                  </a:ext>
                </a:extLst>
              </p:cNvPr>
              <p:cNvCxnSpPr/>
              <p:nvPr/>
            </p:nvCxnSpPr>
            <p:spPr>
              <a:xfrm flipH="1">
                <a:off x="4317492" y="2070202"/>
                <a:ext cx="225247" cy="1345997"/>
              </a:xfrm>
              <a:prstGeom prst="bentConnector3">
                <a:avLst>
                  <a:gd name="adj1" fmla="val -2064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or: Elbow 53">
                <a:extLst>
                  <a:ext uri="{FF2B5EF4-FFF2-40B4-BE49-F238E27FC236}">
                    <a16:creationId xmlns:a16="http://schemas.microsoft.com/office/drawing/2014/main" id="{7039AFDA-0438-4434-A0FD-14ADA9045C9F}"/>
                  </a:ext>
                </a:extLst>
              </p:cNvPr>
              <p:cNvCxnSpPr/>
              <p:nvPr/>
            </p:nvCxnSpPr>
            <p:spPr>
              <a:xfrm flipH="1">
                <a:off x="4317492" y="2055572"/>
                <a:ext cx="365963" cy="2348332"/>
              </a:xfrm>
              <a:prstGeom prst="bentConnector3">
                <a:avLst>
                  <a:gd name="adj1" fmla="val 9994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or: Elbow 54">
                <a:extLst>
                  <a:ext uri="{FF2B5EF4-FFF2-40B4-BE49-F238E27FC236}">
                    <a16:creationId xmlns:a16="http://schemas.microsoft.com/office/drawing/2014/main" id="{589B9FE8-5891-4730-8F71-EA48169955E7}"/>
                  </a:ext>
                </a:extLst>
              </p:cNvPr>
              <p:cNvCxnSpPr/>
              <p:nvPr/>
            </p:nvCxnSpPr>
            <p:spPr>
              <a:xfrm>
                <a:off x="5315255" y="2070202"/>
                <a:ext cx="73152" cy="584835"/>
              </a:xfrm>
              <a:prstGeom prst="bentConnector3">
                <a:avLst>
                  <a:gd name="adj1" fmla="val -20087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or: Elbow 55">
                <a:extLst>
                  <a:ext uri="{FF2B5EF4-FFF2-40B4-BE49-F238E27FC236}">
                    <a16:creationId xmlns:a16="http://schemas.microsoft.com/office/drawing/2014/main" id="{720A9A95-871C-4D41-9D98-A58EE33CDBD7}"/>
                  </a:ext>
                </a:extLst>
              </p:cNvPr>
              <p:cNvCxnSpPr/>
              <p:nvPr/>
            </p:nvCxnSpPr>
            <p:spPr>
              <a:xfrm>
                <a:off x="5261153" y="2070202"/>
                <a:ext cx="131673" cy="1382573"/>
              </a:xfrm>
              <a:prstGeom prst="bentConnector3">
                <a:avLst>
                  <a:gd name="adj1" fmla="val -22308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6581268-5E6C-4C08-8980-C5144C9DE6F0}"/>
              </a:ext>
            </a:extLst>
          </p:cNvPr>
          <p:cNvGrpSpPr/>
          <p:nvPr/>
        </p:nvGrpSpPr>
        <p:grpSpPr>
          <a:xfrm>
            <a:off x="19733170" y="11465299"/>
            <a:ext cx="9931711" cy="4558346"/>
            <a:chOff x="0" y="0"/>
            <a:chExt cx="6476659" cy="2988623"/>
          </a:xfrm>
        </p:grpSpPr>
        <p:sp>
          <p:nvSpPr>
            <p:cNvPr id="58" name="Text Box 2">
              <a:extLst>
                <a:ext uri="{FF2B5EF4-FFF2-40B4-BE49-F238E27FC236}">
                  <a16:creationId xmlns:a16="http://schemas.microsoft.com/office/drawing/2014/main" id="{DF16F7BD-7989-4C33-8536-E42F27EFB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6072" y="1498842"/>
              <a:ext cx="1623695" cy="329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Aizsargātais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režīms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</p:txBody>
        </p:sp>
        <p:sp>
          <p:nvSpPr>
            <p:cNvPr id="59" name="Text Box 2">
              <a:extLst>
                <a:ext uri="{FF2B5EF4-FFF2-40B4-BE49-F238E27FC236}">
                  <a16:creationId xmlns:a16="http://schemas.microsoft.com/office/drawing/2014/main" id="{9EBB067F-D50C-4C3B-BB1E-20A5E250A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9272" y="1467134"/>
              <a:ext cx="1514475" cy="3543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kern="150" dirty="0">
                  <a:effectLst/>
                  <a:latin typeface="Liberation Serif"/>
                  <a:ea typeface="Noto Sans CJK SC"/>
                  <a:cs typeface="Lohit Devanagari"/>
                </a:rPr>
                <a:t>SMM režīms</a:t>
              </a:r>
            </a:p>
          </p:txBody>
        </p:sp>
        <p:sp>
          <p:nvSpPr>
            <p:cNvPr id="60" name="Text Box 2">
              <a:extLst>
                <a:ext uri="{FF2B5EF4-FFF2-40B4-BE49-F238E27FC236}">
                  <a16:creationId xmlns:a16="http://schemas.microsoft.com/office/drawing/2014/main" id="{E2E339B6-63B1-4E71-9825-9087870F3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192" y="504967"/>
              <a:ext cx="1623695" cy="3543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Reālo adrešu režīms</a:t>
              </a:r>
            </a:p>
          </p:txBody>
        </p:sp>
        <p:sp>
          <p:nvSpPr>
            <p:cNvPr id="61" name="Text Box 2">
              <a:extLst>
                <a:ext uri="{FF2B5EF4-FFF2-40B4-BE49-F238E27FC236}">
                  <a16:creationId xmlns:a16="http://schemas.microsoft.com/office/drawing/2014/main" id="{E357F8C4-7655-4B1E-98BD-7313DC48C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6072" y="2442949"/>
              <a:ext cx="1657985" cy="3543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Virtuālais 8086 režīms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0F729861-6947-4BD4-8DBF-4947CE00C8D1}"/>
                </a:ext>
              </a:extLst>
            </p:cNvPr>
            <p:cNvCxnSpPr/>
            <p:nvPr/>
          </p:nvCxnSpPr>
          <p:spPr>
            <a:xfrm flipV="1">
              <a:off x="1462869" y="856966"/>
              <a:ext cx="0" cy="6146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CFB25C62-7BF7-4CD6-B187-BA29C27F6AED}"/>
                </a:ext>
              </a:extLst>
            </p:cNvPr>
            <p:cNvCxnSpPr/>
            <p:nvPr/>
          </p:nvCxnSpPr>
          <p:spPr>
            <a:xfrm flipV="1">
              <a:off x="1428750" y="1832780"/>
              <a:ext cx="0" cy="6146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4F9221D3-24E7-46A2-B720-EF3B5A2FDAE1}"/>
                </a:ext>
              </a:extLst>
            </p:cNvPr>
            <p:cNvCxnSpPr/>
            <p:nvPr/>
          </p:nvCxnSpPr>
          <p:spPr>
            <a:xfrm>
              <a:off x="2554690" y="859809"/>
              <a:ext cx="0" cy="6117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1BA7CF7-911D-4B21-BF79-855C1FDE28A7}"/>
                </a:ext>
              </a:extLst>
            </p:cNvPr>
            <p:cNvCxnSpPr/>
            <p:nvPr/>
          </p:nvCxnSpPr>
          <p:spPr>
            <a:xfrm>
              <a:off x="2554690" y="1835624"/>
              <a:ext cx="0" cy="6117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 Box 2">
              <a:extLst>
                <a:ext uri="{FF2B5EF4-FFF2-40B4-BE49-F238E27FC236}">
                  <a16:creationId xmlns:a16="http://schemas.microsoft.com/office/drawing/2014/main" id="{A9E0FA2B-6535-4600-A0C5-8C60D55CCD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4968" y="989463"/>
              <a:ext cx="1105088" cy="222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PE iestatīts uz 1</a:t>
              </a:r>
            </a:p>
          </p:txBody>
        </p:sp>
        <p:sp>
          <p:nvSpPr>
            <p:cNvPr id="67" name="Text Box 2">
              <a:extLst>
                <a:ext uri="{FF2B5EF4-FFF2-40B4-BE49-F238E27FC236}">
                  <a16:creationId xmlns:a16="http://schemas.microsoft.com/office/drawing/2014/main" id="{88D4CC02-6224-4D81-B7E1-A5FFC1221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9270" y="2154529"/>
              <a:ext cx="1328451" cy="2110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VM iestatīts uz 1</a:t>
              </a:r>
            </a:p>
          </p:txBody>
        </p:sp>
        <p:sp>
          <p:nvSpPr>
            <p:cNvPr id="68" name="Text Box 2">
              <a:extLst>
                <a:ext uri="{FF2B5EF4-FFF2-40B4-BE49-F238E27FC236}">
                  <a16:creationId xmlns:a16="http://schemas.microsoft.com/office/drawing/2014/main" id="{D5603136-CCB2-458B-BDBF-4D6F7EF9E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375" y="866500"/>
              <a:ext cx="975297" cy="6050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PE iestatīts uz 0</a:t>
              </a: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vai sistēmas pārlādēšana</a:t>
              </a: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kern="150" dirty="0">
                  <a:effectLst/>
                  <a:latin typeface="Liberation Serif"/>
                  <a:ea typeface="Noto Sans CJK SC"/>
                  <a:cs typeface="Lohit Devanagari"/>
                </a:rPr>
                <a:t> </a:t>
              </a:r>
            </a:p>
          </p:txBody>
        </p:sp>
        <p:cxnSp>
          <p:nvCxnSpPr>
            <p:cNvPr id="69" name="Connector: Elbow 68">
              <a:extLst>
                <a:ext uri="{FF2B5EF4-FFF2-40B4-BE49-F238E27FC236}">
                  <a16:creationId xmlns:a16="http://schemas.microsoft.com/office/drawing/2014/main" id="{999E6D46-FB88-4D27-8F80-8ABBEB2477F7}"/>
                </a:ext>
              </a:extLst>
            </p:cNvPr>
            <p:cNvCxnSpPr/>
            <p:nvPr/>
          </p:nvCxnSpPr>
          <p:spPr>
            <a:xfrm flipH="1" flipV="1">
              <a:off x="2871432" y="772236"/>
              <a:ext cx="1463154" cy="694898"/>
            </a:xfrm>
            <a:prstGeom prst="bentConnector3">
              <a:avLst>
                <a:gd name="adj1" fmla="val -2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 Box 2">
              <a:extLst>
                <a:ext uri="{FF2B5EF4-FFF2-40B4-BE49-F238E27FC236}">
                  <a16:creationId xmlns:a16="http://schemas.microsoft.com/office/drawing/2014/main" id="{F22221AD-F01E-42E1-A173-3C7F99E81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6286" y="192626"/>
              <a:ext cx="1275674" cy="5233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rsm</a:t>
              </a: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 instrukcija vai sistēmas pārlādēšana</a:t>
              </a: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B48529F5-CB73-4B5A-8298-39B22BF69268}"/>
                </a:ext>
              </a:extLst>
            </p:cNvPr>
            <p:cNvCxnSpPr/>
            <p:nvPr/>
          </p:nvCxnSpPr>
          <p:spPr>
            <a:xfrm flipV="1">
              <a:off x="2758269" y="40943"/>
              <a:ext cx="0" cy="464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or: Elbow 71">
              <a:extLst>
                <a:ext uri="{FF2B5EF4-FFF2-40B4-BE49-F238E27FC236}">
                  <a16:creationId xmlns:a16="http://schemas.microsoft.com/office/drawing/2014/main" id="{B2219ABB-7704-4517-9BBE-DC92B0EAFC5E}"/>
                </a:ext>
              </a:extLst>
            </p:cNvPr>
            <p:cNvCxnSpPr/>
            <p:nvPr/>
          </p:nvCxnSpPr>
          <p:spPr>
            <a:xfrm>
              <a:off x="2758269" y="40943"/>
              <a:ext cx="2279177" cy="1425983"/>
            </a:xfrm>
            <a:prstGeom prst="bentConnector3">
              <a:avLst>
                <a:gd name="adj1" fmla="val 9999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B710BCC4-1226-4469-AD1A-AC449AE62F08}"/>
                </a:ext>
              </a:extLst>
            </p:cNvPr>
            <p:cNvCxnSpPr/>
            <p:nvPr/>
          </p:nvCxnSpPr>
          <p:spPr>
            <a:xfrm>
              <a:off x="2840156" y="1584278"/>
              <a:ext cx="11195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4081DFD4-D159-4DD8-9441-1B201C8C9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3458" y="1310185"/>
              <a:ext cx="736600" cy="2114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SMI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35A40840-BB13-446A-9725-38E4EF224D13}"/>
                </a:ext>
              </a:extLst>
            </p:cNvPr>
            <p:cNvCxnSpPr/>
            <p:nvPr/>
          </p:nvCxnSpPr>
          <p:spPr>
            <a:xfrm flipH="1">
              <a:off x="2837313" y="1734403"/>
              <a:ext cx="11195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 Box 2">
              <a:extLst>
                <a:ext uri="{FF2B5EF4-FFF2-40B4-BE49-F238E27FC236}">
                  <a16:creationId xmlns:a16="http://schemas.microsoft.com/office/drawing/2014/main" id="{590EE2D2-E896-4937-9C47-4C3906C12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2334" y="1744037"/>
              <a:ext cx="818515" cy="2247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rsm</a:t>
              </a: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 instrukcija</a:t>
              </a:r>
            </a:p>
          </p:txBody>
        </p:sp>
        <p:cxnSp>
          <p:nvCxnSpPr>
            <p:cNvPr id="77" name="Connector: Elbow 76">
              <a:extLst>
                <a:ext uri="{FF2B5EF4-FFF2-40B4-BE49-F238E27FC236}">
                  <a16:creationId xmlns:a16="http://schemas.microsoft.com/office/drawing/2014/main" id="{E9920F46-FA72-40CA-AFFC-2BF91A07B021}"/>
                </a:ext>
              </a:extLst>
            </p:cNvPr>
            <p:cNvCxnSpPr/>
            <p:nvPr/>
          </p:nvCxnSpPr>
          <p:spPr>
            <a:xfrm flipH="1">
              <a:off x="2871432" y="1821976"/>
              <a:ext cx="1460415" cy="757963"/>
            </a:xfrm>
            <a:prstGeom prst="bentConnector3">
              <a:avLst>
                <a:gd name="adj1" fmla="val 91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2">
              <a:extLst>
                <a:ext uri="{FF2B5EF4-FFF2-40B4-BE49-F238E27FC236}">
                  <a16:creationId xmlns:a16="http://schemas.microsoft.com/office/drawing/2014/main" id="{117EC867-E817-4C88-8F23-2687B1A520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3943" y="2072237"/>
              <a:ext cx="698043" cy="494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rsm</a:t>
              </a: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 instrukcija</a:t>
              </a:r>
            </a:p>
          </p:txBody>
        </p:sp>
        <p:cxnSp>
          <p:nvCxnSpPr>
            <p:cNvPr id="79" name="Connector: Elbow 78">
              <a:extLst>
                <a:ext uri="{FF2B5EF4-FFF2-40B4-BE49-F238E27FC236}">
                  <a16:creationId xmlns:a16="http://schemas.microsoft.com/office/drawing/2014/main" id="{DAFD1C7E-E712-428D-B4B3-A5C8EED278DA}"/>
                </a:ext>
              </a:extLst>
            </p:cNvPr>
            <p:cNvCxnSpPr/>
            <p:nvPr/>
          </p:nvCxnSpPr>
          <p:spPr>
            <a:xfrm flipV="1">
              <a:off x="2867452" y="1832780"/>
              <a:ext cx="2165852" cy="928047"/>
            </a:xfrm>
            <a:prstGeom prst="bentConnector3">
              <a:avLst>
                <a:gd name="adj1" fmla="val 1000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2">
              <a:extLst>
                <a:ext uri="{FF2B5EF4-FFF2-40B4-BE49-F238E27FC236}">
                  <a16:creationId xmlns:a16="http://schemas.microsoft.com/office/drawing/2014/main" id="{1D4B124A-1A06-4A21-B214-065572B45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711" y="2531660"/>
              <a:ext cx="429895" cy="2114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7C1B37E-C489-4451-9BEB-BBFAD4C56454}"/>
                </a:ext>
              </a:extLst>
            </p:cNvPr>
            <p:cNvCxnSpPr/>
            <p:nvPr/>
          </p:nvCxnSpPr>
          <p:spPr>
            <a:xfrm flipH="1">
              <a:off x="1422" y="2702257"/>
              <a:ext cx="12146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or: Elbow 81">
              <a:extLst>
                <a:ext uri="{FF2B5EF4-FFF2-40B4-BE49-F238E27FC236}">
                  <a16:creationId xmlns:a16="http://schemas.microsoft.com/office/drawing/2014/main" id="{68CFD262-9FBB-47A8-BDEB-8A6C4C2908DC}"/>
                </a:ext>
              </a:extLst>
            </p:cNvPr>
            <p:cNvCxnSpPr/>
            <p:nvPr/>
          </p:nvCxnSpPr>
          <p:spPr>
            <a:xfrm flipV="1">
              <a:off x="0" y="656230"/>
              <a:ext cx="1248770" cy="2047165"/>
            </a:xfrm>
            <a:prstGeom prst="bentConnector3">
              <a:avLst>
                <a:gd name="adj1" fmla="val -28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2">
              <a:extLst>
                <a:ext uri="{FF2B5EF4-FFF2-40B4-BE49-F238E27FC236}">
                  <a16:creationId xmlns:a16="http://schemas.microsoft.com/office/drawing/2014/main" id="{45F6F053-E144-4453-87F7-516D11704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2" y="2756848"/>
              <a:ext cx="1111885" cy="2317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sistēmas pārlādēšana</a:t>
              </a:r>
            </a:p>
          </p:txBody>
        </p:sp>
        <p:sp>
          <p:nvSpPr>
            <p:cNvPr id="84" name="Text Box 2">
              <a:extLst>
                <a:ext uri="{FF2B5EF4-FFF2-40B4-BE49-F238E27FC236}">
                  <a16:creationId xmlns:a16="http://schemas.microsoft.com/office/drawing/2014/main" id="{7E3FA91F-E617-4B70-B3A5-A9FA2E8B6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8389" y="0"/>
              <a:ext cx="1398270" cy="1445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PE –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aizsargātā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režīma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iestatīšanas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karogs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kern="150" dirty="0">
                  <a:effectLst/>
                  <a:latin typeface="Liberation Serif"/>
                  <a:ea typeface="Noto Sans CJK SC"/>
                  <a:cs typeface="Lohit Devanagari"/>
                </a:rPr>
                <a:t> </a:t>
              </a:r>
              <a:endParaRPr lang="lv-LV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VM –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virtuālā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režīma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iestatīšanas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karogs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endParaRPr lang="lv-LV" sz="1600" kern="150" dirty="0"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endParaRPr lang="lv-LV" sz="1600" kern="150" dirty="0"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endParaRPr lang="lv-LV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SMI –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sistēmas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menedžmenta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pārtraukums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kern="150" dirty="0">
                  <a:effectLst/>
                  <a:latin typeface="Liberation Serif"/>
                  <a:ea typeface="Noto Sans CJK SC"/>
                  <a:cs typeface="Lohit Devanagari"/>
                </a:rPr>
                <a:t> </a:t>
              </a:r>
              <a:endParaRPr lang="lv-LV" kern="150" dirty="0">
                <a:effectLst/>
                <a:latin typeface="Liberation Serif"/>
                <a:ea typeface="Noto Sans CJK SC"/>
                <a:cs typeface="Lohit Devanagari"/>
              </a:endParaRPr>
            </a:p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Rsm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–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atgriešanās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sistēmas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menedžmenta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instrukcijas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5BEF87B-B321-454E-B89F-4CBFF795AD5D}"/>
              </a:ext>
            </a:extLst>
          </p:cNvPr>
          <p:cNvGrpSpPr/>
          <p:nvPr/>
        </p:nvGrpSpPr>
        <p:grpSpPr>
          <a:xfrm>
            <a:off x="19941174" y="17012740"/>
            <a:ext cx="9303952" cy="3422090"/>
            <a:chOff x="0" y="0"/>
            <a:chExt cx="5898073" cy="1711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95A0A62-9D98-490A-9C2D-90208789973A}"/>
                </a:ext>
              </a:extLst>
            </p:cNvPr>
            <p:cNvSpPr/>
            <p:nvPr/>
          </p:nvSpPr>
          <p:spPr>
            <a:xfrm>
              <a:off x="0" y="211540"/>
              <a:ext cx="1644555" cy="8802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340C3E1-2B10-46BE-A39C-69E1BEDBD003}"/>
                </a:ext>
              </a:extLst>
            </p:cNvPr>
            <p:cNvSpPr/>
            <p:nvPr/>
          </p:nvSpPr>
          <p:spPr>
            <a:xfrm>
              <a:off x="0" y="1091820"/>
              <a:ext cx="1644555" cy="197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04E9CD1-7F43-453F-BD51-143060B95215}"/>
                </a:ext>
              </a:extLst>
            </p:cNvPr>
            <p:cNvSpPr/>
            <p:nvPr/>
          </p:nvSpPr>
          <p:spPr>
            <a:xfrm>
              <a:off x="0" y="1289713"/>
              <a:ext cx="1644015" cy="3409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CA12DBE-2425-4E2D-A399-A9CF7C2A30A0}"/>
                </a:ext>
              </a:extLst>
            </p:cNvPr>
            <p:cNvSpPr/>
            <p:nvPr/>
          </p:nvSpPr>
          <p:spPr>
            <a:xfrm>
              <a:off x="2634018" y="313898"/>
              <a:ext cx="1644555" cy="3343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0A5AE19-E348-4D9E-9690-DD03453AC98F}"/>
                </a:ext>
              </a:extLst>
            </p:cNvPr>
            <p:cNvSpPr/>
            <p:nvPr/>
          </p:nvSpPr>
          <p:spPr>
            <a:xfrm>
              <a:off x="2553261" y="648268"/>
              <a:ext cx="1644015" cy="2863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9D44268-8516-4175-8344-F5EB5F7AD463}"/>
                </a:ext>
              </a:extLst>
            </p:cNvPr>
            <p:cNvSpPr/>
            <p:nvPr/>
          </p:nvSpPr>
          <p:spPr>
            <a:xfrm>
              <a:off x="2634018" y="934871"/>
              <a:ext cx="1644555" cy="1497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498627A-4490-4A1B-AF21-9F7429ADFA4D}"/>
                </a:ext>
              </a:extLst>
            </p:cNvPr>
            <p:cNvSpPr/>
            <p:nvPr/>
          </p:nvSpPr>
          <p:spPr>
            <a:xfrm>
              <a:off x="2634018" y="1317008"/>
              <a:ext cx="1644555" cy="1089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3" name="Text Box 2">
              <a:extLst>
                <a:ext uri="{FF2B5EF4-FFF2-40B4-BE49-F238E27FC236}">
                  <a16:creationId xmlns:a16="http://schemas.microsoft.com/office/drawing/2014/main" id="{63F8AFFA-3CC2-4D6D-B6E5-E09E66237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5498" y="1453486"/>
              <a:ext cx="832485" cy="169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0x000000000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</p:txBody>
        </p:sp>
        <p:sp>
          <p:nvSpPr>
            <p:cNvPr id="94" name="Text Box 2">
              <a:extLst>
                <a:ext uri="{FF2B5EF4-FFF2-40B4-BE49-F238E27FC236}">
                  <a16:creationId xmlns:a16="http://schemas.microsoft.com/office/drawing/2014/main" id="{3E1FC994-E1DB-4AA0-8AED-0091D8872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5498" y="13647"/>
              <a:ext cx="931607" cy="169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0xFFFFFFFFF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</p:txBody>
        </p:sp>
        <p:sp>
          <p:nvSpPr>
            <p:cNvPr id="95" name="Text Box 2">
              <a:extLst>
                <a:ext uri="{FF2B5EF4-FFF2-40B4-BE49-F238E27FC236}">
                  <a16:creationId xmlns:a16="http://schemas.microsoft.com/office/drawing/2014/main" id="{248E3325-0819-4D97-9F5E-19BCEB04B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155" y="0"/>
              <a:ext cx="832485" cy="169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SMRAM</a:t>
              </a:r>
            </a:p>
          </p:txBody>
        </p:sp>
        <p:sp>
          <p:nvSpPr>
            <p:cNvPr id="96" name="Text Box 2">
              <a:extLst>
                <a:ext uri="{FF2B5EF4-FFF2-40B4-BE49-F238E27FC236}">
                  <a16:creationId xmlns:a16="http://schemas.microsoft.com/office/drawing/2014/main" id="{B9AD7F4E-1A60-4770-9605-66B66372D1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413" y="682388"/>
              <a:ext cx="2292821" cy="2178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Saglabātais stāvoklis pirms SMM režīma</a:t>
              </a:r>
            </a:p>
          </p:txBody>
        </p:sp>
        <p:sp>
          <p:nvSpPr>
            <p:cNvPr id="97" name="Text Box 2">
              <a:extLst>
                <a:ext uri="{FF2B5EF4-FFF2-40B4-BE49-F238E27FC236}">
                  <a16:creationId xmlns:a16="http://schemas.microsoft.com/office/drawing/2014/main" id="{88B4BD5D-BDD4-4296-AD50-10E2E7028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5100" y="1098773"/>
              <a:ext cx="2105447" cy="2178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SMI pārvaldnieks (angliski “</a:t>
              </a:r>
              <a:r>
                <a:rPr lang="lv-LV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handler</a:t>
              </a: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”)</a:t>
              </a:r>
            </a:p>
          </p:txBody>
        </p:sp>
        <p:sp>
          <p:nvSpPr>
            <p:cNvPr id="98" name="Text Box 2">
              <a:extLst>
                <a:ext uri="{FF2B5EF4-FFF2-40B4-BE49-F238E27FC236}">
                  <a16:creationId xmlns:a16="http://schemas.microsoft.com/office/drawing/2014/main" id="{347E19F5-F37B-4D95-987F-6A7D9B799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0315" y="254127"/>
              <a:ext cx="832485" cy="169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0xBFFFF</a:t>
              </a:r>
            </a:p>
          </p:txBody>
        </p:sp>
        <p:sp>
          <p:nvSpPr>
            <p:cNvPr id="99" name="Text Box 2">
              <a:extLst>
                <a:ext uri="{FF2B5EF4-FFF2-40B4-BE49-F238E27FC236}">
                  <a16:creationId xmlns:a16="http://schemas.microsoft.com/office/drawing/2014/main" id="{6421FCF7-80A0-474E-9C45-3651F13CA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7894" y="682388"/>
              <a:ext cx="1170178" cy="169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SMBASE+0xFFFF</a:t>
              </a:r>
            </a:p>
          </p:txBody>
        </p:sp>
        <p:sp>
          <p:nvSpPr>
            <p:cNvPr id="100" name="Text Box 2">
              <a:extLst>
                <a:ext uri="{FF2B5EF4-FFF2-40B4-BE49-F238E27FC236}">
                  <a16:creationId xmlns:a16="http://schemas.microsoft.com/office/drawing/2014/main" id="{513D59EC-3B2D-415C-AA6B-4F5FB8527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7895" y="1110649"/>
              <a:ext cx="1170178" cy="169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SMBASE+0x8000</a:t>
              </a:r>
            </a:p>
          </p:txBody>
        </p:sp>
        <p:sp>
          <p:nvSpPr>
            <p:cNvPr id="101" name="Text Box 2">
              <a:extLst>
                <a:ext uri="{FF2B5EF4-FFF2-40B4-BE49-F238E27FC236}">
                  <a16:creationId xmlns:a16="http://schemas.microsoft.com/office/drawing/2014/main" id="{8CDC0F66-AD8D-4F6E-B68E-162AF87E1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3397" y="1418620"/>
              <a:ext cx="1002665" cy="2923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0xA0000 (SMBASE)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7638423-A90C-461D-8143-B69981E3C8E7}"/>
              </a:ext>
            </a:extLst>
          </p:cNvPr>
          <p:cNvGrpSpPr/>
          <p:nvPr/>
        </p:nvGrpSpPr>
        <p:grpSpPr>
          <a:xfrm>
            <a:off x="7669984" y="13539083"/>
            <a:ext cx="11789582" cy="5493170"/>
            <a:chOff x="-88914" y="0"/>
            <a:chExt cx="6807815" cy="3396905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741AFD0C-563C-49C2-B7B1-ABFD6E8F3516}"/>
                </a:ext>
              </a:extLst>
            </p:cNvPr>
            <p:cNvGrpSpPr/>
            <p:nvPr/>
          </p:nvGrpSpPr>
          <p:grpSpPr>
            <a:xfrm>
              <a:off x="307075" y="525438"/>
              <a:ext cx="3211502" cy="2871467"/>
              <a:chOff x="0" y="-13649"/>
              <a:chExt cx="3211722" cy="2872343"/>
            </a:xfrm>
          </p:grpSpPr>
          <p:sp>
            <p:nvSpPr>
              <p:cNvPr id="139" name="Text Box 2">
                <a:extLst>
                  <a:ext uri="{FF2B5EF4-FFF2-40B4-BE49-F238E27FC236}">
                    <a16:creationId xmlns:a16="http://schemas.microsoft.com/office/drawing/2014/main" id="{C6D3CB64-300F-4420-8809-087E2552B2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1128" y="-13649"/>
                <a:ext cx="559435" cy="354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CPU</a:t>
                </a:r>
                <a:endParaRPr lang="lv-LV" sz="14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140" name="Text Box 2">
                <a:extLst>
                  <a:ext uri="{FF2B5EF4-FFF2-40B4-BE49-F238E27FC236}">
                    <a16:creationId xmlns:a16="http://schemas.microsoft.com/office/drawing/2014/main" id="{7AB9D7C2-3AEE-4E64-81AC-B3F0B2233C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4525" y="682388"/>
                <a:ext cx="1071245" cy="5797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Northbridge</a:t>
                </a: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Atmiņas kontrolieris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</a:p>
            </p:txBody>
          </p:sp>
          <p:sp>
            <p:nvSpPr>
              <p:cNvPr id="141" name="Text Box 2">
                <a:extLst>
                  <a:ext uri="{FF2B5EF4-FFF2-40B4-BE49-F238E27FC236}">
                    <a16:creationId xmlns:a16="http://schemas.microsoft.com/office/drawing/2014/main" id="{3CA823A0-9A47-4480-A757-FA408DB60F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4525" y="1596788"/>
                <a:ext cx="1071245" cy="5797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 err="1">
                    <a:effectLst/>
                    <a:latin typeface="Liberation Serif"/>
                    <a:ea typeface="Noto Sans CJK SC"/>
                    <a:cs typeface="Lohit Devanagari"/>
                  </a:rPr>
                  <a:t>Southbridge</a:t>
                </a:r>
                <a:endParaRPr lang="lv-LV" sz="14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I/O  kontrolieris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8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142" name="Text Box 2">
                <a:extLst>
                  <a:ext uri="{FF2B5EF4-FFF2-40B4-BE49-F238E27FC236}">
                    <a16:creationId xmlns:a16="http://schemas.microsoft.com/office/drawing/2014/main" id="{973E82A1-4EA9-49FA-8A32-8B0BFD592C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1128" y="2504364"/>
                <a:ext cx="559435" cy="354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PCI</a:t>
                </a:r>
              </a:p>
            </p:txBody>
          </p:sp>
          <p:sp>
            <p:nvSpPr>
              <p:cNvPr id="143" name="Text Box 2">
                <a:extLst>
                  <a:ext uri="{FF2B5EF4-FFF2-40B4-BE49-F238E27FC236}">
                    <a16:creationId xmlns:a16="http://schemas.microsoft.com/office/drawing/2014/main" id="{3204F7DC-E067-44C0-8CD7-D686F1DC20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25690"/>
                <a:ext cx="756920" cy="2863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Video karte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8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144" name="Text Box 2">
                <a:extLst>
                  <a:ext uri="{FF2B5EF4-FFF2-40B4-BE49-F238E27FC236}">
                    <a16:creationId xmlns:a16="http://schemas.microsoft.com/office/drawing/2014/main" id="{F61F9459-4E07-4FF5-9671-166C851674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801505"/>
                <a:ext cx="756920" cy="2863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IDE kanāli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8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145" name="Text Box 2">
                <a:extLst>
                  <a:ext uri="{FF2B5EF4-FFF2-40B4-BE49-F238E27FC236}">
                    <a16:creationId xmlns:a16="http://schemas.microsoft.com/office/drawing/2014/main" id="{DE0B8E3B-B7BC-43B6-B2D1-5F134A0A5E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2867" y="1684162"/>
                <a:ext cx="640715" cy="5059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Seriālie, paralēlie, USB porti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8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sp>
            <p:nvSpPr>
              <p:cNvPr id="146" name="Text Box 2">
                <a:extLst>
                  <a:ext uri="{FF2B5EF4-FFF2-40B4-BE49-F238E27FC236}">
                    <a16:creationId xmlns:a16="http://schemas.microsoft.com/office/drawing/2014/main" id="{1A522480-A864-4F57-BAEC-3D05868F0D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9403" y="593236"/>
                <a:ext cx="762319" cy="940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Sistēmas operacionālā atmiņa, tajā skaitā SMRAM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8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42922325-A3C6-41A0-A789-7A3F49CBB274}"/>
                  </a:ext>
                </a:extLst>
              </p:cNvPr>
              <p:cNvCxnSpPr/>
              <p:nvPr/>
            </p:nvCxnSpPr>
            <p:spPr>
              <a:xfrm>
                <a:off x="1603612" y="354842"/>
                <a:ext cx="0" cy="3280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777A891-ADB8-4A31-A6D1-5EFA75CCBC0C}"/>
                  </a:ext>
                </a:extLst>
              </p:cNvPr>
              <p:cNvCxnSpPr/>
              <p:nvPr/>
            </p:nvCxnSpPr>
            <p:spPr>
              <a:xfrm>
                <a:off x="1644555" y="354842"/>
                <a:ext cx="0" cy="3280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04FAE92-F955-43DC-B4BF-0EF42A1D1679}"/>
                  </a:ext>
                </a:extLst>
              </p:cNvPr>
              <p:cNvCxnSpPr/>
              <p:nvPr/>
            </p:nvCxnSpPr>
            <p:spPr>
              <a:xfrm>
                <a:off x="1603612" y="2176818"/>
                <a:ext cx="0" cy="3276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A6999FF1-BDE7-4EB1-A9C8-CC3D4292BE01}"/>
                  </a:ext>
                </a:extLst>
              </p:cNvPr>
              <p:cNvCxnSpPr/>
              <p:nvPr/>
            </p:nvCxnSpPr>
            <p:spPr>
              <a:xfrm>
                <a:off x="1644555" y="2176818"/>
                <a:ext cx="0" cy="3280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B1BC0243-4626-4F71-85A9-D595B49003C4}"/>
                  </a:ext>
                </a:extLst>
              </p:cNvPr>
              <p:cNvCxnSpPr/>
              <p:nvPr/>
            </p:nvCxnSpPr>
            <p:spPr>
              <a:xfrm>
                <a:off x="2135874" y="941696"/>
                <a:ext cx="30670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9F31BAE4-AC59-40DB-9EEA-506720E5A6BE}"/>
                  </a:ext>
                </a:extLst>
              </p:cNvPr>
              <p:cNvCxnSpPr/>
              <p:nvPr/>
            </p:nvCxnSpPr>
            <p:spPr>
              <a:xfrm>
                <a:off x="2135874" y="982639"/>
                <a:ext cx="30717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D1C582CD-44E1-4A5F-B75A-CE1E0C15E8E8}"/>
                  </a:ext>
                </a:extLst>
              </p:cNvPr>
              <p:cNvCxnSpPr/>
              <p:nvPr/>
            </p:nvCxnSpPr>
            <p:spPr>
              <a:xfrm>
                <a:off x="2135874" y="1903863"/>
                <a:ext cx="30670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67A6147D-1231-44C7-84EA-E99CA31DC536}"/>
                  </a:ext>
                </a:extLst>
              </p:cNvPr>
              <p:cNvCxnSpPr/>
              <p:nvPr/>
            </p:nvCxnSpPr>
            <p:spPr>
              <a:xfrm>
                <a:off x="2142698" y="1951630"/>
                <a:ext cx="30670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14C269E1-D929-40FA-8ED3-C7EF66AE44B6}"/>
                  </a:ext>
                </a:extLst>
              </p:cNvPr>
              <p:cNvCxnSpPr/>
              <p:nvPr/>
            </p:nvCxnSpPr>
            <p:spPr>
              <a:xfrm>
                <a:off x="764274" y="941696"/>
                <a:ext cx="30670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6D731C55-C79D-4718-B64D-F27B60C75D19}"/>
                  </a:ext>
                </a:extLst>
              </p:cNvPr>
              <p:cNvCxnSpPr/>
              <p:nvPr/>
            </p:nvCxnSpPr>
            <p:spPr>
              <a:xfrm>
                <a:off x="764274" y="989463"/>
                <a:ext cx="30670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3D8DE3FD-FB49-46C6-AC54-A5BE5EC6A440}"/>
                  </a:ext>
                </a:extLst>
              </p:cNvPr>
              <p:cNvCxnSpPr/>
              <p:nvPr/>
            </p:nvCxnSpPr>
            <p:spPr>
              <a:xfrm>
                <a:off x="764274" y="1903863"/>
                <a:ext cx="30670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D60181EB-DC92-4EC8-BAAB-1CF2BBECA8A8}"/>
                  </a:ext>
                </a:extLst>
              </p:cNvPr>
              <p:cNvCxnSpPr/>
              <p:nvPr/>
            </p:nvCxnSpPr>
            <p:spPr>
              <a:xfrm>
                <a:off x="764274" y="1944806"/>
                <a:ext cx="30670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E5CC0FC9-DF8D-48B9-B3D3-5164D3F6F752}"/>
                </a:ext>
              </a:extLst>
            </p:cNvPr>
            <p:cNvGrpSpPr/>
            <p:nvPr/>
          </p:nvGrpSpPr>
          <p:grpSpPr>
            <a:xfrm>
              <a:off x="-88914" y="0"/>
              <a:ext cx="6807815" cy="3390399"/>
              <a:chOff x="-88914" y="0"/>
              <a:chExt cx="6807815" cy="3390399"/>
            </a:xfrm>
          </p:grpSpPr>
          <p:sp>
            <p:nvSpPr>
              <p:cNvPr id="105" name="Text Box 2">
                <a:extLst>
                  <a:ext uri="{FF2B5EF4-FFF2-40B4-BE49-F238E27FC236}">
                    <a16:creationId xmlns:a16="http://schemas.microsoft.com/office/drawing/2014/main" id="{C08DE792-8682-4CAE-8833-FCDA867D11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70896" y="2210937"/>
                <a:ext cx="640672" cy="5058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14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Seriālie, paralēlie, USB porti</a:t>
                </a:r>
              </a:p>
              <a:p>
                <a:pPr algn="ctr"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lv-LV" sz="800" kern="150" dirty="0">
                    <a:effectLst/>
                    <a:latin typeface="Liberation Serif"/>
                    <a:ea typeface="Noto Sans CJK SC"/>
                    <a:cs typeface="Lohit Devanagari"/>
                  </a:rPr>
                  <a:t> </a:t>
                </a:r>
                <a:endParaRPr lang="lv-LV" sz="1200" kern="150" dirty="0">
                  <a:effectLst/>
                  <a:latin typeface="Liberation Serif"/>
                  <a:ea typeface="Noto Sans CJK SC"/>
                  <a:cs typeface="Lohit Devanagari"/>
                </a:endParaRPr>
              </a:p>
            </p:txBody>
          </p: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0CD56FA4-0270-4BE1-957B-8F3E3D951E5F}"/>
                  </a:ext>
                </a:extLst>
              </p:cNvPr>
              <p:cNvCxnSpPr/>
              <p:nvPr/>
            </p:nvCxnSpPr>
            <p:spPr>
              <a:xfrm>
                <a:off x="4955275" y="928047"/>
                <a:ext cx="0" cy="27282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B3476D96-4FAC-4E2A-BF84-3C507B59C6CD}"/>
                  </a:ext>
                </a:extLst>
              </p:cNvPr>
              <p:cNvCxnSpPr/>
              <p:nvPr/>
            </p:nvCxnSpPr>
            <p:spPr>
              <a:xfrm>
                <a:off x="5663821" y="1365913"/>
                <a:ext cx="29985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8BD1C5C3-BA5A-411F-8F05-576F82ADBC9C}"/>
                  </a:ext>
                </a:extLst>
              </p:cNvPr>
              <p:cNvGrpSpPr/>
              <p:nvPr/>
            </p:nvGrpSpPr>
            <p:grpSpPr>
              <a:xfrm>
                <a:off x="-88914" y="0"/>
                <a:ext cx="6807815" cy="3390399"/>
                <a:chOff x="-88914" y="0"/>
                <a:chExt cx="6807815" cy="3390399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E0F28855-5897-4942-8922-6676A2E86ABD}"/>
                    </a:ext>
                  </a:extLst>
                </p:cNvPr>
                <p:cNvGrpSpPr/>
                <p:nvPr/>
              </p:nvGrpSpPr>
              <p:grpSpPr>
                <a:xfrm>
                  <a:off x="3521122" y="532262"/>
                  <a:ext cx="2449193" cy="2858137"/>
                  <a:chOff x="0" y="0"/>
                  <a:chExt cx="2449403" cy="2858694"/>
                </a:xfrm>
              </p:grpSpPr>
              <p:sp>
                <p:nvSpPr>
                  <p:cNvPr id="121" name="Text Box 2">
                    <a:extLst>
                      <a:ext uri="{FF2B5EF4-FFF2-40B4-BE49-F238E27FC236}">
                        <a16:creationId xmlns:a16="http://schemas.microsoft.com/office/drawing/2014/main" id="{E869EC51-EF17-4996-B62F-582811D049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1128" y="0"/>
                    <a:ext cx="559435" cy="35433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en-US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CPU</a:t>
                    </a:r>
                    <a:endPara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endParaRPr>
                  </a:p>
                </p:txBody>
              </p:sp>
              <p:sp>
                <p:nvSpPr>
                  <p:cNvPr id="122" name="Text Box 2">
                    <a:extLst>
                      <a:ext uri="{FF2B5EF4-FFF2-40B4-BE49-F238E27FC236}">
                        <a16:creationId xmlns:a16="http://schemas.microsoft.com/office/drawing/2014/main" id="{CEBA362E-FEBD-4393-B5AD-EA2D20168D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4525" y="682388"/>
                    <a:ext cx="1071245" cy="57975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 err="1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Northbridge</a:t>
                    </a: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 </a:t>
                    </a:r>
                  </a:p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Atmiņas kontrolieris</a:t>
                    </a:r>
                  </a:p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8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 </a:t>
                    </a:r>
                    <a:endParaRPr lang="lv-LV" sz="1200" kern="150" dirty="0">
                      <a:effectLst/>
                      <a:latin typeface="Liberation Serif"/>
                      <a:ea typeface="Noto Sans CJK SC"/>
                      <a:cs typeface="Lohit Devanagari"/>
                    </a:endParaRPr>
                  </a:p>
                </p:txBody>
              </p:sp>
              <p:sp>
                <p:nvSpPr>
                  <p:cNvPr id="123" name="Text Box 2">
                    <a:extLst>
                      <a:ext uri="{FF2B5EF4-FFF2-40B4-BE49-F238E27FC236}">
                        <a16:creationId xmlns:a16="http://schemas.microsoft.com/office/drawing/2014/main" id="{A1F0D1C9-E78C-49AB-9E38-1CAF54D239A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4525" y="1596788"/>
                    <a:ext cx="1071245" cy="57975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 err="1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Southbridge</a:t>
                    </a:r>
                    <a:endPara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endParaRPr>
                  </a:p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 </a:t>
                    </a:r>
                  </a:p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I/O  kontrolieris</a:t>
                    </a:r>
                  </a:p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8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 </a:t>
                    </a:r>
                    <a:endParaRPr lang="lv-LV" sz="1200" kern="150" dirty="0">
                      <a:effectLst/>
                      <a:latin typeface="Liberation Serif"/>
                      <a:ea typeface="Noto Sans CJK SC"/>
                      <a:cs typeface="Lohit Devanagari"/>
                    </a:endParaRPr>
                  </a:p>
                </p:txBody>
              </p:sp>
              <p:sp>
                <p:nvSpPr>
                  <p:cNvPr id="124" name="Text Box 2">
                    <a:extLst>
                      <a:ext uri="{FF2B5EF4-FFF2-40B4-BE49-F238E27FC236}">
                        <a16:creationId xmlns:a16="http://schemas.microsoft.com/office/drawing/2014/main" id="{D32583CA-3CDD-4484-9988-3B11CC3B8D8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1128" y="2504364"/>
                    <a:ext cx="559435" cy="35433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PCI</a:t>
                    </a:r>
                  </a:p>
                </p:txBody>
              </p:sp>
              <p:sp>
                <p:nvSpPr>
                  <p:cNvPr id="125" name="Text Box 2">
                    <a:extLst>
                      <a:ext uri="{FF2B5EF4-FFF2-40B4-BE49-F238E27FC236}">
                        <a16:creationId xmlns:a16="http://schemas.microsoft.com/office/drawing/2014/main" id="{89DB5841-34EA-43A0-A992-4B55A96F18D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943" y="825689"/>
                    <a:ext cx="667977" cy="33889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Video karte</a:t>
                    </a:r>
                  </a:p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8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 </a:t>
                    </a:r>
                    <a:endParaRPr lang="lv-LV" sz="1200" kern="150" dirty="0">
                      <a:effectLst/>
                      <a:latin typeface="Liberation Serif"/>
                      <a:ea typeface="Noto Sans CJK SC"/>
                      <a:cs typeface="Lohit Devanagari"/>
                    </a:endParaRPr>
                  </a:p>
                </p:txBody>
              </p:sp>
              <p:sp>
                <p:nvSpPr>
                  <p:cNvPr id="126" name="Text Box 2">
                    <a:extLst>
                      <a:ext uri="{FF2B5EF4-FFF2-40B4-BE49-F238E27FC236}">
                        <a16:creationId xmlns:a16="http://schemas.microsoft.com/office/drawing/2014/main" id="{B5DE60CD-A1E7-4AAC-966B-62FFAC01330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801505"/>
                    <a:ext cx="756920" cy="28638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IDE kanāli</a:t>
                    </a:r>
                  </a:p>
                  <a:p>
                    <a:pPr algn="ctr">
                      <a:spcBef>
                        <a:spcPts val="500"/>
                      </a:spcBef>
                      <a:spcAft>
                        <a:spcPts val="0"/>
                      </a:spcAft>
                    </a:pPr>
                    <a:r>
                      <a:rPr lang="lv-LV" sz="1400" kern="150" dirty="0">
                        <a:effectLst/>
                        <a:latin typeface="Liberation Serif"/>
                        <a:ea typeface="Noto Sans CJK SC"/>
                        <a:cs typeface="Lohit Devanagari"/>
                      </a:rPr>
                      <a:t> </a:t>
                    </a:r>
                  </a:p>
                </p:txBody>
              </p:sp>
              <p:cxnSp>
                <p:nvCxnSpPr>
                  <p:cNvPr id="127" name="Straight Connector 126">
                    <a:extLst>
                      <a:ext uri="{FF2B5EF4-FFF2-40B4-BE49-F238E27FC236}">
                        <a16:creationId xmlns:a16="http://schemas.microsoft.com/office/drawing/2014/main" id="{D69C3ADE-02B4-4577-B96F-33C89BF41E2E}"/>
                      </a:ext>
                    </a:extLst>
                  </p:cNvPr>
                  <p:cNvCxnSpPr/>
                  <p:nvPr/>
                </p:nvCxnSpPr>
                <p:spPr>
                  <a:xfrm>
                    <a:off x="1603612" y="354842"/>
                    <a:ext cx="0" cy="32805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>
                    <a:extLst>
                      <a:ext uri="{FF2B5EF4-FFF2-40B4-BE49-F238E27FC236}">
                        <a16:creationId xmlns:a16="http://schemas.microsoft.com/office/drawing/2014/main" id="{E9A4F0C3-C457-44E2-B324-03ED7F09F6CA}"/>
                      </a:ext>
                    </a:extLst>
                  </p:cNvPr>
                  <p:cNvCxnSpPr/>
                  <p:nvPr/>
                </p:nvCxnSpPr>
                <p:spPr>
                  <a:xfrm>
                    <a:off x="1644555" y="354842"/>
                    <a:ext cx="0" cy="32805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>
                    <a:extLst>
                      <a:ext uri="{FF2B5EF4-FFF2-40B4-BE49-F238E27FC236}">
                        <a16:creationId xmlns:a16="http://schemas.microsoft.com/office/drawing/2014/main" id="{20E248BB-18FA-4C48-B189-D3670B75CE1B}"/>
                      </a:ext>
                    </a:extLst>
                  </p:cNvPr>
                  <p:cNvCxnSpPr/>
                  <p:nvPr/>
                </p:nvCxnSpPr>
                <p:spPr>
                  <a:xfrm>
                    <a:off x="1603612" y="2176818"/>
                    <a:ext cx="0" cy="32766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>
                    <a:extLst>
                      <a:ext uri="{FF2B5EF4-FFF2-40B4-BE49-F238E27FC236}">
                        <a16:creationId xmlns:a16="http://schemas.microsoft.com/office/drawing/2014/main" id="{50A54FA2-C3B4-4145-BE4D-A647EF7FCB1C}"/>
                      </a:ext>
                    </a:extLst>
                  </p:cNvPr>
                  <p:cNvCxnSpPr/>
                  <p:nvPr/>
                </p:nvCxnSpPr>
                <p:spPr>
                  <a:xfrm>
                    <a:off x="1644555" y="2176818"/>
                    <a:ext cx="0" cy="32805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>
                    <a:extLst>
                      <a:ext uri="{FF2B5EF4-FFF2-40B4-BE49-F238E27FC236}">
                        <a16:creationId xmlns:a16="http://schemas.microsoft.com/office/drawing/2014/main" id="{6F2B02BE-4F22-418B-8E2E-BB7990B6BBE2}"/>
                      </a:ext>
                    </a:extLst>
                  </p:cNvPr>
                  <p:cNvCxnSpPr/>
                  <p:nvPr/>
                </p:nvCxnSpPr>
                <p:spPr>
                  <a:xfrm>
                    <a:off x="2135874" y="941696"/>
                    <a:ext cx="306705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016B453D-CA46-4159-8A21-4EF39045E467}"/>
                      </a:ext>
                    </a:extLst>
                  </p:cNvPr>
                  <p:cNvCxnSpPr/>
                  <p:nvPr/>
                </p:nvCxnSpPr>
                <p:spPr>
                  <a:xfrm>
                    <a:off x="2135874" y="982639"/>
                    <a:ext cx="307179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23AA50DF-C903-4383-9042-098A8E7353FA}"/>
                      </a:ext>
                    </a:extLst>
                  </p:cNvPr>
                  <p:cNvCxnSpPr/>
                  <p:nvPr/>
                </p:nvCxnSpPr>
                <p:spPr>
                  <a:xfrm>
                    <a:off x="2135874" y="1903863"/>
                    <a:ext cx="306705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6CD587CE-A8C6-4A4F-B937-F1F5A3414568}"/>
                      </a:ext>
                    </a:extLst>
                  </p:cNvPr>
                  <p:cNvCxnSpPr/>
                  <p:nvPr/>
                </p:nvCxnSpPr>
                <p:spPr>
                  <a:xfrm>
                    <a:off x="2142698" y="1951630"/>
                    <a:ext cx="306705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>
                    <a:extLst>
                      <a:ext uri="{FF2B5EF4-FFF2-40B4-BE49-F238E27FC236}">
                        <a16:creationId xmlns:a16="http://schemas.microsoft.com/office/drawing/2014/main" id="{87C54FB6-0B56-44C5-BF1D-453B4466DBC3}"/>
                      </a:ext>
                    </a:extLst>
                  </p:cNvPr>
                  <p:cNvCxnSpPr/>
                  <p:nvPr/>
                </p:nvCxnSpPr>
                <p:spPr>
                  <a:xfrm>
                    <a:off x="764274" y="941696"/>
                    <a:ext cx="306705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8BBD753A-6574-4B8F-B799-84B701C7FE39}"/>
                      </a:ext>
                    </a:extLst>
                  </p:cNvPr>
                  <p:cNvCxnSpPr/>
                  <p:nvPr/>
                </p:nvCxnSpPr>
                <p:spPr>
                  <a:xfrm>
                    <a:off x="764274" y="989463"/>
                    <a:ext cx="306705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3CC3BC8C-2244-42FA-9638-7EF067E3F79B}"/>
                      </a:ext>
                    </a:extLst>
                  </p:cNvPr>
                  <p:cNvCxnSpPr/>
                  <p:nvPr/>
                </p:nvCxnSpPr>
                <p:spPr>
                  <a:xfrm>
                    <a:off x="764274" y="1903863"/>
                    <a:ext cx="306705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>
                    <a:extLst>
                      <a:ext uri="{FF2B5EF4-FFF2-40B4-BE49-F238E27FC236}">
                        <a16:creationId xmlns:a16="http://schemas.microsoft.com/office/drawing/2014/main" id="{ADB139FA-F886-47A3-8546-C15C0BED2C7E}"/>
                      </a:ext>
                    </a:extLst>
                  </p:cNvPr>
                  <p:cNvCxnSpPr/>
                  <p:nvPr/>
                </p:nvCxnSpPr>
                <p:spPr>
                  <a:xfrm>
                    <a:off x="764274" y="1944806"/>
                    <a:ext cx="306705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3" name="Text Box 2">
                  <a:extLst>
                    <a:ext uri="{FF2B5EF4-FFF2-40B4-BE49-F238E27FC236}">
                      <a16:creationId xmlns:a16="http://schemas.microsoft.com/office/drawing/2014/main" id="{4F0B65A4-DE60-46D2-A02B-8E5EE6F4B9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1696" y="0"/>
                  <a:ext cx="1917065" cy="21009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en-US" sz="1400" kern="150" dirty="0" err="1">
                      <a:effectLst/>
                      <a:latin typeface="Liberation Serif"/>
                      <a:ea typeface="Noto Sans CJK SC"/>
                      <a:cs typeface="Lohit Devanagari"/>
                    </a:rPr>
                    <a:t>Sistēmas</a:t>
                  </a:r>
                  <a:r>
                    <a:rPr lang="en-US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 </a:t>
                  </a:r>
                  <a:r>
                    <a:rPr lang="en-US" sz="1400" kern="150" dirty="0" err="1">
                      <a:effectLst/>
                      <a:latin typeface="Liberation Serif"/>
                      <a:ea typeface="Noto Sans CJK SC"/>
                      <a:cs typeface="Lohit Devanagari"/>
                    </a:rPr>
                    <a:t>aizsargātais</a:t>
                  </a:r>
                  <a:r>
                    <a:rPr lang="en-US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 </a:t>
                  </a:r>
                  <a:r>
                    <a:rPr lang="en-US" sz="1400" kern="150" dirty="0" err="1">
                      <a:effectLst/>
                      <a:latin typeface="Liberation Serif"/>
                      <a:ea typeface="Noto Sans CJK SC"/>
                      <a:cs typeface="Lohit Devanagari"/>
                    </a:rPr>
                    <a:t>režīms</a:t>
                  </a:r>
                  <a:endParaRPr lang="lv-LV" sz="14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</p:txBody>
            </p:sp>
            <p:sp>
              <p:nvSpPr>
                <p:cNvPr id="114" name="Text Box 2">
                  <a:extLst>
                    <a:ext uri="{FF2B5EF4-FFF2-40B4-BE49-F238E27FC236}">
                      <a16:creationId xmlns:a16="http://schemas.microsoft.com/office/drawing/2014/main" id="{F5F71ED8-8FCF-47B9-9107-C86E205B23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55743" y="0"/>
                  <a:ext cx="1917065" cy="21009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en-US" sz="1400" kern="150" dirty="0" err="1">
                      <a:effectLst/>
                      <a:latin typeface="Liberation Serif"/>
                      <a:ea typeface="Noto Sans CJK SC"/>
                      <a:cs typeface="Lohit Devanagari"/>
                    </a:rPr>
                    <a:t>Sistēmas</a:t>
                  </a:r>
                  <a:r>
                    <a:rPr lang="en-US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 </a:t>
                  </a:r>
                  <a:r>
                    <a:rPr lang="en-US" sz="1400" kern="150" dirty="0" err="1">
                      <a:effectLst/>
                      <a:latin typeface="Liberation Serif"/>
                      <a:ea typeface="Noto Sans CJK SC"/>
                      <a:cs typeface="Lohit Devanagari"/>
                    </a:rPr>
                    <a:t>menedžmenta</a:t>
                  </a:r>
                  <a:r>
                    <a:rPr lang="en-US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 </a:t>
                  </a:r>
                  <a:r>
                    <a:rPr lang="en-US" sz="1400" kern="150" dirty="0" err="1">
                      <a:effectLst/>
                      <a:latin typeface="Liberation Serif"/>
                      <a:ea typeface="Noto Sans CJK SC"/>
                      <a:cs typeface="Lohit Devanagari"/>
                    </a:rPr>
                    <a:t>režīms</a:t>
                  </a:r>
                  <a:endParaRPr lang="lv-LV" sz="14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</p:txBody>
            </p:sp>
            <p:sp>
              <p:nvSpPr>
                <p:cNvPr id="115" name="Text Box 2">
                  <a:extLst>
                    <a:ext uri="{FF2B5EF4-FFF2-40B4-BE49-F238E27FC236}">
                      <a16:creationId xmlns:a16="http://schemas.microsoft.com/office/drawing/2014/main" id="{BFED78B3-E331-4193-9CF0-A5D970B9C7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70896" y="1105468"/>
                  <a:ext cx="748005" cy="9663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Sistēmas operacionālā atmiņa, tajā skaitā SMRAM</a:t>
                  </a:r>
                </a:p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10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 </a:t>
                  </a:r>
                </a:p>
              </p:txBody>
            </p:sp>
            <p:sp>
              <p:nvSpPr>
                <p:cNvPr id="116" name="Text Box 2">
                  <a:extLst>
                    <a:ext uri="{FF2B5EF4-FFF2-40B4-BE49-F238E27FC236}">
                      <a16:creationId xmlns:a16="http://schemas.microsoft.com/office/drawing/2014/main" id="{36BF68F5-7425-426A-A272-9532350A4E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7538" y="641444"/>
                  <a:ext cx="1268083" cy="4632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Pieeja fiziskajai atmiņai starp adresēm </a:t>
                  </a:r>
                  <a:r>
                    <a:rPr lang="lv-LV" sz="1400" kern="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Lohit Devanagari"/>
                    </a:rPr>
                    <a:t>0xa0000 un 0xbffff</a:t>
                  </a:r>
                  <a:endParaRPr lang="lv-LV" sz="14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8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 </a:t>
                  </a:r>
                  <a:endParaRPr lang="lv-LV" sz="12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</p:txBody>
            </p:sp>
            <p:sp>
              <p:nvSpPr>
                <p:cNvPr id="117" name="Text Box 2">
                  <a:extLst>
                    <a:ext uri="{FF2B5EF4-FFF2-40B4-BE49-F238E27FC236}">
                      <a16:creationId xmlns:a16="http://schemas.microsoft.com/office/drawing/2014/main" id="{42235661-0B07-4518-8F9A-CCB5E934BB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06872" y="620973"/>
                  <a:ext cx="703405" cy="470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Pārsūtīts uz SMRAM</a:t>
                  </a:r>
                </a:p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8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 </a:t>
                  </a:r>
                  <a:endParaRPr lang="lv-LV" sz="12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</p:txBody>
            </p:sp>
            <p:sp>
              <p:nvSpPr>
                <p:cNvPr id="118" name="Text Box 2">
                  <a:extLst>
                    <a:ext uri="{FF2B5EF4-FFF2-40B4-BE49-F238E27FC236}">
                      <a16:creationId xmlns:a16="http://schemas.microsoft.com/office/drawing/2014/main" id="{F0095397-74B3-4A64-BD4A-40E369B7FD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99647" y="511791"/>
                  <a:ext cx="986594" cy="592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Pārsūtīts uz SMRAM, ja D_OPEN bits ir iestatīts</a:t>
                  </a:r>
                </a:p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8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 </a:t>
                  </a:r>
                  <a:endParaRPr lang="lv-LV" sz="12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</p:txBody>
            </p:sp>
            <p:sp>
              <p:nvSpPr>
                <p:cNvPr id="119" name="Text Box 2">
                  <a:extLst>
                    <a:ext uri="{FF2B5EF4-FFF2-40B4-BE49-F238E27FC236}">
                      <a16:creationId xmlns:a16="http://schemas.microsoft.com/office/drawing/2014/main" id="{08B85347-90EC-469B-8DE3-9527129321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887104"/>
                  <a:ext cx="1377980" cy="42308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Pārsūtīts uz video RAM, izņemot ja D_OPEN bits ir iestatīts</a:t>
                  </a:r>
                </a:p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8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 </a:t>
                  </a:r>
                  <a:endParaRPr lang="lv-LV" sz="12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</p:txBody>
            </p:sp>
            <p:sp>
              <p:nvSpPr>
                <p:cNvPr id="120" name="Text Box 2">
                  <a:extLst>
                    <a:ext uri="{FF2B5EF4-FFF2-40B4-BE49-F238E27FC236}">
                      <a16:creationId xmlns:a16="http://schemas.microsoft.com/office/drawing/2014/main" id="{D7A310CB-0859-45A7-BC58-850DCCDC76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88914" y="464024"/>
                  <a:ext cx="1706175" cy="4632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14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Pieeja fiziskajai atmiņai starp adresēm </a:t>
                  </a:r>
                  <a:r>
                    <a:rPr lang="lv-LV" sz="1400" kern="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Lohit Devanagari"/>
                    </a:rPr>
                    <a:t>0xa0000 un 0xbffff</a:t>
                  </a:r>
                  <a:endParaRPr lang="lv-LV" sz="14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  <a:p>
                  <a:pPr algn="ctr">
                    <a:spcBef>
                      <a:spcPts val="500"/>
                    </a:spcBef>
                    <a:spcAft>
                      <a:spcPts val="0"/>
                    </a:spcAft>
                  </a:pPr>
                  <a:r>
                    <a:rPr lang="lv-LV" sz="800" kern="150" dirty="0">
                      <a:effectLst/>
                      <a:latin typeface="Liberation Serif"/>
                      <a:ea typeface="Noto Sans CJK SC"/>
                      <a:cs typeface="Lohit Devanagari"/>
                    </a:rPr>
                    <a:t> </a:t>
                  </a:r>
                  <a:endParaRPr lang="lv-LV" sz="1200" kern="150" dirty="0">
                    <a:effectLst/>
                    <a:latin typeface="Liberation Serif"/>
                    <a:ea typeface="Noto Sans CJK SC"/>
                    <a:cs typeface="Lohit Devanagari"/>
                  </a:endParaRPr>
                </a:p>
              </p:txBody>
            </p:sp>
          </p:grp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20B446E7-74C8-4AB9-8010-F143AB2ECF5C}"/>
                  </a:ext>
                </a:extLst>
              </p:cNvPr>
              <p:cNvCxnSpPr/>
              <p:nvPr/>
            </p:nvCxnSpPr>
            <p:spPr>
              <a:xfrm>
                <a:off x="1618397" y="757450"/>
                <a:ext cx="0" cy="4430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08E58DFC-290E-4676-9B62-8CF899E512BD}"/>
                  </a:ext>
                </a:extLst>
              </p:cNvPr>
              <p:cNvCxnSpPr/>
              <p:nvPr/>
            </p:nvCxnSpPr>
            <p:spPr>
              <a:xfrm>
                <a:off x="2449773" y="1365913"/>
                <a:ext cx="29986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5B85FC80-5282-4890-8BCD-2112341B8BAB}"/>
                  </a:ext>
                </a:extLst>
              </p:cNvPr>
              <p:cNvCxnSpPr/>
              <p:nvPr/>
            </p:nvCxnSpPr>
            <p:spPr>
              <a:xfrm flipH="1">
                <a:off x="1061682" y="1413680"/>
                <a:ext cx="31403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FD1DCE3-1C3C-4375-9E2F-1DF06E1DDA3F}"/>
              </a:ext>
            </a:extLst>
          </p:cNvPr>
          <p:cNvGrpSpPr/>
          <p:nvPr/>
        </p:nvGrpSpPr>
        <p:grpSpPr>
          <a:xfrm>
            <a:off x="757431" y="16542870"/>
            <a:ext cx="6826895" cy="3128758"/>
            <a:chOff x="0" y="0"/>
            <a:chExt cx="5417943" cy="2405987"/>
          </a:xfrm>
        </p:grpSpPr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CD2D919B-867D-4BC1-BE6B-886B4B4FC6E4}"/>
                </a:ext>
              </a:extLst>
            </p:cNvPr>
            <p:cNvCxnSpPr/>
            <p:nvPr/>
          </p:nvCxnSpPr>
          <p:spPr>
            <a:xfrm flipV="1">
              <a:off x="990600" y="44924"/>
              <a:ext cx="0" cy="2361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 Box 2">
              <a:extLst>
                <a:ext uri="{FF2B5EF4-FFF2-40B4-BE49-F238E27FC236}">
                  <a16:creationId xmlns:a16="http://schemas.microsoft.com/office/drawing/2014/main" id="{1C6ED06A-0B80-4FA7-93D4-30BD22C22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75313"/>
              <a:ext cx="893445" cy="838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SMI_STS</a:t>
              </a:r>
            </a:p>
          </p:txBody>
        </p:sp>
        <p:sp>
          <p:nvSpPr>
            <p:cNvPr id="162" name="Text Box 2">
              <a:extLst>
                <a:ext uri="{FF2B5EF4-FFF2-40B4-BE49-F238E27FC236}">
                  <a16:creationId xmlns:a16="http://schemas.microsoft.com/office/drawing/2014/main" id="{820B09FF-0AB5-4963-9D29-D382C0B7A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21475"/>
              <a:ext cx="893445" cy="8185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SMI_EN</a:t>
              </a: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5F7676F1-D1D6-4A96-9931-405509BEE865}"/>
                </a:ext>
              </a:extLst>
            </p:cNvPr>
            <p:cNvCxnSpPr/>
            <p:nvPr/>
          </p:nvCxnSpPr>
          <p:spPr>
            <a:xfrm>
              <a:off x="3275462" y="846161"/>
              <a:ext cx="3118" cy="1186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BF1CD8DC-2648-43D9-A4CF-D5E95427E414}"/>
                </a:ext>
              </a:extLst>
            </p:cNvPr>
            <p:cNvCxnSpPr/>
            <p:nvPr/>
          </p:nvCxnSpPr>
          <p:spPr>
            <a:xfrm flipH="1">
              <a:off x="1327813" y="2041478"/>
              <a:ext cx="1951630" cy="5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3CBAE0BE-D286-4DE3-B9DF-62923692E3C1}"/>
                </a:ext>
              </a:extLst>
            </p:cNvPr>
            <p:cNvCxnSpPr/>
            <p:nvPr/>
          </p:nvCxnSpPr>
          <p:spPr>
            <a:xfrm flipH="1">
              <a:off x="1327813" y="1229436"/>
              <a:ext cx="1951630" cy="5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 Box 2">
              <a:extLst>
                <a:ext uri="{FF2B5EF4-FFF2-40B4-BE49-F238E27FC236}">
                  <a16:creationId xmlns:a16="http://schemas.microsoft.com/office/drawing/2014/main" id="{7352838B-A64D-48E9-B1D4-149B828D4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2392" y="382137"/>
              <a:ext cx="1401361" cy="3816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PMBASE 32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bitu</a:t>
              </a: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reģistrs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</p:txBody>
        </p:sp>
        <p:sp>
          <p:nvSpPr>
            <p:cNvPr id="167" name="Text Box 2">
              <a:extLst>
                <a:ext uri="{FF2B5EF4-FFF2-40B4-BE49-F238E27FC236}">
                  <a16:creationId xmlns:a16="http://schemas.microsoft.com/office/drawing/2014/main" id="{4A1D3E5E-865D-4812-AE5F-23854EFA2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7158" y="375312"/>
              <a:ext cx="1200785" cy="640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SMRAM 8 bitu kontroles reģistrs</a:t>
              </a:r>
            </a:p>
          </p:txBody>
        </p:sp>
        <p:sp>
          <p:nvSpPr>
            <p:cNvPr id="168" name="Text Box 2">
              <a:extLst>
                <a:ext uri="{FF2B5EF4-FFF2-40B4-BE49-F238E27FC236}">
                  <a16:creationId xmlns:a16="http://schemas.microsoft.com/office/drawing/2014/main" id="{31CB5F85-3DE5-44C4-BFD8-B097EA0A2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558" y="13648"/>
              <a:ext cx="2408555" cy="259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PCI konfigurācijas reģistrs</a:t>
              </a:r>
            </a:p>
          </p:txBody>
        </p:sp>
        <p:sp>
          <p:nvSpPr>
            <p:cNvPr id="169" name="Text Box 2">
              <a:extLst>
                <a:ext uri="{FF2B5EF4-FFF2-40B4-BE49-F238E27FC236}">
                  <a16:creationId xmlns:a16="http://schemas.microsoft.com/office/drawing/2014/main" id="{31C3B719-BF43-42DF-A23D-0E1006BA8E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8644" y="0"/>
              <a:ext cx="1118870" cy="3816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US" sz="1600" kern="150" dirty="0">
                  <a:effectLst/>
                  <a:latin typeface="Liberation Serif"/>
                  <a:ea typeface="Noto Sans CJK SC"/>
                  <a:cs typeface="Lohit Devanagari"/>
                </a:rPr>
                <a:t>I/O porta </a:t>
              </a:r>
              <a:r>
                <a:rPr lang="en-US" sz="1600" kern="150" dirty="0" err="1">
                  <a:effectLst/>
                  <a:latin typeface="Liberation Serif"/>
                  <a:ea typeface="Noto Sans CJK SC"/>
                  <a:cs typeface="Lohit Devanagari"/>
                </a:rPr>
                <a:t>adrese</a:t>
              </a:r>
              <a:endParaRPr lang="lv-LV" sz="1600" kern="150" dirty="0">
                <a:effectLst/>
                <a:latin typeface="Liberation Serif"/>
                <a:ea typeface="Noto Sans CJK SC"/>
                <a:cs typeface="Lohit Devanagari"/>
              </a:endParaRPr>
            </a:p>
          </p:txBody>
        </p:sp>
        <p:sp>
          <p:nvSpPr>
            <p:cNvPr id="170" name="Text Box 2">
              <a:extLst>
                <a:ext uri="{FF2B5EF4-FFF2-40B4-BE49-F238E27FC236}">
                  <a16:creationId xmlns:a16="http://schemas.microsoft.com/office/drawing/2014/main" id="{19A6A16C-16C7-4BA1-994A-DF622BFD1F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405" y="900752"/>
              <a:ext cx="1279868" cy="261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PMBASE+0x34</a:t>
              </a:r>
            </a:p>
          </p:txBody>
        </p:sp>
        <p:sp>
          <p:nvSpPr>
            <p:cNvPr id="171" name="Text Box 2">
              <a:extLst>
                <a:ext uri="{FF2B5EF4-FFF2-40B4-BE49-F238E27FC236}">
                  <a16:creationId xmlns:a16="http://schemas.microsoft.com/office/drawing/2014/main" id="{E6DC5B01-EE24-476A-AB5F-093E434F3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997" y="1658203"/>
              <a:ext cx="1279867" cy="2561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lv-LV" sz="1600" kern="150" dirty="0">
                  <a:effectLst/>
                  <a:latin typeface="Liberation Serif"/>
                  <a:ea typeface="Noto Sans CJK SC"/>
                  <a:cs typeface="Lohit Devanagari"/>
                </a:rPr>
                <a:t>PMBASE+0x30</a:t>
              </a:r>
            </a:p>
          </p:txBody>
        </p:sp>
      </p:grp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F729838-845F-44F6-AAA8-2EB7BF9E0008}"/>
              </a:ext>
            </a:extLst>
          </p:cNvPr>
          <p:cNvSpPr/>
          <p:nvPr/>
        </p:nvSpPr>
        <p:spPr>
          <a:xfrm>
            <a:off x="17427457" y="10586503"/>
            <a:ext cx="9563452" cy="7314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 algn="ctr">
              <a:lnSpc>
                <a:spcPct val="150000"/>
              </a:lnSpc>
              <a:spcAft>
                <a:spcPts val="0"/>
              </a:spcAft>
            </a:pPr>
            <a:r>
              <a:rPr lang="en-US" sz="3200" kern="150" dirty="0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Rootkit </a:t>
            </a:r>
            <a:r>
              <a:rPr lang="en-US" sz="3200" kern="150" dirty="0" err="1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implementācija</a:t>
            </a:r>
            <a:r>
              <a:rPr lang="en-US" sz="3200" kern="150" dirty="0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</a:t>
            </a:r>
            <a:r>
              <a:rPr lang="en-US" sz="3200" kern="150" dirty="0" err="1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caur</a:t>
            </a:r>
            <a:r>
              <a:rPr lang="en-US" sz="3200" kern="150" dirty="0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SMM </a:t>
            </a:r>
            <a:r>
              <a:rPr lang="en-US" sz="3200" kern="150" dirty="0" err="1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režīmu</a:t>
            </a:r>
            <a:endParaRPr lang="lv-LV" sz="3200" kern="150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D398CBE-5BC6-460B-81DB-D7D0F9F70574}"/>
              </a:ext>
            </a:extLst>
          </p:cNvPr>
          <p:cNvSpPr/>
          <p:nvPr/>
        </p:nvSpPr>
        <p:spPr>
          <a:xfrm>
            <a:off x="18013814" y="747291"/>
            <a:ext cx="8548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UEFI sistēmu ievainojamību klasifikācija </a:t>
            </a:r>
            <a:endParaRPr lang="lv-LV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4" name="Subtitle 2">
            <a:extLst>
              <a:ext uri="{FF2B5EF4-FFF2-40B4-BE49-F238E27FC236}">
                <a16:creationId xmlns:a16="http://schemas.microsoft.com/office/drawing/2014/main" id="{1C0BC03C-3D20-4F88-A055-50C01861570E}"/>
              </a:ext>
            </a:extLst>
          </p:cNvPr>
          <p:cNvSpPr txBox="1">
            <a:spLocks/>
          </p:cNvSpPr>
          <p:nvPr/>
        </p:nvSpPr>
        <p:spPr>
          <a:xfrm>
            <a:off x="1093801" y="3276376"/>
            <a:ext cx="14240620" cy="84814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None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5595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119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6786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238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2797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3572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7916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04763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kas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savā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darbībā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cenšas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maskēt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savu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vai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citas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programmas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eksistenci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Rootkit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tipa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tiek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iedalītas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pēc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implementācijas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līmeņa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datorsistēmas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drošības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gredzenu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struktūrā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Jo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zemāks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drošības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gredzena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līmenis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kurā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rootkit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implemēntēta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jo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augstākas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privilēģijas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sistēmā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iespējams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iegūt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Piemēram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kas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darbojas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lietotāja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programmu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līmenī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kas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augstākais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drošības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gredzena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līmenis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attiecīgi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viszemāko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drošības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pieeju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nav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iespējas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piekļūt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izmainīt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atmiņas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struktūras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ierīču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draiveriem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kas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implementēti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nultajā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drošības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līmenī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Balstoties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uz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implementācijas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līmeni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drošības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gredzenos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šobrīd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iedala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četrus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rootkit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veidus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Lietotāja līmeņa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Kernel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līmeņa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Hypervisor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tipa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BIOS un aparatūras programmatūras (angliski “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firmware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”) līmeņa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Kernel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līmeņa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līdz Windows Vista versijai pārsvarā tika implementētas caur jaunu draivera moduļa implementāciju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kernel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struktūrā, tomēr līdz ar šādas brīvprātīgas implementācijas aizsardzības ieviešanu sākot ar Windows Vista versiju no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autoru puses tika meklēti citi risinājum. Sākotnēji par tādu kļuva implementācija caur “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Legacy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BIOS” operētājsistēmas augšupielādi (angliski “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boot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”), tomēr līdz pakāpenisku pāreju no “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Legacy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BIOS” uz UEFI specifikāciju kurā ir implementēta “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Secure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Boot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 sistēma arī šāda iespēja vairs nepastāvēs. Rezultātā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ļaunatūru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autori vēl vairāk virzās BIOS un aparatūras līmeņa implementāciju virzienā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lv-LV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lv-LV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lv-LV" sz="2000" dirty="0"/>
          </a:p>
          <a:p>
            <a:pPr algn="just"/>
            <a:endParaRPr lang="lv-LV" sz="2000" dirty="0"/>
          </a:p>
          <a:p>
            <a:pPr algn="just"/>
            <a:endParaRPr lang="lv-LV" sz="2000" dirty="0"/>
          </a:p>
        </p:txBody>
      </p:sp>
      <p:sp>
        <p:nvSpPr>
          <p:cNvPr id="175" name="Subtitle 2">
            <a:extLst>
              <a:ext uri="{FF2B5EF4-FFF2-40B4-BE49-F238E27FC236}">
                <a16:creationId xmlns:a16="http://schemas.microsoft.com/office/drawing/2014/main" id="{3F2EAA54-FC07-476B-B610-E121AE038CC4}"/>
              </a:ext>
            </a:extLst>
          </p:cNvPr>
          <p:cNvSpPr txBox="1">
            <a:spLocks/>
          </p:cNvSpPr>
          <p:nvPr/>
        </p:nvSpPr>
        <p:spPr>
          <a:xfrm>
            <a:off x="6312341" y="11963919"/>
            <a:ext cx="5141360" cy="556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None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5595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119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6786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238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2797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3572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7916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04763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Maģistra darba mērķis</a:t>
            </a:r>
          </a:p>
          <a:p>
            <a:endParaRPr lang="lv-LV" dirty="0"/>
          </a:p>
        </p:txBody>
      </p:sp>
      <p:sp>
        <p:nvSpPr>
          <p:cNvPr id="176" name="Subtitle 2">
            <a:extLst>
              <a:ext uri="{FF2B5EF4-FFF2-40B4-BE49-F238E27FC236}">
                <a16:creationId xmlns:a16="http://schemas.microsoft.com/office/drawing/2014/main" id="{F9A5F351-086A-45E9-B8AB-BB2C73342B9D}"/>
              </a:ext>
            </a:extLst>
          </p:cNvPr>
          <p:cNvSpPr txBox="1">
            <a:spLocks/>
          </p:cNvSpPr>
          <p:nvPr/>
        </p:nvSpPr>
        <p:spPr>
          <a:xfrm>
            <a:off x="1235437" y="12717459"/>
            <a:ext cx="14240620" cy="1770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None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5595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119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6786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238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2797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3572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7916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04763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Iepazīties ar publicētajiem risinājumiem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rootkit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ļaunatūras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implementācijās datorsistēmu BIOS un aparatūras līmenī;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Izpētīt jaunas implementācijas iespējas;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Apskatīt potenciālo aizsardzību pret tām.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000" dirty="0"/>
          </a:p>
        </p:txBody>
      </p:sp>
      <p:sp>
        <p:nvSpPr>
          <p:cNvPr id="177" name="Subtitle 2">
            <a:extLst>
              <a:ext uri="{FF2B5EF4-FFF2-40B4-BE49-F238E27FC236}">
                <a16:creationId xmlns:a16="http://schemas.microsoft.com/office/drawing/2014/main" id="{706F9534-51E9-4E93-9194-17934BEF5FC9}"/>
              </a:ext>
            </a:extLst>
          </p:cNvPr>
          <p:cNvSpPr txBox="1">
            <a:spLocks/>
          </p:cNvSpPr>
          <p:nvPr/>
        </p:nvSpPr>
        <p:spPr>
          <a:xfrm>
            <a:off x="792047" y="20154436"/>
            <a:ext cx="10558451" cy="1451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None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5595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119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6786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238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2797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3572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7916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04763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Autors: Roberts Mauriņš, rm18057</a:t>
            </a:r>
          </a:p>
          <a:p>
            <a:pPr algn="l">
              <a:spcBef>
                <a:spcPts val="0"/>
              </a:spcBef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Darba vadītājs: profesors Andris Ambainis</a:t>
            </a:r>
          </a:p>
          <a:p>
            <a:endParaRPr lang="lv-LV" sz="4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1691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606</Words>
  <Application>Microsoft Office PowerPoint</Application>
  <PresentationFormat>Custom</PresentationFormat>
  <Paragraphs>142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Liberation Serif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Ričards Mauriņš</dc:creator>
  <cp:lastModifiedBy>Ričards Mauriņš</cp:lastModifiedBy>
  <cp:revision>16</cp:revision>
  <dcterms:created xsi:type="dcterms:W3CDTF">2020-02-27T17:37:04Z</dcterms:created>
  <dcterms:modified xsi:type="dcterms:W3CDTF">2020-02-27T20:34:41Z</dcterms:modified>
</cp:coreProperties>
</file>