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387" r:id="rId3"/>
    <p:sldId id="390" r:id="rId4"/>
    <p:sldId id="420" r:id="rId5"/>
    <p:sldId id="391" r:id="rId6"/>
    <p:sldId id="395" r:id="rId7"/>
    <p:sldId id="418" r:id="rId8"/>
    <p:sldId id="426" r:id="rId9"/>
    <p:sldId id="407" r:id="rId10"/>
    <p:sldId id="404" r:id="rId11"/>
    <p:sldId id="393" r:id="rId12"/>
    <p:sldId id="419" r:id="rId13"/>
    <p:sldId id="408" r:id="rId14"/>
    <p:sldId id="361" r:id="rId15"/>
    <p:sldId id="422" r:id="rId16"/>
    <p:sldId id="375" r:id="rId17"/>
    <p:sldId id="376" r:id="rId18"/>
    <p:sldId id="377" r:id="rId19"/>
    <p:sldId id="379" r:id="rId20"/>
    <p:sldId id="378" r:id="rId21"/>
    <p:sldId id="380" r:id="rId22"/>
    <p:sldId id="381" r:id="rId23"/>
    <p:sldId id="414" r:id="rId24"/>
    <p:sldId id="416" r:id="rId25"/>
    <p:sldId id="364" r:id="rId26"/>
    <p:sldId id="434" r:id="rId27"/>
    <p:sldId id="435" r:id="rId28"/>
    <p:sldId id="423" r:id="rId29"/>
    <p:sldId id="367" r:id="rId30"/>
    <p:sldId id="417" r:id="rId31"/>
    <p:sldId id="436" r:id="rId32"/>
    <p:sldId id="424" r:id="rId33"/>
    <p:sldId id="398" r:id="rId34"/>
    <p:sldId id="409" r:id="rId35"/>
    <p:sldId id="410" r:id="rId36"/>
    <p:sldId id="411" r:id="rId37"/>
    <p:sldId id="425" r:id="rId38"/>
    <p:sldId id="397" r:id="rId39"/>
    <p:sldId id="401" r:id="rId40"/>
    <p:sldId id="400" r:id="rId41"/>
    <p:sldId id="412" r:id="rId42"/>
    <p:sldId id="402" r:id="rId43"/>
    <p:sldId id="443" r:id="rId44"/>
    <p:sldId id="421" r:id="rId45"/>
    <p:sldId id="354" r:id="rId46"/>
    <p:sldId id="429" r:id="rId47"/>
  </p:sldIdLst>
  <p:sldSz cx="9144000" cy="6858000" type="screen4x3"/>
  <p:notesSz cx="6667500" cy="9904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9EE"/>
    <a:srgbClr val="18B3EA"/>
    <a:srgbClr val="6ABE40"/>
    <a:srgbClr val="FFFFCC"/>
    <a:srgbClr val="DFB6F0"/>
    <a:srgbClr val="BC9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64880" autoAdjust="0"/>
  </p:normalViewPr>
  <p:slideViewPr>
    <p:cSldViewPr>
      <p:cViewPr varScale="1">
        <p:scale>
          <a:sx n="78" d="100"/>
          <a:sy n="78" d="100"/>
        </p:scale>
        <p:origin x="-25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60.wmf"/><Relationship Id="rId7" Type="http://schemas.openxmlformats.org/officeDocument/2006/relationships/image" Target="../media/image51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69.wmf"/><Relationship Id="rId5" Type="http://schemas.openxmlformats.org/officeDocument/2006/relationships/image" Target="../media/image52.w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60.wmf"/><Relationship Id="rId7" Type="http://schemas.openxmlformats.org/officeDocument/2006/relationships/image" Target="../media/image51.wmf"/><Relationship Id="rId2" Type="http://schemas.openxmlformats.org/officeDocument/2006/relationships/image" Target="../media/image67.wmf"/><Relationship Id="rId1" Type="http://schemas.openxmlformats.org/officeDocument/2006/relationships/image" Target="../media/image70.wmf"/><Relationship Id="rId6" Type="http://schemas.openxmlformats.org/officeDocument/2006/relationships/image" Target="../media/image71.wmf"/><Relationship Id="rId5" Type="http://schemas.openxmlformats.org/officeDocument/2006/relationships/image" Target="../media/image52.wmf"/><Relationship Id="rId4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4.wmf"/><Relationship Id="rId7" Type="http://schemas.openxmlformats.org/officeDocument/2006/relationships/image" Target="../media/image43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9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4.wmf"/><Relationship Id="rId3" Type="http://schemas.openxmlformats.org/officeDocument/2006/relationships/image" Target="../media/image74.wmf"/><Relationship Id="rId7" Type="http://schemas.openxmlformats.org/officeDocument/2006/relationships/image" Target="../media/image43.wmf"/><Relationship Id="rId12" Type="http://schemas.openxmlformats.org/officeDocument/2006/relationships/image" Target="../media/image83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11" Type="http://schemas.openxmlformats.org/officeDocument/2006/relationships/image" Target="../media/image82.wmf"/><Relationship Id="rId5" Type="http://schemas.openxmlformats.org/officeDocument/2006/relationships/image" Target="../media/image76.wmf"/><Relationship Id="rId10" Type="http://schemas.openxmlformats.org/officeDocument/2006/relationships/image" Target="../media/image81.wmf"/><Relationship Id="rId4" Type="http://schemas.openxmlformats.org/officeDocument/2006/relationships/image" Target="../media/image75.wmf"/><Relationship Id="rId9" Type="http://schemas.openxmlformats.org/officeDocument/2006/relationships/image" Target="../media/image79.wmf"/><Relationship Id="rId14" Type="http://schemas.openxmlformats.org/officeDocument/2006/relationships/image" Target="../media/image8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5.wmf"/><Relationship Id="rId3" Type="http://schemas.openxmlformats.org/officeDocument/2006/relationships/image" Target="../media/image83.wmf"/><Relationship Id="rId7" Type="http://schemas.openxmlformats.org/officeDocument/2006/relationships/image" Target="../media/image89.wmf"/><Relationship Id="rId12" Type="http://schemas.openxmlformats.org/officeDocument/2006/relationships/image" Target="../media/image94.wmf"/><Relationship Id="rId2" Type="http://schemas.openxmlformats.org/officeDocument/2006/relationships/image" Target="../media/image82.wmf"/><Relationship Id="rId1" Type="http://schemas.openxmlformats.org/officeDocument/2006/relationships/image" Target="../media/image87.wmf"/><Relationship Id="rId6" Type="http://schemas.openxmlformats.org/officeDocument/2006/relationships/image" Target="../media/image88.wmf"/><Relationship Id="rId11" Type="http://schemas.openxmlformats.org/officeDocument/2006/relationships/image" Target="../media/image93.wmf"/><Relationship Id="rId5" Type="http://schemas.openxmlformats.org/officeDocument/2006/relationships/image" Target="../media/image85.wmf"/><Relationship Id="rId10" Type="http://schemas.openxmlformats.org/officeDocument/2006/relationships/image" Target="../media/image92.wmf"/><Relationship Id="rId4" Type="http://schemas.openxmlformats.org/officeDocument/2006/relationships/image" Target="../media/image84.wmf"/><Relationship Id="rId9" Type="http://schemas.openxmlformats.org/officeDocument/2006/relationships/image" Target="../media/image91.wmf"/><Relationship Id="rId14" Type="http://schemas.openxmlformats.org/officeDocument/2006/relationships/image" Target="../media/image9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6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6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36.wmf"/><Relationship Id="rId1" Type="http://schemas.openxmlformats.org/officeDocument/2006/relationships/image" Target="../media/image44.wmf"/><Relationship Id="rId6" Type="http://schemas.openxmlformats.org/officeDocument/2006/relationships/image" Target="../media/image42.wmf"/><Relationship Id="rId5" Type="http://schemas.openxmlformats.org/officeDocument/2006/relationships/image" Target="../media/image43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5.wmf"/><Relationship Id="rId7" Type="http://schemas.openxmlformats.org/officeDocument/2006/relationships/image" Target="../media/image42.wmf"/><Relationship Id="rId2" Type="http://schemas.openxmlformats.org/officeDocument/2006/relationships/image" Target="../media/image36.wmf"/><Relationship Id="rId1" Type="http://schemas.openxmlformats.org/officeDocument/2006/relationships/image" Target="../media/image44.wmf"/><Relationship Id="rId6" Type="http://schemas.openxmlformats.org/officeDocument/2006/relationships/image" Target="../media/image41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5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4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3.wmf"/><Relationship Id="rId5" Type="http://schemas.openxmlformats.org/officeDocument/2006/relationships/image" Target="../media/image58.wmf"/><Relationship Id="rId10" Type="http://schemas.openxmlformats.org/officeDocument/2006/relationships/image" Target="../media/image62.wmf"/><Relationship Id="rId4" Type="http://schemas.openxmlformats.org/officeDocument/2006/relationships/image" Target="../media/image57.wmf"/><Relationship Id="rId9" Type="http://schemas.openxmlformats.org/officeDocument/2006/relationships/image" Target="../media/image52.wmf"/><Relationship Id="rId1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77" cy="495696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5967" y="0"/>
            <a:ext cx="2889977" cy="495696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E756FE64-6A05-47C3-A1F3-89F17D200803}" type="datetimeFigureOut">
              <a:rPr lang="lv-LV" smtClean="0"/>
              <a:pPr/>
              <a:t>2019.10.21.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7134"/>
            <a:ext cx="2889977" cy="495696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5967" y="9407134"/>
            <a:ext cx="2889977" cy="495696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16EA35B1-6E2C-4547-9C0A-3817CADF4BC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2648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250" cy="495220"/>
          </a:xfrm>
          <a:prstGeom prst="rect">
            <a:avLst/>
          </a:prstGeom>
        </p:spPr>
        <p:txBody>
          <a:bodyPr vert="horz" lIns="90979" tIns="45490" rIns="90979" bIns="454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708" y="2"/>
            <a:ext cx="2889250" cy="495220"/>
          </a:xfrm>
          <a:prstGeom prst="rect">
            <a:avLst/>
          </a:prstGeom>
        </p:spPr>
        <p:txBody>
          <a:bodyPr vert="horz" lIns="90979" tIns="45490" rIns="90979" bIns="45490" rtlCol="0"/>
          <a:lstStyle>
            <a:lvl1pPr algn="r">
              <a:defRPr sz="1200"/>
            </a:lvl1pPr>
          </a:lstStyle>
          <a:p>
            <a:fld id="{6467C9CC-43CE-4974-AB37-52542E8A43D3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9" tIns="45490" rIns="90979" bIns="454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04597"/>
            <a:ext cx="5334000" cy="4456986"/>
          </a:xfrm>
          <a:prstGeom prst="rect">
            <a:avLst/>
          </a:prstGeom>
        </p:spPr>
        <p:txBody>
          <a:bodyPr vert="horz" lIns="90979" tIns="45490" rIns="90979" bIns="454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7474"/>
            <a:ext cx="2889250" cy="495220"/>
          </a:xfrm>
          <a:prstGeom prst="rect">
            <a:avLst/>
          </a:prstGeom>
        </p:spPr>
        <p:txBody>
          <a:bodyPr vert="horz" lIns="90979" tIns="45490" rIns="90979" bIns="454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708" y="9407474"/>
            <a:ext cx="2889250" cy="495220"/>
          </a:xfrm>
          <a:prstGeom prst="rect">
            <a:avLst/>
          </a:prstGeom>
        </p:spPr>
        <p:txBody>
          <a:bodyPr vert="horz" lIns="90979" tIns="45490" rIns="90979" bIns="45490" rtlCol="0" anchor="b"/>
          <a:lstStyle>
            <a:lvl1pPr algn="r">
              <a:defRPr sz="1200"/>
            </a:lvl1pPr>
          </a:lstStyle>
          <a:p>
            <a:fld id="{65CABE84-E2F3-42C5-BEAE-B33922022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24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0252" algn="l"/>
                <a:tab pos="1440504" algn="l"/>
                <a:tab pos="2160754" algn="l"/>
                <a:tab pos="288100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0252" algn="l"/>
                <a:tab pos="1440504" algn="l"/>
                <a:tab pos="2160754" algn="l"/>
                <a:tab pos="288100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0252" algn="l"/>
                <a:tab pos="1440504" algn="l"/>
                <a:tab pos="2160754" algn="l"/>
                <a:tab pos="288100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0252" algn="l"/>
                <a:tab pos="1440504" algn="l"/>
                <a:tab pos="2160754" algn="l"/>
                <a:tab pos="288100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0252" algn="l"/>
                <a:tab pos="1440504" algn="l"/>
                <a:tab pos="2160754" algn="l"/>
                <a:tab pos="288100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01927" indent="-227448" defTabSz="44699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0252" algn="l"/>
                <a:tab pos="1440504" algn="l"/>
                <a:tab pos="2160754" algn="l"/>
                <a:tab pos="288100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56822" indent="-227448" defTabSz="44699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0252" algn="l"/>
                <a:tab pos="1440504" algn="l"/>
                <a:tab pos="2160754" algn="l"/>
                <a:tab pos="288100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11718" indent="-227448" defTabSz="44699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0252" algn="l"/>
                <a:tab pos="1440504" algn="l"/>
                <a:tab pos="2160754" algn="l"/>
                <a:tab pos="288100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66614" indent="-227448" defTabSz="44699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0252" algn="l"/>
                <a:tab pos="1440504" algn="l"/>
                <a:tab pos="2160754" algn="l"/>
                <a:tab pos="288100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32B4E4B-D82F-43EC-88E1-E7C07260320E}" type="slidenum">
              <a:rPr lang="lv-LV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lv-LV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881063"/>
            <a:ext cx="5786438" cy="4340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4661" y="5500732"/>
            <a:ext cx="5880365" cy="521185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4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49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49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49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4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4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4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4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49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4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48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4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5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49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4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ABE84-E2F3-42C5-BEAE-B339220225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4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1.9.12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9F3B-EEFC-4DCC-A9BD-0162EB51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2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1.9.12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9F3B-EEFC-4DCC-A9BD-0162EB51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1.9.12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9F3B-EEFC-4DCC-A9BD-0162EB51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0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/>
              <a:t>1.9.12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9F84C-DD8F-488F-9BEB-33931A58386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745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1.9.12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9F3B-EEFC-4DCC-A9BD-0162EB51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9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1.9.12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9F3B-EEFC-4DCC-A9BD-0162EB51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4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1.9.12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9F3B-EEFC-4DCC-A9BD-0162EB51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0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1.9.12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9F3B-EEFC-4DCC-A9BD-0162EB51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6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1.9.12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9F3B-EEFC-4DCC-A9BD-0162EB51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7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1.9.12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9F3B-EEFC-4DCC-A9BD-0162EB51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4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1.9.12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9F3B-EEFC-4DCC-A9BD-0162EB51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7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1.9.12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9F3B-EEFC-4DCC-A9BD-0162EB51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4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smtClean="0"/>
              <a:t>1.9.12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D9F3B-EEFC-4DCC-A9BD-0162EB51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0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8.wmf"/><Relationship Id="rId10" Type="http://schemas.openxmlformats.org/officeDocument/2006/relationships/image" Target="../media/image40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3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wmf"/><Relationship Id="rId12" Type="http://schemas.openxmlformats.org/officeDocument/2006/relationships/image" Target="../media/image46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1.wmf"/><Relationship Id="rId5" Type="http://schemas.openxmlformats.org/officeDocument/2006/relationships/image" Target="../media/image44.wmf"/><Relationship Id="rId15" Type="http://schemas.openxmlformats.org/officeDocument/2006/relationships/oleObject" Target="../embeddings/oleObject25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5.wmf"/><Relationship Id="rId14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0.bin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43.wmf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1.wmf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45.wmf"/><Relationship Id="rId19" Type="http://schemas.openxmlformats.org/officeDocument/2006/relationships/image" Target="../media/image42.w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5.bin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wmf"/><Relationship Id="rId11" Type="http://schemas.openxmlformats.org/officeDocument/2006/relationships/image" Target="../media/image42.wmf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50.wmf"/><Relationship Id="rId9" Type="http://schemas.openxmlformats.org/officeDocument/2006/relationships/image" Target="../media/image5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61.wmf"/><Relationship Id="rId26" Type="http://schemas.openxmlformats.org/officeDocument/2006/relationships/oleObject" Target="../embeddings/oleObject51.bin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0.wmf"/><Relationship Id="rId20" Type="http://schemas.openxmlformats.org/officeDocument/2006/relationships/image" Target="../media/image52.wmf"/><Relationship Id="rId29" Type="http://schemas.openxmlformats.org/officeDocument/2006/relationships/image" Target="../media/image6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63.w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28" Type="http://schemas.openxmlformats.org/officeDocument/2006/relationships/oleObject" Target="../embeddings/oleObject52.bin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47.bin"/><Relationship Id="rId31" Type="http://schemas.openxmlformats.org/officeDocument/2006/relationships/image" Target="../media/image42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9.wmf"/><Relationship Id="rId22" Type="http://schemas.openxmlformats.org/officeDocument/2006/relationships/image" Target="../media/image62.wmf"/><Relationship Id="rId27" Type="http://schemas.openxmlformats.org/officeDocument/2006/relationships/image" Target="../media/image64.wmf"/><Relationship Id="rId30" Type="http://schemas.openxmlformats.org/officeDocument/2006/relationships/oleObject" Target="../embeddings/oleObject5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68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8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7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43.wmf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78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7.wmf"/><Relationship Id="rId20" Type="http://schemas.openxmlformats.org/officeDocument/2006/relationships/image" Target="../media/image7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80.png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76.wmf"/><Relationship Id="rId22" Type="http://schemas.openxmlformats.org/officeDocument/2006/relationships/image" Target="../media/image7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86.bin"/><Relationship Id="rId26" Type="http://schemas.openxmlformats.org/officeDocument/2006/relationships/image" Target="../media/image82.wmf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79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43.wmf"/><Relationship Id="rId25" Type="http://schemas.openxmlformats.org/officeDocument/2006/relationships/oleObject" Target="../embeddings/oleObject89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7.bin"/><Relationship Id="rId29" Type="http://schemas.openxmlformats.org/officeDocument/2006/relationships/oleObject" Target="../embeddings/oleObject91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75.wmf"/><Relationship Id="rId24" Type="http://schemas.openxmlformats.org/officeDocument/2006/relationships/image" Target="../media/image81.wmf"/><Relationship Id="rId32" Type="http://schemas.openxmlformats.org/officeDocument/2006/relationships/image" Target="../media/image85.wmf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23" Type="http://schemas.openxmlformats.org/officeDocument/2006/relationships/oleObject" Target="../embeddings/oleObject88.bin"/><Relationship Id="rId28" Type="http://schemas.openxmlformats.org/officeDocument/2006/relationships/image" Target="../media/image83.wmf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78.wmf"/><Relationship Id="rId31" Type="http://schemas.openxmlformats.org/officeDocument/2006/relationships/oleObject" Target="../embeddings/oleObject9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84.bin"/><Relationship Id="rId22" Type="http://schemas.openxmlformats.org/officeDocument/2006/relationships/image" Target="../media/image86.png"/><Relationship Id="rId27" Type="http://schemas.openxmlformats.org/officeDocument/2006/relationships/oleObject" Target="../embeddings/oleObject90.bin"/><Relationship Id="rId30" Type="http://schemas.openxmlformats.org/officeDocument/2006/relationships/image" Target="../media/image8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101.bin"/><Relationship Id="rId26" Type="http://schemas.openxmlformats.org/officeDocument/2006/relationships/oleObject" Target="../embeddings/oleObject105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90.wmf"/><Relationship Id="rId34" Type="http://schemas.openxmlformats.org/officeDocument/2006/relationships/image" Target="../media/image97.png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88.wmf"/><Relationship Id="rId25" Type="http://schemas.openxmlformats.org/officeDocument/2006/relationships/image" Target="../media/image92.wmf"/><Relationship Id="rId33" Type="http://schemas.openxmlformats.org/officeDocument/2006/relationships/image" Target="../media/image9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29" Type="http://schemas.openxmlformats.org/officeDocument/2006/relationships/image" Target="../media/image94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84.wmf"/><Relationship Id="rId24" Type="http://schemas.openxmlformats.org/officeDocument/2006/relationships/oleObject" Target="../embeddings/oleObject104.bin"/><Relationship Id="rId32" Type="http://schemas.openxmlformats.org/officeDocument/2006/relationships/oleObject" Target="../embeddings/oleObject108.bin"/><Relationship Id="rId5" Type="http://schemas.openxmlformats.org/officeDocument/2006/relationships/image" Target="../media/image87.wmf"/><Relationship Id="rId15" Type="http://schemas.openxmlformats.org/officeDocument/2006/relationships/oleObject" Target="../embeddings/oleObject99.bin"/><Relationship Id="rId23" Type="http://schemas.openxmlformats.org/officeDocument/2006/relationships/image" Target="../media/image91.wmf"/><Relationship Id="rId28" Type="http://schemas.openxmlformats.org/officeDocument/2006/relationships/oleObject" Target="../embeddings/oleObject106.bin"/><Relationship Id="rId10" Type="http://schemas.openxmlformats.org/officeDocument/2006/relationships/oleObject" Target="../embeddings/oleObject96.bin"/><Relationship Id="rId19" Type="http://schemas.openxmlformats.org/officeDocument/2006/relationships/image" Target="../media/image89.wmf"/><Relationship Id="rId31" Type="http://schemas.openxmlformats.org/officeDocument/2006/relationships/image" Target="../media/image95.w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98.bin"/><Relationship Id="rId22" Type="http://schemas.openxmlformats.org/officeDocument/2006/relationships/oleObject" Target="../embeddings/oleObject103.bin"/><Relationship Id="rId27" Type="http://schemas.openxmlformats.org/officeDocument/2006/relationships/image" Target="../media/image93.wmf"/><Relationship Id="rId30" Type="http://schemas.openxmlformats.org/officeDocument/2006/relationships/oleObject" Target="../embeddings/oleObject10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0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8.png"/><Relationship Id="rId4" Type="http://schemas.openxmlformats.org/officeDocument/2006/relationships/image" Target="../media/image10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5" Type="http://schemas.openxmlformats.org/officeDocument/2006/relationships/image" Target="../media/image123.jpeg"/><Relationship Id="rId4" Type="http://schemas.openxmlformats.org/officeDocument/2006/relationships/image" Target="../media/image122.tif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10.png"/><Relationship Id="rId4" Type="http://schemas.openxmlformats.org/officeDocument/2006/relationships/image" Target="../media/image10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0848"/>
            <a:ext cx="9144000" cy="1944216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Multidimensionālu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attēlu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spektrālo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joslu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ekvivalentas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redukcijas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pieejas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objektu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klasifikācijai</a:t>
            </a:r>
            <a:r>
              <a:rPr lang="lv-L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pproaches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lv-LV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quivalent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reduction of multidimensional image spectral bands 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object classification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5656" y="4365104"/>
            <a:ext cx="6192688" cy="1512168"/>
          </a:xfrm>
        </p:spPr>
        <p:txBody>
          <a:bodyPr lIns="90000" tIns="45000" rIns="90000" bIns="45000"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lv-LV" sz="1800" b="1" u="sng" dirty="0" smtClean="0"/>
              <a:t>Juris </a:t>
            </a:r>
            <a:r>
              <a:rPr lang="lv-LV" sz="1800" b="1" u="sng" dirty="0" err="1" smtClean="0"/>
              <a:t>Siņica-</a:t>
            </a:r>
            <a:r>
              <a:rPr lang="lv-LV" sz="1800" b="1" u="sng" dirty="0" smtClean="0"/>
              <a:t> </a:t>
            </a:r>
            <a:r>
              <a:rPr lang="lv-LV" sz="1800" b="1" u="sng" dirty="0" err="1" smtClean="0"/>
              <a:t>Siņavskis</a:t>
            </a:r>
            <a:endParaRPr lang="lv-LV" sz="1800" b="1" u="sng" dirty="0" smtClean="0"/>
          </a:p>
          <a:p>
            <a:pPr marL="0" indent="0" algn="ctr">
              <a:lnSpc>
                <a:spcPct val="12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lv-LV" sz="1800" b="1" dirty="0" smtClean="0"/>
              <a:t>2019. gada 18. oktobris</a:t>
            </a:r>
          </a:p>
          <a:p>
            <a:pPr marL="0" indent="0" algn="ctr">
              <a:lnSpc>
                <a:spcPct val="12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lv-LV" sz="1800" b="1" dirty="0" smtClean="0"/>
              <a:t>Darba vadītājs </a:t>
            </a:r>
            <a:r>
              <a:rPr lang="lv-LV" sz="1800" b="1" dirty="0" err="1" smtClean="0"/>
              <a:t>Dr.sc.comp</a:t>
            </a:r>
            <a:r>
              <a:rPr lang="lv-LV" sz="1800" b="1" dirty="0" smtClean="0"/>
              <a:t> Ints Mednieks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6" y="5589242"/>
            <a:ext cx="43211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 descr="D:\doktorantūra\JAUNS\LU APGADS\logotipi\LU logo_LV_CMYK-horizon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5588"/>
            <a:ext cx="4632325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83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812238"/>
              </p:ext>
            </p:extLst>
          </p:nvPr>
        </p:nvGraphicFramePr>
        <p:xfrm>
          <a:off x="467544" y="836712"/>
          <a:ext cx="8352926" cy="5584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1342823"/>
                <a:gridCol w="2761633"/>
                <a:gridCol w="1008112"/>
                <a:gridCol w="1368152"/>
                <a:gridCol w="576064"/>
                <a:gridCol w="792086"/>
              </a:tblGrid>
              <a:tr h="416966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spc="-5" dirty="0">
                          <a:effectLst/>
                        </a:rPr>
                        <a:t>ID</a:t>
                      </a:r>
                      <a:endParaRPr lang="lv-LV" sz="1000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spc="-5" dirty="0">
                          <a:effectLst/>
                        </a:rPr>
                        <a:t>Method</a:t>
                      </a:r>
                      <a:endParaRPr lang="lv-LV" sz="1000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spc="-5" dirty="0">
                          <a:effectLst/>
                        </a:rPr>
                        <a:t>Sensor /data / spectral bands / spectral range</a:t>
                      </a:r>
                      <a:endParaRPr lang="lv-LV" sz="1000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spc="-5" dirty="0">
                          <a:effectLst/>
                        </a:rPr>
                        <a:t>Total of remaining spectral bands</a:t>
                      </a:r>
                      <a:endParaRPr lang="lv-LV" sz="1000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spc="-5" dirty="0">
                          <a:effectLst/>
                        </a:rPr>
                        <a:t>OA / total of categories</a:t>
                      </a:r>
                      <a:endParaRPr lang="lv-LV" sz="1000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spc="-5" dirty="0">
                          <a:effectLst/>
                        </a:rPr>
                        <a:t>Year</a:t>
                      </a:r>
                      <a:endParaRPr lang="lv-LV" sz="1000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spc="-5" dirty="0">
                          <a:effectLst/>
                        </a:rPr>
                        <a:t>Cited by</a:t>
                      </a:r>
                      <a:endParaRPr lang="lv-LV" sz="1000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</a:tr>
              <a:tr h="651511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spc="-5" dirty="0">
                          <a:effectLst/>
                        </a:rPr>
                        <a:t>S1</a:t>
                      </a:r>
                      <a:endParaRPr lang="lv-LV" sz="900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 err="1">
                          <a:effectLst/>
                        </a:rPr>
                        <a:t>semisupervised</a:t>
                      </a:r>
                      <a:r>
                        <a:rPr lang="en-US" sz="900" b="1" spc="-5" dirty="0">
                          <a:effectLst/>
                        </a:rPr>
                        <a:t> trivariate mutual information (STMI) - clonal selection algorithm (CSA)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AVIRIS / Indian pine / 220 / 0.2-2.4  µm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ROSIS/ University of Pavia / 115 / 0.43-0.86 µm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AVIRIS / Salinas / 220 / 0.2-2.4  µm  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20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103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204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83.7+\-1.1 / 16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94.6+\-0.6/9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93.0+\-0.4 /16  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2014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2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</a:tr>
              <a:tr h="300252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spc="-5">
                          <a:effectLst/>
                        </a:rPr>
                        <a:t>S2</a:t>
                      </a:r>
                      <a:endParaRPr lang="lv-LV" sz="900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minimum noise band selection (MNBS)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AVIRIS / Indian pine / 220 / 0.2-2.4  µm   </a:t>
                      </a:r>
                      <a:endParaRPr lang="lv-LV" sz="900" b="1" kern="1200" spc="-5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20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0.75 /16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2014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 smtClean="0">
                          <a:effectLst/>
                        </a:rPr>
                        <a:t>2</a:t>
                      </a:r>
                      <a:r>
                        <a:rPr lang="lv-LV" sz="900" b="1" spc="-5" dirty="0" smtClean="0">
                          <a:effectLst/>
                        </a:rPr>
                        <a:t>2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</a:tr>
              <a:tr h="592120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spc="-5">
                          <a:effectLst/>
                        </a:rPr>
                        <a:t>S3</a:t>
                      </a:r>
                      <a:endParaRPr lang="lv-LV" sz="900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minimum estimated abundance covariance (MEAC)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AVIRIS / Lunar lake / 220 /</a:t>
                      </a:r>
                      <a:endParaRPr lang="lv-LV" sz="900" b="1" kern="1200" spc="-5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AVIRIS / Cuprite / 220 /</a:t>
                      </a:r>
                      <a:endParaRPr lang="lv-LV" sz="900" b="1" kern="1200" spc="-5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HYDICE / Mall in Washington / 210 / 0.4-2.4 µm</a:t>
                      </a:r>
                      <a:endParaRPr lang="lv-LV" sz="900" b="1" kern="1200" spc="-5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HYMAP/ Purdue Data / 128 /</a:t>
                      </a:r>
                      <a:endParaRPr lang="lv-LV" sz="900" b="1" kern="1200" spc="-5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30(15)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95.0/-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2011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43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</a:tr>
              <a:tr h="200167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spc="-5">
                          <a:effectLst/>
                        </a:rPr>
                        <a:t>S4</a:t>
                      </a:r>
                      <a:endParaRPr lang="lv-LV" sz="900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N-Finder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AVIRIS / Cuprite / 220 /       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40(20)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-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2011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46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</a:tr>
              <a:tr h="591922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spc="-5">
                          <a:effectLst/>
                        </a:rPr>
                        <a:t>S5</a:t>
                      </a:r>
                      <a:endParaRPr lang="lv-LV" sz="900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Support vector machine, morphological profiles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ROSIS/ University of Pavia / 115 / 0.43-0.86 µm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HYDICE / Mall in Washington / 210 / 0.4-2.4 µm 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AVIRIS / Salinas / 220 / 0.2-2.4  µm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AVIRIS / Indian pine / 220 / 0.2-2.4  µm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10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14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-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13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70.66 /9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94.17/6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83.21/16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96.4 / 16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2014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5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</a:tr>
              <a:tr h="453011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spc="-5">
                          <a:effectLst/>
                        </a:rPr>
                        <a:t>S6</a:t>
                      </a:r>
                      <a:endParaRPr lang="lv-LV" sz="900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GB" sz="900" b="1" noProof="0" dirty="0" smtClean="0">
                          <a:latin typeface="+mn-lt"/>
                          <a:cs typeface="Times New Roman" panose="02020603050405020304" pitchFamily="18" charset="0"/>
                        </a:rPr>
                        <a:t>spatial noise reduction and AP-based feature selection</a:t>
                      </a:r>
                      <a:endParaRPr lang="en-GB" sz="900" b="1" spc="-5" noProof="0" dirty="0">
                        <a:effectLst/>
                        <a:latin typeface="+mn-lt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AVIRIS / Indian pine / 220 / 0.2-2.4  µm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AVIRIS / Okavango delta / 242 / 0.4-2.5  µm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15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7(15)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97.65+\-0.38 /16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96.28+\-0.75/14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2012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29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</a:tr>
              <a:tr h="500419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spc="-5">
                          <a:effectLst/>
                        </a:rPr>
                        <a:t>S7</a:t>
                      </a:r>
                      <a:endParaRPr lang="lv-LV" sz="900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l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constrained energy minimization, constrained band selection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 smtClean="0">
                          <a:effectLst/>
                        </a:rPr>
                        <a:t>HYDICE / Mall in Washington / 210 / 0.4-2.4 µm</a:t>
                      </a:r>
                      <a:endParaRPr lang="lv-LV" sz="900" b="1" spc="-5" dirty="0" smtClean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 smtClean="0">
                          <a:effectLst/>
                        </a:rPr>
                        <a:t>AVIRIS </a:t>
                      </a:r>
                      <a:r>
                        <a:rPr lang="en-US" sz="900" b="1" spc="-5" dirty="0">
                          <a:effectLst/>
                        </a:rPr>
                        <a:t>/ Cuprite / 220 /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9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22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-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2006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122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</a:tr>
              <a:tr h="260604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spc="-5">
                          <a:effectLst/>
                        </a:rPr>
                        <a:t>S8</a:t>
                      </a:r>
                      <a:endParaRPr lang="lv-LV" sz="900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Bhattacharyya Distance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OMIS-I / China / 64 / 0.46-1.1  µm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3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68.8+\-0.3 /  5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2009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5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</a:tr>
              <a:tr h="505687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spc="-5">
                          <a:effectLst/>
                        </a:rPr>
                        <a:t>S9</a:t>
                      </a:r>
                      <a:endParaRPr lang="lv-LV" sz="900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multitask sparsity pursuit (MTSP)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AVIRIS / Indian pine / 220 / 0.2-2.4  µm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ROSIS/ University of Pavia / 115 / 0.43-0.86 µm</a:t>
                      </a:r>
                      <a:endParaRPr lang="lv-LV" sz="900" b="1" spc="-5" dirty="0">
                        <a:effectLst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AVIRIS / Salinas / 220 / 0.2-2.4  µm  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-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95.0 / -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2015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0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</a:tr>
              <a:tr h="416966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spc="-5">
                          <a:effectLst/>
                        </a:rPr>
                        <a:t>S10</a:t>
                      </a:r>
                      <a:endParaRPr lang="lv-LV" sz="900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minimum-misclassification canonical analysis (MMCA)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HYDICE / Mall in Washington / 210 / 0.4-2.4 µm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 smtClean="0">
                          <a:effectLst/>
                        </a:rPr>
                        <a:t>1</a:t>
                      </a:r>
                      <a:r>
                        <a:rPr lang="lv-LV" sz="900" b="1" spc="-5" dirty="0" smtClean="0">
                          <a:effectLst/>
                        </a:rPr>
                        <a:t>2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marL="0" marR="0" indent="182880" algn="just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</a:tabLst>
                        <a:defRPr/>
                      </a:pPr>
                      <a:r>
                        <a:rPr lang="en-US" sz="900" b="1" spc="-5" dirty="0" smtClean="0">
                          <a:effectLst/>
                        </a:rPr>
                        <a:t>94.00</a:t>
                      </a:r>
                      <a:r>
                        <a:rPr lang="lv-LV" sz="900" b="1" spc="-5" dirty="0" smtClean="0">
                          <a:effectLst/>
                        </a:rPr>
                        <a:t> (6)</a:t>
                      </a:r>
                      <a:endParaRPr lang="en-US" sz="900" b="1" spc="-5" dirty="0" smtClean="0">
                        <a:effectLst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1999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169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</a:tr>
              <a:tr h="260604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spc="-5" dirty="0">
                          <a:effectLst/>
                        </a:rPr>
                        <a:t>S11</a:t>
                      </a:r>
                      <a:endParaRPr lang="lv-LV" sz="900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Bhattacharyya Distance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AVIRIS / 220 / 0.4-2.5  µm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>
                          <a:effectLst/>
                        </a:rPr>
                        <a:t>83</a:t>
                      </a:r>
                      <a:endParaRPr lang="lv-LV" sz="900" b="1" spc="-5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80.0+\-10.0 / 11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2006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0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41396" marR="41396" marT="0" marB="0"/>
                </a:tc>
              </a:tr>
              <a:tr h="416966">
                <a:tc>
                  <a:txBody>
                    <a:bodyPr/>
                    <a:lstStyle/>
                    <a:p>
                      <a:pPr indent="16200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lv-LV" sz="900" b="1" kern="1200" spc="-5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S12</a:t>
                      </a:r>
                      <a:endParaRPr lang="lv-LV" sz="900" b="1" kern="1200" spc="-5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64" marR="62764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N-Finder + Linear </a:t>
                      </a:r>
                      <a:r>
                        <a:rPr lang="en-US" sz="900" b="1" spc="-5" dirty="0" smtClean="0">
                          <a:effectLst/>
                        </a:rPr>
                        <a:t>prediction</a:t>
                      </a:r>
                      <a:r>
                        <a:rPr lang="lv-LV" sz="900" b="1" spc="-5" dirty="0" smtClean="0">
                          <a:effectLst/>
                        </a:rPr>
                        <a:t>, </a:t>
                      </a:r>
                      <a:r>
                        <a:rPr lang="en-US" sz="900" b="1" spc="-5" dirty="0" smtClean="0">
                          <a:effectLst/>
                        </a:rPr>
                        <a:t>Collaborative </a:t>
                      </a:r>
                      <a:r>
                        <a:rPr lang="en-US" sz="900" b="1" spc="-5" dirty="0">
                          <a:effectLst/>
                        </a:rPr>
                        <a:t>sparse regression 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2764" marR="62764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AVIRIS/Cuprite/220/-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2764" marR="62764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28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2764" marR="62764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-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2764" marR="62764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2012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2764" marR="62764" marT="0" marB="0"/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b="1" spc="-5" dirty="0">
                          <a:effectLst/>
                        </a:rPr>
                        <a:t>12</a:t>
                      </a:r>
                      <a:endParaRPr lang="lv-LV" sz="900" b="1" spc="-5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2764" marR="62764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Literatūras pārskats (publikācijas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S1-S12)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algn="r"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algn="r" defTabSz="180000">
                <a:defRPr/>
              </a:pPr>
              <a:t>10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340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aisnstūris 26"/>
          <p:cNvSpPr/>
          <p:nvPr/>
        </p:nvSpPr>
        <p:spPr>
          <a:xfrm>
            <a:off x="4803446" y="3913558"/>
            <a:ext cx="4264777" cy="288447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aisnstūris 23"/>
          <p:cNvSpPr/>
          <p:nvPr/>
        </p:nvSpPr>
        <p:spPr>
          <a:xfrm>
            <a:off x="4814204" y="385996"/>
            <a:ext cx="4264777" cy="331040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aisnstūris 24"/>
          <p:cNvSpPr/>
          <p:nvPr/>
        </p:nvSpPr>
        <p:spPr>
          <a:xfrm>
            <a:off x="91201" y="908722"/>
            <a:ext cx="4555623" cy="244630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aisnstūris 22"/>
          <p:cNvSpPr/>
          <p:nvPr/>
        </p:nvSpPr>
        <p:spPr>
          <a:xfrm>
            <a:off x="72416" y="3521195"/>
            <a:ext cx="4611326" cy="32768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aida numura vietturis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689F84C-DD8F-488F-9BEB-33931A58386B}" type="slidenum">
              <a:rPr lang="lv-LV" smtClean="0"/>
              <a:pPr>
                <a:defRPr/>
              </a:pPr>
              <a:t>11</a:t>
            </a:fld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Hiperspektrālie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attēli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80" name="Picture 4" descr="D:\doktorantūra\jss-thesis_home_iesniegts 11_09_2017\Salina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8"/>
          <a:stretch/>
        </p:blipFill>
        <p:spPr bwMode="auto">
          <a:xfrm>
            <a:off x="107504" y="3913559"/>
            <a:ext cx="4539318" cy="282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D:\doktorantūra\jss-thesis_home_iesniegts 11_09_2017\IEEEGRSScl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19" y="4339741"/>
            <a:ext cx="2025465" cy="23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D:\doktorantūra\jss-thesis_home_iesniegts 11_09_2017\LWI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172" y="4358866"/>
            <a:ext cx="2027655" cy="23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aisnstūris 17"/>
          <p:cNvSpPr/>
          <p:nvPr/>
        </p:nvSpPr>
        <p:spPr>
          <a:xfrm>
            <a:off x="137744" y="1009707"/>
            <a:ext cx="2650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Indian</a:t>
            </a:r>
            <a:r>
              <a:rPr lang="lv-LV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Pines</a:t>
            </a:r>
            <a:endParaRPr lang="en-GB" sz="1400" b="1" i="1" dirty="0"/>
          </a:p>
        </p:txBody>
      </p:sp>
      <p:sp>
        <p:nvSpPr>
          <p:cNvPr id="19" name="Taisnstūris 18"/>
          <p:cNvSpPr/>
          <p:nvPr/>
        </p:nvSpPr>
        <p:spPr>
          <a:xfrm>
            <a:off x="4856139" y="460456"/>
            <a:ext cx="2615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lv-LV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Pavia</a:t>
            </a:r>
            <a:endParaRPr lang="en-GB" sz="1400" b="1" i="1" dirty="0"/>
          </a:p>
        </p:txBody>
      </p:sp>
      <p:sp>
        <p:nvSpPr>
          <p:cNvPr id="20" name="Taisnstūris 19"/>
          <p:cNvSpPr/>
          <p:nvPr/>
        </p:nvSpPr>
        <p:spPr>
          <a:xfrm>
            <a:off x="107504" y="3553275"/>
            <a:ext cx="2543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Salinas</a:t>
            </a:r>
            <a:endParaRPr lang="en-GB" sz="1400" b="1" i="1" dirty="0"/>
          </a:p>
        </p:txBody>
      </p:sp>
      <p:sp>
        <p:nvSpPr>
          <p:cNvPr id="21" name="Taisnstūris 20"/>
          <p:cNvSpPr/>
          <p:nvPr/>
        </p:nvSpPr>
        <p:spPr>
          <a:xfrm>
            <a:off x="4837051" y="4042724"/>
            <a:ext cx="2615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GRSS2014</a:t>
            </a:r>
            <a:endParaRPr lang="en-GB" sz="1400" b="1" i="1" dirty="0"/>
          </a:p>
        </p:txBody>
      </p:sp>
      <p:pic>
        <p:nvPicPr>
          <p:cNvPr id="17" name="Attēls 16" descr="D:\doktorantūra\JAUNS\thesis_v3\IP_groundtruth3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 bwMode="auto">
          <a:xfrm>
            <a:off x="128219" y="1358578"/>
            <a:ext cx="4490477" cy="1827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Attēls 21" descr="D:\doktorantūra\JAUNS\thesis_v3\Pavia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1"/>
          <a:stretch/>
        </p:blipFill>
        <p:spPr bwMode="auto">
          <a:xfrm>
            <a:off x="4853810" y="806781"/>
            <a:ext cx="4172585" cy="2751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83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Ūdens absorbcijas un trokšņainās joslas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0" name="Picture 2" descr="D:\doktorantūra\jss-thesis_home_iesniegts 11_09_2017\IP_Classes_moments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1710" y="1465481"/>
            <a:ext cx="9145710" cy="37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Taisns bultveida savienotājs 3"/>
          <p:cNvCxnSpPr/>
          <p:nvPr/>
        </p:nvCxnSpPr>
        <p:spPr>
          <a:xfrm>
            <a:off x="4499992" y="1534527"/>
            <a:ext cx="2448272" cy="3096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aisnstūris 6"/>
          <p:cNvSpPr/>
          <p:nvPr/>
        </p:nvSpPr>
        <p:spPr>
          <a:xfrm>
            <a:off x="4059604" y="860721"/>
            <a:ext cx="274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Ūdens absorbcijas joslas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/>
              <a:t>[104</a:t>
            </a:r>
            <a:r>
              <a:rPr lang="lv-LV" b="1" dirty="0"/>
              <a:t>-</a:t>
            </a:r>
            <a:r>
              <a:rPr lang="en-GB" b="1" dirty="0"/>
              <a:t>108, 150</a:t>
            </a:r>
            <a:r>
              <a:rPr lang="lv-LV" b="1" dirty="0"/>
              <a:t>-</a:t>
            </a:r>
            <a:r>
              <a:rPr lang="en-GB" b="1" dirty="0"/>
              <a:t>163, 220</a:t>
            </a:r>
            <a:r>
              <a:rPr lang="en-GB" b="1" dirty="0" smtClean="0"/>
              <a:t>]</a:t>
            </a:r>
            <a:endParaRPr lang="en-GB" b="1" dirty="0"/>
          </a:p>
        </p:txBody>
      </p:sp>
      <p:cxnSp>
        <p:nvCxnSpPr>
          <p:cNvPr id="10" name="Taisns bultveida savienotājs 9"/>
          <p:cNvCxnSpPr/>
          <p:nvPr/>
        </p:nvCxnSpPr>
        <p:spPr>
          <a:xfrm>
            <a:off x="5359918" y="1412778"/>
            <a:ext cx="2452442" cy="3218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Taisns bultveida savienotājs 10"/>
          <p:cNvCxnSpPr/>
          <p:nvPr/>
        </p:nvCxnSpPr>
        <p:spPr>
          <a:xfrm flipH="1">
            <a:off x="3275856" y="1412778"/>
            <a:ext cx="2084062" cy="3218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Taisns bultveida savienotājs 12"/>
          <p:cNvCxnSpPr/>
          <p:nvPr/>
        </p:nvCxnSpPr>
        <p:spPr>
          <a:xfrm flipH="1">
            <a:off x="2411760" y="1534527"/>
            <a:ext cx="2088232" cy="3096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aisnstūris 1"/>
          <p:cNvSpPr/>
          <p:nvPr/>
        </p:nvSpPr>
        <p:spPr>
          <a:xfrm>
            <a:off x="503548" y="53732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Ūdens absorbcijas joslas jau dotas publikācijā:</a:t>
            </a:r>
            <a:endParaRPr lang="en-GB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Z. Ji, Y. Qian and L. Shen, “Unsupervised band selection for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hyperspectral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imagery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classification without manual band removal”, IEEE Journal of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Topics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 Applied Earth Observations and Remote Sensing, vol. 5, no. 2, pp.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531–543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2012.</a:t>
            </a:r>
          </a:p>
        </p:txBody>
      </p:sp>
      <p:sp>
        <p:nvSpPr>
          <p:cNvPr id="20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12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850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Ūdens absorbcijas un trokšņainās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joslas (priekšapstrāde)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Picture 4" descr="D:\doktorantūra\jss-thesis_home_iesniegts 11_09_2017\visband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23627"/>
            <a:ext cx="6973751" cy="25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aisnstūris 19"/>
          <p:cNvSpPr/>
          <p:nvPr/>
        </p:nvSpPr>
        <p:spPr>
          <a:xfrm>
            <a:off x="755577" y="753818"/>
            <a:ext cx="6973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Trokšņainās joslas [</a:t>
            </a:r>
            <a:r>
              <a:rPr lang="en-GB" sz="1400" b="1" dirty="0" smtClean="0"/>
              <a:t>1</a:t>
            </a:r>
            <a:r>
              <a:rPr lang="en-GB" sz="1400" b="1" dirty="0"/>
              <a:t>, 2, 3, 36, 37, </a:t>
            </a:r>
            <a:r>
              <a:rPr lang="en-GB" sz="1400" b="1" dirty="0" smtClean="0"/>
              <a:t>77,</a:t>
            </a:r>
            <a:r>
              <a:rPr lang="lv-LV" sz="1400" b="1" dirty="0" smtClean="0"/>
              <a:t> </a:t>
            </a:r>
            <a:r>
              <a:rPr lang="en-GB" sz="1400" b="1" dirty="0" smtClean="0"/>
              <a:t>78</a:t>
            </a:r>
            <a:r>
              <a:rPr lang="en-GB" sz="1400" b="1" dirty="0"/>
              <a:t>, 79, 80, 81, 82, 83, 84, 85, 86, 87, 88, 89, 90, 91, 92, 93, 94, 95, 96, 97, 98, 99, </a:t>
            </a:r>
            <a:r>
              <a:rPr lang="en-GB" sz="1400" b="1" dirty="0" smtClean="0"/>
              <a:t>100,</a:t>
            </a:r>
            <a:r>
              <a:rPr lang="lv-LV" sz="1400" b="1" dirty="0" smtClean="0"/>
              <a:t> </a:t>
            </a:r>
            <a:r>
              <a:rPr lang="en-GB" sz="1400" b="1" dirty="0" smtClean="0"/>
              <a:t>103</a:t>
            </a:r>
            <a:r>
              <a:rPr lang="en-GB" sz="1400" b="1" dirty="0"/>
              <a:t>, 109, 110, 149, 164, 218, </a:t>
            </a:r>
            <a:r>
              <a:rPr lang="en-GB" sz="1400" b="1" dirty="0" smtClean="0"/>
              <a:t>219</a:t>
            </a:r>
            <a:r>
              <a:rPr lang="lv-LV" sz="1400" b="1" dirty="0" smtClean="0"/>
              <a:t>]</a:t>
            </a:r>
            <a:endParaRPr lang="en-GB" sz="14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r="6860"/>
          <a:stretch>
            <a:fillRect/>
          </a:stretch>
        </p:blipFill>
        <p:spPr bwMode="auto">
          <a:xfrm>
            <a:off x="3384223" y="3789041"/>
            <a:ext cx="5752859" cy="264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2"/>
            <a:ext cx="285110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aisnstūris 16"/>
          <p:cNvSpPr/>
          <p:nvPr/>
        </p:nvSpPr>
        <p:spPr>
          <a:xfrm>
            <a:off x="308683" y="3779748"/>
            <a:ext cx="32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Trokšņaino joslu meklēšana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aisnstūris 17"/>
          <p:cNvSpPr/>
          <p:nvPr/>
        </p:nvSpPr>
        <p:spPr>
          <a:xfrm>
            <a:off x="251520" y="5157195"/>
            <a:ext cx="3132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Spektrālo joslu attēlu nobīde pa 1 pikseli horizontāli un vertikāli ļauj aprēķināt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korelācijas koeficientu. Trokšņainās joslas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tiek izslēgtas ar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slieksni</a:t>
            </a:r>
            <a:endParaRPr lang="lv-LV" sz="16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Taisns savienotājs 3"/>
          <p:cNvCxnSpPr/>
          <p:nvPr/>
        </p:nvCxnSpPr>
        <p:spPr>
          <a:xfrm>
            <a:off x="3923928" y="4554296"/>
            <a:ext cx="5040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277937"/>
              </p:ext>
            </p:extLst>
          </p:nvPr>
        </p:nvGraphicFramePr>
        <p:xfrm>
          <a:off x="356518" y="6378401"/>
          <a:ext cx="2127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6" name="Equation" r:id="rId7" imgW="1066680" imgH="203040" progId="Equation.DSMT4">
                  <p:embed/>
                </p:oleObj>
              </mc:Choice>
              <mc:Fallback>
                <p:oleObj name="Equation" r:id="rId7" imgW="1066680" imgH="203040" progId="Equation.DSMT4">
                  <p:embed/>
                  <p:pic>
                    <p:nvPicPr>
                      <p:cNvPr id="0" name="Objekts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18" y="6378401"/>
                        <a:ext cx="2127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13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507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7504" y="1193300"/>
            <a:ext cx="8928992" cy="4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Pieņēmumi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Pieņem, ka attēlā katru pikseli reprezentē </a:t>
            </a:r>
            <a:r>
              <a:rPr lang="lv-LV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spektra joslu intensitātes vektors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,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reprezentē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gadījumlielumu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varbūtību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sadalījuma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blīvumfunkciju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.</a:t>
            </a:r>
          </a:p>
          <a:p>
            <a:pPr algn="just"/>
            <a:endPara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Pieņemsim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 spektrālās joslas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 </a:t>
            </a:r>
            <a:r>
              <a:rPr lang="lv-LV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informativitāti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 raksturot ar informācijas entropijas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mēru</a:t>
            </a:r>
          </a:p>
          <a:p>
            <a:pPr algn="just"/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(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Pieņem, ka divu spektrālo joslu korelāciju var raksturot ar korelācijas koeficientu      , kuru aprēķina ar formulu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(2)		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 				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lv-LV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=1,2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,...,K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L-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 pikseļu skaits, kur                            un 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 priekšu secīga joslu izvēle (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selection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Sākumā spektrālo joslu numuru kopa ir tukša. Secīgi, pa vienai joslai, kopā tiek ielikti spektrālo joslu numuri.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Nevadīto joslu izvēles procedūru </a:t>
            </a:r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EMCR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EXCR, ESCR, ECBG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pamatideja ir izmantot secīgu uz priekšu joslu izvēli, kas balstās entropijas un korelācijas aprēķinos bez papildus informācijas par  apmācības pikseļu kategorijām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0" y="2679"/>
            <a:ext cx="9144000" cy="9087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6" name="Rectangle 97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8" name="Rectangle 99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0" name="Rectangle 10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3" name="Rectangle 136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Joslu izvēles procedūras pamatideja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10433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Pieņēmumi balstīti uz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ANDERSON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Theodore Wilbur. An introduction to multivariate statistical analysis. New York: Wiley, </a:t>
            </a:r>
            <a:r>
              <a:rPr 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3rd </a:t>
            </a:r>
            <a:r>
              <a:rPr lang="lv-LV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2003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kts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935398"/>
              </p:ext>
            </p:extLst>
          </p:nvPr>
        </p:nvGraphicFramePr>
        <p:xfrm>
          <a:off x="5714604" y="1556794"/>
          <a:ext cx="15017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9" name="Equation" r:id="rId4" imgW="761760" imgH="203040" progId="Equation.DSMT4">
                  <p:embed/>
                </p:oleObj>
              </mc:Choice>
              <mc:Fallback>
                <p:oleObj name="Equation" r:id="rId4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604" y="1556794"/>
                        <a:ext cx="15017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s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772340"/>
              </p:ext>
            </p:extLst>
          </p:nvPr>
        </p:nvGraphicFramePr>
        <p:xfrm>
          <a:off x="4283968" y="1810916"/>
          <a:ext cx="5318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0" name="Equation" r:id="rId6" imgW="266400" imgH="177480" progId="Equation.DSMT4">
                  <p:embed/>
                </p:oleObj>
              </mc:Choice>
              <mc:Fallback>
                <p:oleObj name="Equation" r:id="rId6" imgW="266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810916"/>
                        <a:ext cx="5318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s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468494"/>
              </p:ext>
            </p:extLst>
          </p:nvPr>
        </p:nvGraphicFramePr>
        <p:xfrm>
          <a:off x="7840935" y="1600225"/>
          <a:ext cx="2301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1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0935" y="1600225"/>
                        <a:ext cx="2301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53654"/>
              </p:ext>
            </p:extLst>
          </p:nvPr>
        </p:nvGraphicFramePr>
        <p:xfrm>
          <a:off x="3319016" y="2528764"/>
          <a:ext cx="27209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2" name="Equation" r:id="rId10" imgW="1384200" imgH="330120" progId="Equation.DSMT4">
                  <p:embed/>
                </p:oleObj>
              </mc:Choice>
              <mc:Fallback>
                <p:oleObj name="Equation" r:id="rId10" imgW="1384200" imgH="330120" progId="Equation.DSMT4">
                  <p:embed/>
                  <p:pic>
                    <p:nvPicPr>
                      <p:cNvPr id="0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016" y="2528764"/>
                        <a:ext cx="272097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s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245649"/>
              </p:ext>
            </p:extLst>
          </p:nvPr>
        </p:nvGraphicFramePr>
        <p:xfrm>
          <a:off x="6002639" y="3097535"/>
          <a:ext cx="25558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3" name="Equation" r:id="rId12" imgW="126720" imgH="190440" progId="Equation.DSMT4">
                  <p:embed/>
                </p:oleObj>
              </mc:Choice>
              <mc:Fallback>
                <p:oleObj name="Equation" r:id="rId12" imgW="126720" imgH="190440" progId="Equation.DSMT4">
                  <p:embed/>
                  <p:pic>
                    <p:nvPicPr>
                      <p:cNvPr id="0" name="Objekts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639" y="3097535"/>
                        <a:ext cx="255587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s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125649"/>
              </p:ext>
            </p:extLst>
          </p:nvPr>
        </p:nvGraphicFramePr>
        <p:xfrm>
          <a:off x="3597275" y="3302000"/>
          <a:ext cx="12033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4" name="Equation" r:id="rId14" imgW="596880" imgH="380880" progId="Equation.DSMT4">
                  <p:embed/>
                </p:oleObj>
              </mc:Choice>
              <mc:Fallback>
                <p:oleObj name="Equation" r:id="rId14" imgW="596880" imgH="380880" progId="Equation.DSMT4">
                  <p:embed/>
                  <p:pic>
                    <p:nvPicPr>
                      <p:cNvPr id="0" name="Objekts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3302000"/>
                        <a:ext cx="12033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s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67656"/>
              </p:ext>
            </p:extLst>
          </p:nvPr>
        </p:nvGraphicFramePr>
        <p:xfrm>
          <a:off x="467544" y="4024114"/>
          <a:ext cx="278765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5" name="Equation" r:id="rId16" imgW="1384200" imgH="304560" progId="Equation.DSMT4">
                  <p:embed/>
                </p:oleObj>
              </mc:Choice>
              <mc:Fallback>
                <p:oleObj name="Equation" r:id="rId16" imgW="1384200" imgH="304560" progId="Equation.DSMT4">
                  <p:embed/>
                  <p:pic>
                    <p:nvPicPr>
                      <p:cNvPr id="0" name="Objekts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024114"/>
                        <a:ext cx="278765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14</a:t>
            </a:fld>
            <a:r>
              <a:rPr lang="lv-LV" dirty="0" smtClean="0"/>
              <a:t>/45</a:t>
            </a:r>
            <a:endParaRPr lang="lv-LV" dirty="0"/>
          </a:p>
        </p:txBody>
      </p:sp>
      <p:graphicFrame>
        <p:nvGraphicFramePr>
          <p:cNvPr id="6" name="Objekts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084316"/>
              </p:ext>
            </p:extLst>
          </p:nvPr>
        </p:nvGraphicFramePr>
        <p:xfrm>
          <a:off x="6228184" y="4014589"/>
          <a:ext cx="11001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6" name="Equation" r:id="rId18" imgW="545760" imgH="304560" progId="Equation.DSMT4">
                  <p:embed/>
                </p:oleObj>
              </mc:Choice>
              <mc:Fallback>
                <p:oleObj name="Equation" r:id="rId18" imgW="545760" imgH="304560" progId="Equation.DSMT4">
                  <p:embed/>
                  <p:pic>
                    <p:nvPicPr>
                      <p:cNvPr id="0" name="Objekts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014589"/>
                        <a:ext cx="1100137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s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601471"/>
              </p:ext>
            </p:extLst>
          </p:nvPr>
        </p:nvGraphicFramePr>
        <p:xfrm>
          <a:off x="7641654" y="4014788"/>
          <a:ext cx="12033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7" name="Equation" r:id="rId20" imgW="596880" imgH="304560" progId="Equation.DSMT4">
                  <p:embed/>
                </p:oleObj>
              </mc:Choice>
              <mc:Fallback>
                <p:oleObj name="Equation" r:id="rId20" imgW="596880" imgH="304560" progId="Equation.DSMT4">
                  <p:embed/>
                  <p:pic>
                    <p:nvPicPr>
                      <p:cNvPr id="0" name="Objekts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1654" y="4014788"/>
                        <a:ext cx="120332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1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0" y="2679"/>
            <a:ext cx="9144000" cy="9087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1193302"/>
            <a:ext cx="8928992" cy="6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2900" indent="-342900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Priekšapstrādē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izveidojam joslu kopu </a:t>
            </a:r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v-LV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joslām, kuras nav trokšņainas (|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|=164)</a:t>
            </a:r>
          </a:p>
          <a:p>
            <a:pPr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6" name="Rectangle 97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8" name="Rectangle 99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0" name="Rectangle 10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3" name="Rectangle 136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13872" name="Picture 56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58240" r="7710"/>
          <a:stretch/>
        </p:blipFill>
        <p:spPr bwMode="auto">
          <a:xfrm>
            <a:off x="35496" y="1700808"/>
            <a:ext cx="9036496" cy="134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EMCR, EXCR, ESCR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ūras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15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511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93299"/>
            <a:ext cx="9144000" cy="17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2900" indent="-342900" algn="just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Priekšapstrādē izveidojam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joslu kopu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joslām, kuras nav trokšņainas (|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|=164)</a:t>
            </a:r>
          </a:p>
          <a:p>
            <a:pPr marL="342900" indent="-342900" algn="just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Aprēķina entropiju </a:t>
            </a:r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pēc formulas (3) katrai joslai ar numuru (turpmāk josla)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(3)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7" name="Objekts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99927"/>
              </p:ext>
            </p:extLst>
          </p:nvPr>
        </p:nvGraphicFramePr>
        <p:xfrm>
          <a:off x="8172404" y="1484784"/>
          <a:ext cx="6762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4" name="Equation" r:id="rId4" imgW="342751" imgH="190417" progId="Equation.DSMT4">
                  <p:embed/>
                </p:oleObj>
              </mc:Choice>
              <mc:Fallback>
                <p:oleObj name="Equation" r:id="rId4" imgW="342751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4" y="1484784"/>
                        <a:ext cx="6762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6" name="Rectangle 97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8" name="Rectangle 99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0" name="Rectangle 10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3" name="Rectangle 136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3" name="Objekts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700179"/>
              </p:ext>
            </p:extLst>
          </p:nvPr>
        </p:nvGraphicFramePr>
        <p:xfrm>
          <a:off x="2742852" y="1844825"/>
          <a:ext cx="341947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5" name="Equation" r:id="rId6" imgW="1739900" imgH="393700" progId="Equation.DSMT4">
                  <p:embed/>
                </p:oleObj>
              </mc:Choice>
              <mc:Fallback>
                <p:oleObj name="Equation" r:id="rId6" imgW="1739900" imgH="393700" progId="Equation.DSMT4">
                  <p:embed/>
                  <p:pic>
                    <p:nvPicPr>
                      <p:cNvPr id="0" name="Objekts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852" y="1844825"/>
                        <a:ext cx="3419475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EMCR, EXCR, ESCR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ūras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16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477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1193299"/>
            <a:ext cx="8928992" cy="17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2900" indent="-342900" algn="just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Priekšapstrādē izveidojam joslu kopu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joslām, kuras nav trokšņainas (|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|=164)</a:t>
            </a:r>
          </a:p>
          <a:p>
            <a:pPr marL="342900" indent="-342900" algn="just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Aprēķina entropiju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pēc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formulas (3) katrai joslai ar numuru (turpmāk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josla)</a:t>
            </a:r>
          </a:p>
          <a:p>
            <a:pPr marL="342900" indent="-342900" algn="just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Izvēlamies slieksni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un izveidojam joslu numuru kopu </a:t>
            </a:r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v-LV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tajā iekļaujot joslas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tad un tikai tad, ja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</p:txBody>
      </p:sp>
      <p:graphicFrame>
        <p:nvGraphicFramePr>
          <p:cNvPr id="2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000505"/>
              </p:ext>
            </p:extLst>
          </p:nvPr>
        </p:nvGraphicFramePr>
        <p:xfrm>
          <a:off x="2641600" y="2003425"/>
          <a:ext cx="1660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7" name="Equation" r:id="rId4" imgW="838080" imgH="215640" progId="Equation.DSMT4">
                  <p:embed/>
                </p:oleObj>
              </mc:Choice>
              <mc:Fallback>
                <p:oleObj name="Equation" r:id="rId4" imgW="838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003425"/>
                        <a:ext cx="16605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s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915380"/>
              </p:ext>
            </p:extLst>
          </p:nvPr>
        </p:nvGraphicFramePr>
        <p:xfrm>
          <a:off x="7668344" y="1484784"/>
          <a:ext cx="6762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8" name="Equation" r:id="rId6" imgW="342751" imgH="190417" progId="Equation.DSMT4">
                  <p:embed/>
                </p:oleObj>
              </mc:Choice>
              <mc:Fallback>
                <p:oleObj name="Equation" r:id="rId6" imgW="342751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1484784"/>
                        <a:ext cx="6762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6" name="Rectangle 97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8" name="Rectangle 99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0" name="Rectangle 10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3" name="Rectangle 136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34" name="Objekts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67914"/>
              </p:ext>
            </p:extLst>
          </p:nvPr>
        </p:nvGraphicFramePr>
        <p:xfrm>
          <a:off x="2411760" y="1810972"/>
          <a:ext cx="84613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9" name="Equation" r:id="rId8" imgW="558720" imgH="203040" progId="Equation.DSMT4">
                  <p:embed/>
                </p:oleObj>
              </mc:Choice>
              <mc:Fallback>
                <p:oleObj name="Equation" r:id="rId8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810972"/>
                        <a:ext cx="846138" cy="306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783" y="2435440"/>
            <a:ext cx="10801375" cy="33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EMCR, EXCR, ESCR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ūras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17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539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1193302"/>
            <a:ext cx="8928992" cy="202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2900" indent="-342900" algn="just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Priekšapstrādē izveidojam joslu kopu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joslām, kuras nav trokšņainas (|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|=164)</a:t>
            </a:r>
          </a:p>
          <a:p>
            <a:pPr marL="342900" indent="-342900" algn="just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Aprēķina entropiju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pēc formulas (3) katrai joslai ar numuru (turpmāk josla)</a:t>
            </a:r>
          </a:p>
          <a:p>
            <a:pPr marL="342900" indent="-342900" algn="just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Izvēlamies slieksni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un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izveidojam joslu numuru kopu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tajā iekļaujot joslas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tad un tikai tad, ja</a:t>
            </a:r>
          </a:p>
          <a:p>
            <a:pPr marL="342900" indent="-342900" algn="just">
              <a:buSzPct val="100000"/>
              <a:buFont typeface="+mj-lt"/>
              <a:buAutoNum type="arabicPeriod" startAt="4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Fiksējam joslu skaitu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7" name="Objekts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180131"/>
              </p:ext>
            </p:extLst>
          </p:nvPr>
        </p:nvGraphicFramePr>
        <p:xfrm>
          <a:off x="7784161" y="1484784"/>
          <a:ext cx="6762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8" name="Equation" r:id="rId4" imgW="342751" imgH="190417" progId="Equation.DSMT4">
                  <p:embed/>
                </p:oleObj>
              </mc:Choice>
              <mc:Fallback>
                <p:oleObj name="Equation" r:id="rId4" imgW="342751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4161" y="1484784"/>
                        <a:ext cx="6762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23" name="Objekts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184684"/>
              </p:ext>
            </p:extLst>
          </p:nvPr>
        </p:nvGraphicFramePr>
        <p:xfrm>
          <a:off x="2834285" y="2329831"/>
          <a:ext cx="52523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9" name="Equation" r:id="rId6" imgW="291847" imgH="164957" progId="Equation.DSMT4">
                  <p:embed/>
                </p:oleObj>
              </mc:Choice>
              <mc:Fallback>
                <p:oleObj name="Equation" r:id="rId6" imgW="291847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285" y="2329831"/>
                        <a:ext cx="525235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6" name="Rectangle 97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8" name="Rectangle 99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0" name="Rectangle 10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3" name="Rectangle 136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7" name="TextBox 16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EMCR, EXCR, ESCR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ūras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18</a:t>
            </a:fld>
            <a:r>
              <a:rPr lang="lv-LV" dirty="0" smtClean="0"/>
              <a:t>/45</a:t>
            </a:r>
            <a:endParaRPr lang="lv-LV" dirty="0"/>
          </a:p>
        </p:txBody>
      </p:sp>
      <p:graphicFrame>
        <p:nvGraphicFramePr>
          <p:cNvPr id="4" name="Objekt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662277"/>
              </p:ext>
            </p:extLst>
          </p:nvPr>
        </p:nvGraphicFramePr>
        <p:xfrm>
          <a:off x="1907704" y="2003425"/>
          <a:ext cx="1660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0" name="Equation" r:id="rId8" imgW="838080" imgH="215640" progId="Equation.DSMT4">
                  <p:embed/>
                </p:oleObj>
              </mc:Choice>
              <mc:Fallback>
                <p:oleObj name="Equation" r:id="rId8" imgW="838080" imgH="215640" progId="Equation.DSMT4">
                  <p:embed/>
                  <p:pic>
                    <p:nvPicPr>
                      <p:cNvPr id="0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003425"/>
                        <a:ext cx="16605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s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836159"/>
              </p:ext>
            </p:extLst>
          </p:nvPr>
        </p:nvGraphicFramePr>
        <p:xfrm>
          <a:off x="2286794" y="1811338"/>
          <a:ext cx="8461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1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0" name="Objekts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794" y="1811338"/>
                        <a:ext cx="84613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2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1193302"/>
            <a:ext cx="8928992" cy="258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2900" indent="-342900" algn="just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Priekšapstrādē izveidojam joslu kopu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joslām, kuras nav trokšņainas (|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|=164)</a:t>
            </a:r>
          </a:p>
          <a:p>
            <a:pPr marL="342900" indent="-342900" algn="just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Aprēķina entropiju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pēc formulas (3) katrai joslai ar numuru (turpmāk josla)</a:t>
            </a:r>
          </a:p>
          <a:p>
            <a:pPr marL="342900" indent="-342900" algn="just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Izvēlamies slieksni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un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izveidojam joslu numuru kopu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tajā iekļaujot joslas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tad un tikai tad, ja</a:t>
            </a:r>
          </a:p>
          <a:p>
            <a:pPr marL="342900" indent="-342900" algn="just">
              <a:buSzPct val="100000"/>
              <a:buFont typeface="+mj-lt"/>
              <a:buAutoNum type="arabicPeriod" startAt="4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Izvēlamies joslu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Pct val="100000"/>
              <a:buFont typeface="+mj-lt"/>
              <a:buAutoNum type="arabicPeriod" startAt="4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Paņem joslu no kopas </a:t>
            </a:r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v-LV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 dod vislielāko entropiju                                     ,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tā, ka pirmo joslu apzīmējam ar </a:t>
            </a:r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graphicFrame>
        <p:nvGraphicFramePr>
          <p:cNvPr id="6" name="Objekts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198348"/>
              </p:ext>
            </p:extLst>
          </p:nvPr>
        </p:nvGraphicFramePr>
        <p:xfrm>
          <a:off x="6201896" y="2519186"/>
          <a:ext cx="18224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8" name="Equation" r:id="rId4" imgW="927100" imgH="241300" progId="Equation.DSMT4">
                  <p:embed/>
                </p:oleObj>
              </mc:Choice>
              <mc:Fallback>
                <p:oleObj name="Equation" r:id="rId4" imgW="927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1896" y="2519186"/>
                        <a:ext cx="18224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s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166128"/>
              </p:ext>
            </p:extLst>
          </p:nvPr>
        </p:nvGraphicFramePr>
        <p:xfrm>
          <a:off x="7712153" y="1484784"/>
          <a:ext cx="6762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9" name="Equation" r:id="rId6" imgW="342751" imgH="190417" progId="Equation.DSMT4">
                  <p:embed/>
                </p:oleObj>
              </mc:Choice>
              <mc:Fallback>
                <p:oleObj name="Equation" r:id="rId6" imgW="342751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153" y="1484784"/>
                        <a:ext cx="6762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s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80015"/>
              </p:ext>
            </p:extLst>
          </p:nvPr>
        </p:nvGraphicFramePr>
        <p:xfrm>
          <a:off x="8212399" y="2549664"/>
          <a:ext cx="695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0" name="Equation" r:id="rId8" imgW="355446" imgH="190417" progId="Equation.DSMT4">
                  <p:embed/>
                </p:oleObj>
              </mc:Choice>
              <mc:Fallback>
                <p:oleObj name="Equation" r:id="rId8" imgW="355446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399" y="2549664"/>
                        <a:ext cx="6953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23" name="Objekts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79561"/>
              </p:ext>
            </p:extLst>
          </p:nvPr>
        </p:nvGraphicFramePr>
        <p:xfrm>
          <a:off x="2699793" y="2327926"/>
          <a:ext cx="52523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1" name="Equation" r:id="rId10" imgW="291847" imgH="164957" progId="Equation.DSMT4">
                  <p:embed/>
                </p:oleObj>
              </mc:Choice>
              <mc:Fallback>
                <p:oleObj name="Equation" r:id="rId10" imgW="291847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3" y="2327926"/>
                        <a:ext cx="525235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6" name="Rectangle 97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8" name="Rectangle 99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0" name="Rectangle 10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3" name="Rectangle 136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22542" name="Picture 1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r="8602"/>
          <a:stretch/>
        </p:blipFill>
        <p:spPr bwMode="auto">
          <a:xfrm>
            <a:off x="365761" y="3284986"/>
            <a:ext cx="8412481" cy="321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isnstūris 2"/>
          <p:cNvSpPr/>
          <p:nvPr/>
        </p:nvSpPr>
        <p:spPr>
          <a:xfrm>
            <a:off x="1835700" y="3563724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=42</a:t>
            </a:r>
            <a:endParaRPr lang="lv-LV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EMCR, EXCR, ESCR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ūras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19</a:t>
            </a:fld>
            <a:r>
              <a:rPr lang="lv-LV" dirty="0" smtClean="0"/>
              <a:t>/45</a:t>
            </a:r>
            <a:endParaRPr lang="lv-LV" dirty="0"/>
          </a:p>
        </p:txBody>
      </p:sp>
      <p:graphicFrame>
        <p:nvGraphicFramePr>
          <p:cNvPr id="9" name="Objekts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164072"/>
              </p:ext>
            </p:extLst>
          </p:nvPr>
        </p:nvGraphicFramePr>
        <p:xfrm>
          <a:off x="2295228" y="1811338"/>
          <a:ext cx="8461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2" name="Equation" r:id="rId13" imgW="558720" imgH="203040" progId="Equation.DSMT4">
                  <p:embed/>
                </p:oleObj>
              </mc:Choice>
              <mc:Fallback>
                <p:oleObj name="Equation" r:id="rId13" imgW="558720" imgH="203040" progId="Equation.DSMT4">
                  <p:embed/>
                  <p:pic>
                    <p:nvPicPr>
                      <p:cNvPr id="0" name="Objekts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228" y="1811338"/>
                        <a:ext cx="84613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s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662277"/>
              </p:ext>
            </p:extLst>
          </p:nvPr>
        </p:nvGraphicFramePr>
        <p:xfrm>
          <a:off x="1908175" y="2003425"/>
          <a:ext cx="1660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3" name="Equation" r:id="rId15" imgW="837836" imgH="215806" progId="Equation.DSMT4">
                  <p:embed/>
                </p:oleObj>
              </mc:Choice>
              <mc:Fallback>
                <p:oleObj name="Equation" r:id="rId15" imgW="837836" imgH="215806" progId="Equation.DSMT4">
                  <p:embed/>
                  <p:pic>
                    <p:nvPicPr>
                      <p:cNvPr id="0" name="Objekts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003425"/>
                        <a:ext cx="16605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33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Prezentācijas saturs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628802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Ievads</a:t>
            </a:r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Literatūras pārskats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spektrālo joslu izvēles metodes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ūdens absorbcijas un trokšņainās joslas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korelācija un entropija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Spektrālo joslu izvēles procedūras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Nevadītās (EMCR, ESCR, EXCR, ECBG)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Vadītā (XECT)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Iegūtie spektrālo joslu komplekti un klasifikācijas rezultāti attēliem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Indian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Pines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Pavia</a:t>
            </a:r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Salinas</a:t>
            </a:r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GRSS2014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Klasifikācijas risinājumi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koku sugu klasifikācija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2-pakāpju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Beijesa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klasifikācijas konstrukcijas metode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Divu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multidimensionālu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attēlu sapludināšana objektu klasifikācijai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melanomu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nevus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klasifikācija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Secinājumi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Darba rezultātu aprobācija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2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720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2" name="Picture 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4766" r="2955"/>
          <a:stretch/>
        </p:blipFill>
        <p:spPr bwMode="auto">
          <a:xfrm>
            <a:off x="1085851" y="4238836"/>
            <a:ext cx="7553325" cy="23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1193302"/>
            <a:ext cx="8928992" cy="313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2900" indent="-342900" algn="just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Priekšapstrādē izveidojam joslu kopu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joslām, kuras nav trokšņainas (|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|=164)</a:t>
            </a:r>
          </a:p>
          <a:p>
            <a:pPr marL="342900" indent="-342900" algn="just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Aprēķina entropiju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pēc formulas (3) katrai joslai ar numuru (turpmāk josla)</a:t>
            </a:r>
          </a:p>
          <a:p>
            <a:pPr marL="342900" indent="-342900" algn="just">
              <a:buSzPct val="10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Izvēlamies slieksni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izveidojam joslu numuru kopu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tajā iekļaujot joslas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tad un tikai tad, ja</a:t>
            </a:r>
          </a:p>
          <a:p>
            <a:pPr marL="342900" indent="-342900" algn="just">
              <a:buSzPct val="100000"/>
              <a:buFont typeface="+mj-lt"/>
              <a:buAutoNum type="arabicPeriod" startAt="4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Izvēlamies joslu skaitu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Pct val="100000"/>
              <a:buFont typeface="+mj-lt"/>
              <a:buAutoNum type="arabicPeriod" startAt="4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Paņem joslu no kopas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kura dod vislielāko entropiju                                     ,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tā, ka pirmo joslu apzīmējam ar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SzPct val="100000"/>
              <a:buFont typeface="+mj-lt"/>
              <a:buAutoNum type="arabicPeriod" startAt="6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tad joslu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, iekļauj komplektā, ja izpildās nosacījums (4)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visiem            . Apzīmēsim šo joslu ar </a:t>
            </a:r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               (4)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kts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47240"/>
              </p:ext>
            </p:extLst>
          </p:nvPr>
        </p:nvGraphicFramePr>
        <p:xfrm>
          <a:off x="5868144" y="2564906"/>
          <a:ext cx="18224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7" name="Equation" r:id="rId5" imgW="927100" imgH="241300" progId="Equation.DSMT4">
                  <p:embed/>
                </p:oleObj>
              </mc:Choice>
              <mc:Fallback>
                <p:oleObj name="Equation" r:id="rId5" imgW="927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564906"/>
                        <a:ext cx="18224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s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080600"/>
              </p:ext>
            </p:extLst>
          </p:nvPr>
        </p:nvGraphicFramePr>
        <p:xfrm>
          <a:off x="7784161" y="1484784"/>
          <a:ext cx="6762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8" name="Equation" r:id="rId7" imgW="342751" imgH="190417" progId="Equation.DSMT4">
                  <p:embed/>
                </p:oleObj>
              </mc:Choice>
              <mc:Fallback>
                <p:oleObj name="Equation" r:id="rId7" imgW="342751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4161" y="1484784"/>
                        <a:ext cx="6762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s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84153"/>
              </p:ext>
            </p:extLst>
          </p:nvPr>
        </p:nvGraphicFramePr>
        <p:xfrm>
          <a:off x="7884372" y="2564904"/>
          <a:ext cx="695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9" name="Equation" r:id="rId9" imgW="355446" imgH="190417" progId="Equation.DSMT4">
                  <p:embed/>
                </p:oleObj>
              </mc:Choice>
              <mc:Fallback>
                <p:oleObj name="Equation" r:id="rId9" imgW="355446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72" y="2564904"/>
                        <a:ext cx="6953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s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147663"/>
              </p:ext>
            </p:extLst>
          </p:nvPr>
        </p:nvGraphicFramePr>
        <p:xfrm>
          <a:off x="2483772" y="3125730"/>
          <a:ext cx="5254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0" name="Equation" r:id="rId11" imgW="266469" imgH="190335" progId="Equation.DSMT4">
                  <p:embed/>
                </p:oleObj>
              </mc:Choice>
              <mc:Fallback>
                <p:oleObj name="Equation" r:id="rId11" imgW="266469" imgH="1903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72" y="3125730"/>
                        <a:ext cx="52546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s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930010"/>
              </p:ext>
            </p:extLst>
          </p:nvPr>
        </p:nvGraphicFramePr>
        <p:xfrm>
          <a:off x="4716016" y="3524662"/>
          <a:ext cx="2652638" cy="73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1" name="Equation" r:id="rId13" imgW="1650960" imgH="457200" progId="Equation.DSMT4">
                  <p:embed/>
                </p:oleObj>
              </mc:Choice>
              <mc:Fallback>
                <p:oleObj name="Equation" r:id="rId13" imgW="1650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524662"/>
                        <a:ext cx="2652638" cy="732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23" name="Objekts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27766"/>
              </p:ext>
            </p:extLst>
          </p:nvPr>
        </p:nvGraphicFramePr>
        <p:xfrm>
          <a:off x="2690271" y="2326657"/>
          <a:ext cx="52523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2" name="Equation" r:id="rId15" imgW="291847" imgH="164957" progId="Equation.DSMT4">
                  <p:embed/>
                </p:oleObj>
              </mc:Choice>
              <mc:Fallback>
                <p:oleObj name="Equation" r:id="rId15" imgW="291847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271" y="2326657"/>
                        <a:ext cx="525235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25" name="Objekts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093076"/>
              </p:ext>
            </p:extLst>
          </p:nvPr>
        </p:nvGraphicFramePr>
        <p:xfrm>
          <a:off x="1187624" y="3427302"/>
          <a:ext cx="648072" cy="35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3" name="Equation" r:id="rId17" imgW="355446" imgH="190417" progId="Equation.DSMT4">
                  <p:embed/>
                </p:oleObj>
              </mc:Choice>
              <mc:Fallback>
                <p:oleObj name="Equation" r:id="rId17" imgW="355446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427302"/>
                        <a:ext cx="648072" cy="350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97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8" name="Rectangle 99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0" name="Rectangle 10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3" name="Rectangle 136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9" name="Taisnstūris 28"/>
          <p:cNvSpPr/>
          <p:nvPr/>
        </p:nvSpPr>
        <p:spPr>
          <a:xfrm>
            <a:off x="2051723" y="4331167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=35</a:t>
            </a:r>
            <a:endParaRPr lang="lv-LV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EMCR, EXCR, ESCR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ūras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20</a:t>
            </a:fld>
            <a:r>
              <a:rPr lang="lv-LV" dirty="0" smtClean="0"/>
              <a:t>/45</a:t>
            </a:r>
            <a:endParaRPr lang="lv-LV" dirty="0"/>
          </a:p>
        </p:txBody>
      </p:sp>
      <p:graphicFrame>
        <p:nvGraphicFramePr>
          <p:cNvPr id="4" name="Objekt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662277"/>
              </p:ext>
            </p:extLst>
          </p:nvPr>
        </p:nvGraphicFramePr>
        <p:xfrm>
          <a:off x="1908175" y="2003425"/>
          <a:ext cx="1660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4" name="Equation" r:id="rId18" imgW="837836" imgH="215806" progId="Equation.DSMT4">
                  <p:embed/>
                </p:oleObj>
              </mc:Choice>
              <mc:Fallback>
                <p:oleObj name="Equation" r:id="rId18" imgW="837836" imgH="215806" progId="Equation.DSMT4">
                  <p:embed/>
                  <p:pic>
                    <p:nvPicPr>
                      <p:cNvPr id="0" name="Objekts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003425"/>
                        <a:ext cx="16605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s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164072"/>
              </p:ext>
            </p:extLst>
          </p:nvPr>
        </p:nvGraphicFramePr>
        <p:xfrm>
          <a:off x="2295525" y="1811338"/>
          <a:ext cx="84613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5" name="Equation" r:id="rId20" imgW="558558" imgH="203112" progId="Equation.DSMT4">
                  <p:embed/>
                </p:oleObj>
              </mc:Choice>
              <mc:Fallback>
                <p:oleObj name="Equation" r:id="rId20" imgW="558558" imgH="203112" progId="Equation.DSMT4">
                  <p:embed/>
                  <p:pic>
                    <p:nvPicPr>
                      <p:cNvPr id="0" name="Objekts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1811338"/>
                        <a:ext cx="84613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1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162" y="764704"/>
            <a:ext cx="8641679" cy="17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2900" indent="-342900" algn="just">
              <a:buSzPct val="100000"/>
              <a:buFont typeface="+mj-lt"/>
              <a:buAutoNum type="arabicPeriod" startAt="7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2, tad lai atrastu nākamo </a:t>
            </a:r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v-LV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joslu, mēs izvēlamies slieksni </a:t>
            </a:r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v-LV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veidojam joslu kopu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, tajā iekļaujot joslas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tad un tikai tad, ja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un                                   ,           	(5)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visiem              .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kts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925560"/>
              </p:ext>
            </p:extLst>
          </p:nvPr>
        </p:nvGraphicFramePr>
        <p:xfrm>
          <a:off x="4139952" y="1537742"/>
          <a:ext cx="19208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6" name="Equation" r:id="rId3" imgW="977760" imgH="266400" progId="Equation.DSMT4">
                  <p:embed/>
                </p:oleObj>
              </mc:Choice>
              <mc:Fallback>
                <p:oleObj name="Equation" r:id="rId3" imgW="9777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537742"/>
                        <a:ext cx="19208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s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547201"/>
              </p:ext>
            </p:extLst>
          </p:nvPr>
        </p:nvGraphicFramePr>
        <p:xfrm>
          <a:off x="1331644" y="2120159"/>
          <a:ext cx="7318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7" name="Equation" r:id="rId5" imgW="368140" imgH="203112" progId="Equation.DSMT4">
                  <p:embed/>
                </p:oleObj>
              </mc:Choice>
              <mc:Fallback>
                <p:oleObj name="Equation" r:id="rId5" imgW="36814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4" y="2120159"/>
                        <a:ext cx="7318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6" name="Rectangle 97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8" name="Rectangle 99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0" name="Rectangle 10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060" y="2996955"/>
            <a:ext cx="10441160" cy="325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aisnstūris 32"/>
          <p:cNvSpPr/>
          <p:nvPr/>
        </p:nvSpPr>
        <p:spPr>
          <a:xfrm>
            <a:off x="1331644" y="3316342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=29</a:t>
            </a:r>
            <a:endParaRPr lang="lv-LV" dirty="0"/>
          </a:p>
        </p:txBody>
      </p:sp>
      <p:graphicFrame>
        <p:nvGraphicFramePr>
          <p:cNvPr id="2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606750"/>
              </p:ext>
            </p:extLst>
          </p:nvPr>
        </p:nvGraphicFramePr>
        <p:xfrm>
          <a:off x="2680742" y="1033688"/>
          <a:ext cx="360040" cy="41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8" name="Equation" r:id="rId8" imgW="164880" imgH="190440" progId="Equation.DSMT4">
                  <p:embed/>
                </p:oleObj>
              </mc:Choice>
              <mc:Fallback>
                <p:oleObj name="Equation" r:id="rId8" imgW="164880" imgH="190440" progId="Equation.DSMT4">
                  <p:embed/>
                  <p:pic>
                    <p:nvPicPr>
                      <p:cNvPr id="0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742" y="1033688"/>
                        <a:ext cx="360040" cy="412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EMCR, EXCR, ESCR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ūras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21</a:t>
            </a:fld>
            <a:r>
              <a:rPr lang="lv-LV" dirty="0" smtClean="0"/>
              <a:t>/45</a:t>
            </a:r>
            <a:endParaRPr lang="lv-LV" dirty="0"/>
          </a:p>
        </p:txBody>
      </p:sp>
      <p:graphicFrame>
        <p:nvGraphicFramePr>
          <p:cNvPr id="3" name="Objekts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403114"/>
              </p:ext>
            </p:extLst>
          </p:nvPr>
        </p:nvGraphicFramePr>
        <p:xfrm>
          <a:off x="1975371" y="1575842"/>
          <a:ext cx="1660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9" name="Equation" r:id="rId10" imgW="837836" imgH="215806" progId="Equation.DSMT4">
                  <p:embed/>
                </p:oleObj>
              </mc:Choice>
              <mc:Fallback>
                <p:oleObj name="Equation" r:id="rId10" imgW="837836" imgH="215806" progId="Equation.DSMT4">
                  <p:embed/>
                  <p:pic>
                    <p:nvPicPr>
                      <p:cNvPr id="0" name="Objekts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371" y="1575842"/>
                        <a:ext cx="16605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8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aisnstūris 48"/>
          <p:cNvSpPr/>
          <p:nvPr/>
        </p:nvSpPr>
        <p:spPr>
          <a:xfrm>
            <a:off x="395536" y="2206173"/>
            <a:ext cx="8497303" cy="410314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95536" y="764705"/>
            <a:ext cx="8497303" cy="526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2900" indent="-342900" algn="just">
              <a:buSzPct val="100000"/>
              <a:buFont typeface="+mj-lt"/>
              <a:buAutoNum type="arabicPeriod" startAt="7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2, tad lai atrastu nākamo </a:t>
            </a:r>
            <a:r>
              <a:rPr lang="lv-LV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v-LV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joslu, mēs izvēlamies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slieksni </a:t>
            </a:r>
            <a:r>
              <a:rPr lang="lv-LV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v-LV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veidojam joslu kopu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, tajā iekļaujot joslas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 un tikai tad, ja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un                                                      (5)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visiem              .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Aprēķinām regresijas koeficientu vektoru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un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gadījumlielumu</a:t>
            </a:r>
          </a:p>
          <a:p>
            <a:endPara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kā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lineāras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regresijas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atsauci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regresandu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atkarībā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kontrolējamiem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mainīgiem (</a:t>
            </a:r>
            <a:r>
              <a:rPr lang="lv-LV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regresoriem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kuri ir apmācības pikseļu vektoru komponentes.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Joslu </a:t>
            </a:r>
            <a:r>
              <a:rPr lang="en-US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ar kārtas numuru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iekļaujam joslu komplektā tad un tikai tad, ja </a:t>
            </a:r>
            <a:endParaRPr lang="lv-LV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 </a:t>
            </a:r>
            <a:endParaRPr lang="lv-LV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 (6)</a:t>
            </a:r>
            <a:endParaRPr lang="lv-LV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visiem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052739"/>
            <a:ext cx="8497303" cy="202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kts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168785"/>
              </p:ext>
            </p:extLst>
          </p:nvPr>
        </p:nvGraphicFramePr>
        <p:xfrm>
          <a:off x="3563892" y="2206173"/>
          <a:ext cx="15779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8" name="Equation" r:id="rId3" imgW="799920" imgH="203040" progId="Equation.DSMT4">
                  <p:embed/>
                </p:oleObj>
              </mc:Choice>
              <mc:Fallback>
                <p:oleObj name="Equation" r:id="rId3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92" y="2206173"/>
                        <a:ext cx="15779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s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211342"/>
              </p:ext>
            </p:extLst>
          </p:nvPr>
        </p:nvGraphicFramePr>
        <p:xfrm>
          <a:off x="6625485" y="2206007"/>
          <a:ext cx="12588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9" name="Equation" r:id="rId5" imgW="634680" imgH="304560" progId="Equation.DSMT4">
                  <p:embed/>
                </p:oleObj>
              </mc:Choice>
              <mc:Fallback>
                <p:oleObj name="Equation" r:id="rId5" imgW="634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5485" y="2206007"/>
                        <a:ext cx="1258887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s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719416"/>
              </p:ext>
            </p:extLst>
          </p:nvPr>
        </p:nvGraphicFramePr>
        <p:xfrm>
          <a:off x="3406775" y="5073652"/>
          <a:ext cx="2584450" cy="731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0" name="Equation" r:id="rId7" imgW="1307880" imgH="368280" progId="Equation.DSMT4">
                  <p:embed/>
                </p:oleObj>
              </mc:Choice>
              <mc:Fallback>
                <p:oleObj name="Equation" r:id="rId7" imgW="1307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5073652"/>
                        <a:ext cx="2584450" cy="731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s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209335"/>
              </p:ext>
            </p:extLst>
          </p:nvPr>
        </p:nvGraphicFramePr>
        <p:xfrm>
          <a:off x="1950687" y="5647564"/>
          <a:ext cx="1446067" cy="394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1" name="Equation" r:id="rId9" imgW="660240" imgH="177480" progId="Equation.DSMT4">
                  <p:embed/>
                </p:oleObj>
              </mc:Choice>
              <mc:Fallback>
                <p:oleObj name="Equation" r:id="rId9" imgW="660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687" y="5647564"/>
                        <a:ext cx="1446067" cy="39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6" name="Rectangle 97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27" name="Objekts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000066"/>
              </p:ext>
            </p:extLst>
          </p:nvPr>
        </p:nvGraphicFramePr>
        <p:xfrm>
          <a:off x="5536679" y="2718446"/>
          <a:ext cx="360040" cy="33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2" name="Equation" r:id="rId11" imgW="241091" imgH="215713" progId="Equation.DSMT4">
                  <p:embed/>
                </p:oleObj>
              </mc:Choice>
              <mc:Fallback>
                <p:oleObj name="Equation" r:id="rId11" imgW="241091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679" y="2718446"/>
                        <a:ext cx="360040" cy="3312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99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29" name="Objekts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540166"/>
              </p:ext>
            </p:extLst>
          </p:nvPr>
        </p:nvGraphicFramePr>
        <p:xfrm>
          <a:off x="2339754" y="2905895"/>
          <a:ext cx="117831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3" name="Equation" r:id="rId13" imgW="685502" imgH="215806" progId="Equation.DSMT4">
                  <p:embed/>
                </p:oleObj>
              </mc:Choice>
              <mc:Fallback>
                <p:oleObj name="Equation" r:id="rId13" imgW="68550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4" y="2905895"/>
                        <a:ext cx="1178313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0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31" name="Objekts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610500"/>
              </p:ext>
            </p:extLst>
          </p:nvPr>
        </p:nvGraphicFramePr>
        <p:xfrm>
          <a:off x="1428031" y="4636872"/>
          <a:ext cx="482880" cy="275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4" name="Equation" r:id="rId15" imgW="330120" imgH="190440" progId="Equation.DSMT4">
                  <p:embed/>
                </p:oleObj>
              </mc:Choice>
              <mc:Fallback>
                <p:oleObj name="Equation" r:id="rId15" imgW="3301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031" y="4636872"/>
                        <a:ext cx="482880" cy="2759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s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18515"/>
              </p:ext>
            </p:extLst>
          </p:nvPr>
        </p:nvGraphicFramePr>
        <p:xfrm>
          <a:off x="1259636" y="5661249"/>
          <a:ext cx="693511" cy="37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5" name="Equation" r:id="rId17" imgW="330120" imgH="177480" progId="Equation.DSMT4">
                  <p:embed/>
                </p:oleObj>
              </mc:Choice>
              <mc:Fallback>
                <p:oleObj name="Equation" r:id="rId17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6" y="5661249"/>
                        <a:ext cx="693511" cy="377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s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56462"/>
              </p:ext>
            </p:extLst>
          </p:nvPr>
        </p:nvGraphicFramePr>
        <p:xfrm>
          <a:off x="8208020" y="797721"/>
          <a:ext cx="2524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6" name="Equation" r:id="rId19" imgW="164957" imgH="190335" progId="Equation.DSMT4">
                  <p:embed/>
                </p:oleObj>
              </mc:Choice>
              <mc:Fallback>
                <p:oleObj name="Equation" r:id="rId19" imgW="164957" imgH="1903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020" y="797721"/>
                        <a:ext cx="25241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s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385924"/>
              </p:ext>
            </p:extLst>
          </p:nvPr>
        </p:nvGraphicFramePr>
        <p:xfrm>
          <a:off x="4705772" y="1341439"/>
          <a:ext cx="15224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7" name="Equation" r:id="rId21" imgW="774360" imgH="228600" progId="Equation.DSMT4">
                  <p:embed/>
                </p:oleObj>
              </mc:Choice>
              <mc:Fallback>
                <p:oleObj name="Equation" r:id="rId21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772" y="1341439"/>
                        <a:ext cx="15224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kts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585243"/>
              </p:ext>
            </p:extLst>
          </p:nvPr>
        </p:nvGraphicFramePr>
        <p:xfrm>
          <a:off x="1269161" y="1800054"/>
          <a:ext cx="6064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8" name="Equation" r:id="rId23" imgW="304560" imgH="177480" progId="Equation.DSMT4">
                  <p:embed/>
                </p:oleObj>
              </mc:Choice>
              <mc:Fallback>
                <p:oleObj name="Equation" r:id="rId2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161" y="1800054"/>
                        <a:ext cx="6064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EMCR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ūra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0673" y="5157192"/>
            <a:ext cx="2387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lv-LV" u="sng" dirty="0" err="1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ntropy</a:t>
            </a:r>
            <a:r>
              <a:rPr lang="lv-LV" u="sng" dirty="0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u="sng" dirty="0" err="1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Multivariate</a:t>
            </a:r>
            <a:r>
              <a:rPr lang="lv-LV" u="sng" dirty="0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u="sng" dirty="0" err="1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lv-LV" u="sng" dirty="0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u="sng" dirty="0" err="1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lv-LV" u="sng" dirty="0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</a:t>
            </a:r>
            <a:r>
              <a:rPr lang="en-GB" u="sng" dirty="0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</a:t>
            </a:r>
            <a:r>
              <a:rPr lang="lv-LV" u="sng" dirty="0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u="sng" dirty="0">
              <a:solidFill>
                <a:srgbClr val="1429EE"/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3419872" y="3323783"/>
            <a:ext cx="2968786" cy="1360715"/>
            <a:chOff x="5740226" y="3219167"/>
            <a:chExt cx="4329493" cy="1773018"/>
          </a:xfrm>
        </p:grpSpPr>
        <p:cxnSp>
          <p:nvCxnSpPr>
            <p:cNvPr id="38" name="Taisns bultveida savienotājs 37"/>
            <p:cNvCxnSpPr/>
            <p:nvPr/>
          </p:nvCxnSpPr>
          <p:spPr>
            <a:xfrm flipV="1">
              <a:off x="7180386" y="3263101"/>
              <a:ext cx="0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Taisns bultveida savienotājs 38"/>
            <p:cNvCxnSpPr/>
            <p:nvPr/>
          </p:nvCxnSpPr>
          <p:spPr>
            <a:xfrm>
              <a:off x="7180386" y="4487237"/>
              <a:ext cx="13681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āls 39"/>
            <p:cNvSpPr/>
            <p:nvPr/>
          </p:nvSpPr>
          <p:spPr>
            <a:xfrm>
              <a:off x="7324402" y="3983181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1" name="Ovāls 40"/>
            <p:cNvSpPr/>
            <p:nvPr/>
          </p:nvSpPr>
          <p:spPr>
            <a:xfrm>
              <a:off x="7612434" y="4055189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cxnSp>
          <p:nvCxnSpPr>
            <p:cNvPr id="42" name="Taisns savienotājs 41"/>
            <p:cNvCxnSpPr/>
            <p:nvPr/>
          </p:nvCxnSpPr>
          <p:spPr>
            <a:xfrm flipV="1">
              <a:off x="7324402" y="3415541"/>
              <a:ext cx="648072" cy="92768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Ovāls 42"/>
            <p:cNvSpPr/>
            <p:nvPr/>
          </p:nvSpPr>
          <p:spPr>
            <a:xfrm>
              <a:off x="7607671" y="3767157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aphicFrame>
          <p:nvGraphicFramePr>
            <p:cNvPr id="44" name="Objekts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0829684"/>
                </p:ext>
              </p:extLst>
            </p:nvPr>
          </p:nvGraphicFramePr>
          <p:xfrm>
            <a:off x="7558048" y="4545908"/>
            <a:ext cx="360362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19" name="Equation" r:id="rId25" imgW="241091" imgH="215713" progId="Equation.DSMT4">
                    <p:embed/>
                  </p:oleObj>
                </mc:Choice>
                <mc:Fallback>
                  <p:oleObj name="Equation" r:id="rId25" imgW="241091" imgH="2157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8048" y="4545908"/>
                          <a:ext cx="360362" cy="331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kts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0666164"/>
                </p:ext>
              </p:extLst>
            </p:nvPr>
          </p:nvGraphicFramePr>
          <p:xfrm>
            <a:off x="7254328" y="4542908"/>
            <a:ext cx="284163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20" name="Equation" r:id="rId26" imgW="190440" imgH="215640" progId="Equation.DSMT4">
                    <p:embed/>
                  </p:oleObj>
                </mc:Choice>
                <mc:Fallback>
                  <p:oleObj name="Equation" r:id="rId26" imgW="19044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4328" y="4542908"/>
                          <a:ext cx="284163" cy="331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aisnstūris 45"/>
            <p:cNvSpPr/>
            <p:nvPr/>
          </p:nvSpPr>
          <p:spPr>
            <a:xfrm>
              <a:off x="5740226" y="3219167"/>
              <a:ext cx="1199718" cy="601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Outcome</a:t>
              </a:r>
              <a:r>
                <a:rPr lang="lv-LV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lv-LV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variable</a:t>
              </a:r>
              <a:endParaRPr lang="lv-LV" sz="1200" dirty="0"/>
            </a:p>
          </p:txBody>
        </p:sp>
        <p:sp>
          <p:nvSpPr>
            <p:cNvPr id="47" name="Taisnstūris 46"/>
            <p:cNvSpPr/>
            <p:nvPr/>
          </p:nvSpPr>
          <p:spPr>
            <a:xfrm>
              <a:off x="8050490" y="4631254"/>
              <a:ext cx="2019229" cy="360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Predictor</a:t>
              </a:r>
              <a:r>
                <a:rPr lang="lv-LV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variable</a:t>
              </a:r>
              <a:endParaRPr lang="lv-LV" sz="1200" dirty="0"/>
            </a:p>
          </p:txBody>
        </p:sp>
        <p:graphicFrame>
          <p:nvGraphicFramePr>
            <p:cNvPr id="48" name="Objekts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9174816"/>
                </p:ext>
              </p:extLst>
            </p:nvPr>
          </p:nvGraphicFramePr>
          <p:xfrm>
            <a:off x="6761088" y="3679423"/>
            <a:ext cx="417512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21" name="Equation" r:id="rId28" imgW="266400" imgH="203040" progId="Equation.DSMT4">
                    <p:embed/>
                  </p:oleObj>
                </mc:Choice>
                <mc:Fallback>
                  <p:oleObj name="Equation" r:id="rId28" imgW="2664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6761088" y="3679423"/>
                          <a:ext cx="417512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22</a:t>
            </a:fld>
            <a:r>
              <a:rPr lang="lv-LV" dirty="0" smtClean="0"/>
              <a:t>/45</a:t>
            </a:r>
            <a:endParaRPr lang="lv-LV" dirty="0"/>
          </a:p>
        </p:txBody>
      </p:sp>
      <p:graphicFrame>
        <p:nvGraphicFramePr>
          <p:cNvPr id="4" name="Objekt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16200"/>
              </p:ext>
            </p:extLst>
          </p:nvPr>
        </p:nvGraphicFramePr>
        <p:xfrm>
          <a:off x="2339752" y="1383210"/>
          <a:ext cx="1497310" cy="38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22" name="Equation" r:id="rId30" imgW="837836" imgH="215806" progId="Equation.DSMT4">
                  <p:embed/>
                </p:oleObj>
              </mc:Choice>
              <mc:Fallback>
                <p:oleObj name="Equation" r:id="rId30" imgW="837836" imgH="215806" progId="Equation.DSMT4">
                  <p:embed/>
                  <p:pic>
                    <p:nvPicPr>
                      <p:cNvPr id="0" name="Objekts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383210"/>
                        <a:ext cx="1497310" cy="389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aisnstūris 26"/>
          <p:cNvSpPr/>
          <p:nvPr/>
        </p:nvSpPr>
        <p:spPr>
          <a:xfrm>
            <a:off x="395536" y="2852938"/>
            <a:ext cx="8497303" cy="18806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429EE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162" y="764704"/>
            <a:ext cx="8641679" cy="396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Joslu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ar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kārtas numuru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iekļaujam joslu komplektā tad un tikai tad, ja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(7)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visiem                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kts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16252"/>
              </p:ext>
            </p:extLst>
          </p:nvPr>
        </p:nvGraphicFramePr>
        <p:xfrm>
          <a:off x="2916238" y="3279775"/>
          <a:ext cx="331311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4" name="Equation" r:id="rId3" imgW="1676160" imgH="457200" progId="Equation.DSMT4">
                  <p:embed/>
                </p:oleObj>
              </mc:Choice>
              <mc:Fallback>
                <p:oleObj name="Equation" r:id="rId3" imgW="1676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279775"/>
                        <a:ext cx="3313112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s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673100"/>
              </p:ext>
            </p:extLst>
          </p:nvPr>
        </p:nvGraphicFramePr>
        <p:xfrm>
          <a:off x="2437015" y="4324032"/>
          <a:ext cx="15589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5" name="Equation" r:id="rId5" imgW="787058" imgH="215806" progId="Equation.DSMT4">
                  <p:embed/>
                </p:oleObj>
              </mc:Choice>
              <mc:Fallback>
                <p:oleObj name="Equation" r:id="rId5" imgW="78705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015" y="4324032"/>
                        <a:ext cx="15589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6" name="Rectangle 97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8" name="Rectangle 99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0" name="Rectangle 10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31" name="Objekts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33956"/>
              </p:ext>
            </p:extLst>
          </p:nvPr>
        </p:nvGraphicFramePr>
        <p:xfrm>
          <a:off x="1547664" y="3029227"/>
          <a:ext cx="504056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6" name="Equation" r:id="rId7" imgW="330120" imgH="190440" progId="Equation.DSMT4">
                  <p:embed/>
                </p:oleObj>
              </mc:Choice>
              <mc:Fallback>
                <p:oleObj name="Equation" r:id="rId7" imgW="3301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029227"/>
                        <a:ext cx="504056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s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103860"/>
              </p:ext>
            </p:extLst>
          </p:nvPr>
        </p:nvGraphicFramePr>
        <p:xfrm>
          <a:off x="1399460" y="4343616"/>
          <a:ext cx="695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7" name="Equation" r:id="rId9" imgW="355320" imgH="190440" progId="Equation.DSMT4">
                  <p:embed/>
                </p:oleObj>
              </mc:Choice>
              <mc:Fallback>
                <p:oleObj name="Equation" r:id="rId9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460" y="4343616"/>
                        <a:ext cx="6953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51162" y="777205"/>
            <a:ext cx="8641679" cy="17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2900" indent="-342900" algn="just">
              <a:buSzPct val="100000"/>
              <a:buFont typeface="+mj-lt"/>
              <a:buAutoNum type="arabicPeriod" startAt="7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2, tad lai atrastu nākamo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joslu, mēs izvēlamies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slieksni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v-LV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veidojam joslu kopu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, tajā iekļaujot joslas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 un tikai tad, ja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un                                         (5)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visiem              .</a:t>
            </a:r>
          </a:p>
        </p:txBody>
      </p:sp>
      <p:graphicFrame>
        <p:nvGraphicFramePr>
          <p:cNvPr id="33" name="Objekts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927829"/>
              </p:ext>
            </p:extLst>
          </p:nvPr>
        </p:nvGraphicFramePr>
        <p:xfrm>
          <a:off x="1691680" y="1124746"/>
          <a:ext cx="2524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8" name="Equation" r:id="rId11" imgW="164957" imgH="190335" progId="Equation.DSMT4">
                  <p:embed/>
                </p:oleObj>
              </mc:Choice>
              <mc:Fallback>
                <p:oleObj name="Equation" r:id="rId11" imgW="164957" imgH="1903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124746"/>
                        <a:ext cx="25241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s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20568"/>
              </p:ext>
            </p:extLst>
          </p:nvPr>
        </p:nvGraphicFramePr>
        <p:xfrm>
          <a:off x="4811365" y="1547815"/>
          <a:ext cx="19208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9" name="Equation" r:id="rId13" imgW="977760" imgH="266400" progId="Equation.DSMT4">
                  <p:embed/>
                </p:oleObj>
              </mc:Choice>
              <mc:Fallback>
                <p:oleObj name="Equation" r:id="rId13" imgW="9777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365" y="1547815"/>
                        <a:ext cx="19208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kts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879168"/>
              </p:ext>
            </p:extLst>
          </p:nvPr>
        </p:nvGraphicFramePr>
        <p:xfrm>
          <a:off x="1463903" y="2120902"/>
          <a:ext cx="7318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80" name="Equation" r:id="rId15" imgW="368140" imgH="203112" progId="Equation.DSMT4">
                  <p:embed/>
                </p:oleObj>
              </mc:Choice>
              <mc:Fallback>
                <p:oleObj name="Equation" r:id="rId15" imgW="36814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903" y="2120902"/>
                        <a:ext cx="7318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EXCR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ūra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61092" y="3356992"/>
            <a:ext cx="2387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lv-LV" u="sng" dirty="0" err="1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ntropy</a:t>
            </a:r>
            <a:r>
              <a:rPr lang="lv-LV" u="sng" dirty="0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u="sng" dirty="0" err="1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lv-LV" u="sng" dirty="0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u="sng" dirty="0" err="1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lv-LV" u="sng" dirty="0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u="sng" dirty="0" err="1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lv-LV" u="sng" dirty="0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</a:t>
            </a:r>
            <a:r>
              <a:rPr lang="en-GB" u="sng" dirty="0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lv-LV" u="sng" dirty="0" smtClean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u="sng" dirty="0">
              <a:solidFill>
                <a:srgbClr val="1429EE"/>
              </a:solidFill>
            </a:endParaRPr>
          </a:p>
        </p:txBody>
      </p:sp>
      <p:sp>
        <p:nvSpPr>
          <p:cNvPr id="29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23</a:t>
            </a:fld>
            <a:r>
              <a:rPr lang="lv-LV" dirty="0" smtClean="0"/>
              <a:t>/45</a:t>
            </a:r>
            <a:endParaRPr lang="lv-LV" dirty="0"/>
          </a:p>
        </p:txBody>
      </p:sp>
      <p:graphicFrame>
        <p:nvGraphicFramePr>
          <p:cNvPr id="4" name="Objekt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753365"/>
              </p:ext>
            </p:extLst>
          </p:nvPr>
        </p:nvGraphicFramePr>
        <p:xfrm>
          <a:off x="2479427" y="1576388"/>
          <a:ext cx="1660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81" name="Equation" r:id="rId17" imgW="837836" imgH="215806" progId="Equation.DSMT4">
                  <p:embed/>
                </p:oleObj>
              </mc:Choice>
              <mc:Fallback>
                <p:oleObj name="Equation" r:id="rId17" imgW="837836" imgH="215806" progId="Equation.DSMT4">
                  <p:embed/>
                  <p:pic>
                    <p:nvPicPr>
                      <p:cNvPr id="0" name="Objekts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427" y="1576388"/>
                        <a:ext cx="16605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2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aisnstūris 26"/>
          <p:cNvSpPr/>
          <p:nvPr/>
        </p:nvSpPr>
        <p:spPr>
          <a:xfrm>
            <a:off x="395536" y="2852938"/>
            <a:ext cx="8497303" cy="18806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162" y="764704"/>
            <a:ext cx="8641679" cy="396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Joslu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ar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kārtas numuru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iekļaujam joslu komplektā tad un tikai tad, ja      </a:t>
            </a: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				      (8)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visiem          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kts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369308"/>
              </p:ext>
            </p:extLst>
          </p:nvPr>
        </p:nvGraphicFramePr>
        <p:xfrm>
          <a:off x="2267744" y="3349722"/>
          <a:ext cx="3758158" cy="87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98" name="Equation" r:id="rId3" imgW="1981080" imgH="457200" progId="Equation.DSMT4">
                  <p:embed/>
                </p:oleObj>
              </mc:Choice>
              <mc:Fallback>
                <p:oleObj name="Equation" r:id="rId3" imgW="1981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349722"/>
                        <a:ext cx="3758158" cy="871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s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369108"/>
              </p:ext>
            </p:extLst>
          </p:nvPr>
        </p:nvGraphicFramePr>
        <p:xfrm>
          <a:off x="2307857" y="4302622"/>
          <a:ext cx="15589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99" name="Equation" r:id="rId5" imgW="787058" imgH="215806" progId="Equation.DSMT4">
                  <p:embed/>
                </p:oleObj>
              </mc:Choice>
              <mc:Fallback>
                <p:oleObj name="Equation" r:id="rId5" imgW="78705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857" y="4302622"/>
                        <a:ext cx="15589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6" name="Rectangle 97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8" name="Rectangle 99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0" name="Rectangle 10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31" name="Objekts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518924"/>
              </p:ext>
            </p:extLst>
          </p:nvPr>
        </p:nvGraphicFramePr>
        <p:xfrm>
          <a:off x="1547664" y="3029227"/>
          <a:ext cx="504056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00" name="Equation" r:id="rId7" imgW="330120" imgH="190440" progId="Equation.DSMT4">
                  <p:embed/>
                </p:oleObj>
              </mc:Choice>
              <mc:Fallback>
                <p:oleObj name="Equation" r:id="rId7" imgW="3301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029227"/>
                        <a:ext cx="504056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s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891169"/>
              </p:ext>
            </p:extLst>
          </p:nvPr>
        </p:nvGraphicFramePr>
        <p:xfrm>
          <a:off x="1399460" y="4343616"/>
          <a:ext cx="695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01" name="Equation" r:id="rId9" imgW="355320" imgH="190440" progId="Equation.DSMT4">
                  <p:embed/>
                </p:oleObj>
              </mc:Choice>
              <mc:Fallback>
                <p:oleObj name="Equation" r:id="rId9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460" y="4343616"/>
                        <a:ext cx="6953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ESCR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ū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6659" y="3356992"/>
            <a:ext cx="2387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lv-LV" u="sng" dirty="0" err="1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ntropy</a:t>
            </a:r>
            <a:r>
              <a:rPr lang="lv-LV" u="sng" dirty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u="sng" dirty="0" err="1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Summarized</a:t>
            </a:r>
            <a:r>
              <a:rPr lang="lv-LV" u="sng" dirty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u="sng" dirty="0" err="1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lv-LV" u="sng" dirty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u="sng" dirty="0" err="1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lv-LV" u="sng" dirty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(ES</a:t>
            </a:r>
            <a:r>
              <a:rPr lang="en-GB" u="sng" dirty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lv-LV" u="sng" dirty="0">
                <a:solidFill>
                  <a:srgbClr val="142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u="sng" dirty="0">
              <a:solidFill>
                <a:srgbClr val="1429EE"/>
              </a:solidFill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51162" y="777205"/>
            <a:ext cx="8641679" cy="17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2900" indent="-342900" algn="just">
              <a:buSzPct val="100000"/>
              <a:buFont typeface="+mj-lt"/>
              <a:buAutoNum type="arabicPeriod" startAt="7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2, tad lai atrastu nākamo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joslu, mēs izvēlamies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slieksni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v-LV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veidojam joslu kopu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, tajā iekļaujot joslas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 un tikai tad, ja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un                                      (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visiem            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kts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927829"/>
              </p:ext>
            </p:extLst>
          </p:nvPr>
        </p:nvGraphicFramePr>
        <p:xfrm>
          <a:off x="1692279" y="1125541"/>
          <a:ext cx="2524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02" name="Equation" r:id="rId11" imgW="164957" imgH="190335" progId="Equation.DSMT4">
                  <p:embed/>
                </p:oleObj>
              </mc:Choice>
              <mc:Fallback>
                <p:oleObj name="Equation" r:id="rId11" imgW="164957" imgH="190335" progId="Equation.DSMT4">
                  <p:embed/>
                  <p:pic>
                    <p:nvPicPr>
                      <p:cNvPr id="0" name="Objekts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9" y="1125541"/>
                        <a:ext cx="2524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17226"/>
              </p:ext>
            </p:extLst>
          </p:nvPr>
        </p:nvGraphicFramePr>
        <p:xfrm>
          <a:off x="4739357" y="1547815"/>
          <a:ext cx="19208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03" name="Equation" r:id="rId13" imgW="977760" imgH="266400" progId="Equation.DSMT4">
                  <p:embed/>
                </p:oleObj>
              </mc:Choice>
              <mc:Fallback>
                <p:oleObj name="Equation" r:id="rId13" imgW="977760" imgH="266400" progId="Equation.DSMT4">
                  <p:embed/>
                  <p:pic>
                    <p:nvPicPr>
                      <p:cNvPr id="0" name="Objekts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357" y="1547815"/>
                        <a:ext cx="19208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s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703399"/>
              </p:ext>
            </p:extLst>
          </p:nvPr>
        </p:nvGraphicFramePr>
        <p:xfrm>
          <a:off x="1377950" y="2111376"/>
          <a:ext cx="7318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04" name="Equation" r:id="rId15" imgW="368140" imgH="203112" progId="Equation.DSMT4">
                  <p:embed/>
                </p:oleObj>
              </mc:Choice>
              <mc:Fallback>
                <p:oleObj name="Equation" r:id="rId15" imgW="368140" imgH="203112" progId="Equation.DSMT4">
                  <p:embed/>
                  <p:pic>
                    <p:nvPicPr>
                      <p:cNvPr id="0" name="Objekts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111376"/>
                        <a:ext cx="7318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24</a:t>
            </a:fld>
            <a:r>
              <a:rPr lang="lv-LV" dirty="0" smtClean="0"/>
              <a:t>/45</a:t>
            </a:r>
            <a:endParaRPr lang="lv-LV" dirty="0"/>
          </a:p>
        </p:txBody>
      </p:sp>
      <p:graphicFrame>
        <p:nvGraphicFramePr>
          <p:cNvPr id="7" name="Objekts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753365"/>
              </p:ext>
            </p:extLst>
          </p:nvPr>
        </p:nvGraphicFramePr>
        <p:xfrm>
          <a:off x="2479675" y="1576388"/>
          <a:ext cx="1660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05" name="Equation" r:id="rId17" imgW="837836" imgH="215806" progId="Equation.DSMT4">
                  <p:embed/>
                </p:oleObj>
              </mc:Choice>
              <mc:Fallback>
                <p:oleObj name="Equation" r:id="rId17" imgW="837836" imgH="215806" progId="Equation.DSMT4">
                  <p:embed/>
                  <p:pic>
                    <p:nvPicPr>
                      <p:cNvPr id="0" name="Objekts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1576388"/>
                        <a:ext cx="16605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1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3" y="-322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6" name="Rectangle 5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15462" name="Picture 1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6739"/>
            <a:ext cx="7520669" cy="35638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84731" y="764704"/>
            <a:ext cx="8851765" cy="230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Aprēķina entropiju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katrai joslai un veidojam vektoru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entropijas vērtībām                 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=1,2,...,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K, kur K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joslu skaits hiperspektrālajā attēlā. Nākamajos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soļos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šī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vektora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tiks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mainītas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spektrālo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joslu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apakšgrupu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izslēgšanas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procesā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Izvēlamies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entropijas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minimuma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slieksni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apzīmējam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katram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izpildās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pzīmējam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katram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(turpmāk josla) ir atpazīta kā trokšņaina josla ar korelācijas slieksni               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Apzīmēsim 2. un 3. solī izveidoto vektoru ar         Apzīmējam iterācijas soli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kts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78568"/>
              </p:ext>
            </p:extLst>
          </p:nvPr>
        </p:nvGraphicFramePr>
        <p:xfrm>
          <a:off x="2342852" y="793750"/>
          <a:ext cx="7699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7" name="Equation" r:id="rId5" imgW="406080" imgH="190440" progId="Equation.DSMT4">
                  <p:embed/>
                </p:oleObj>
              </mc:Choice>
              <mc:Fallback>
                <p:oleObj name="Equation" r:id="rId5" imgW="4060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852" y="793750"/>
                        <a:ext cx="7699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s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0517"/>
              </p:ext>
            </p:extLst>
          </p:nvPr>
        </p:nvGraphicFramePr>
        <p:xfrm>
          <a:off x="6365875" y="828675"/>
          <a:ext cx="13223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8" name="Equation" r:id="rId7" imgW="914400" imgH="215640" progId="Equation.DSMT4">
                  <p:embed/>
                </p:oleObj>
              </mc:Choice>
              <mc:Fallback>
                <p:oleObj name="Equation" r:id="rId7" imgW="914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828675"/>
                        <a:ext cx="1322388" cy="306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s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872739"/>
              </p:ext>
            </p:extLst>
          </p:nvPr>
        </p:nvGraphicFramePr>
        <p:xfrm>
          <a:off x="1236663" y="1071563"/>
          <a:ext cx="11255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9" name="Equation" r:id="rId9" imgW="647640" imgH="190440" progId="Equation.DSMT4">
                  <p:embed/>
                </p:oleObj>
              </mc:Choice>
              <mc:Fallback>
                <p:oleObj name="Equation" r:id="rId9" imgW="6476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1071563"/>
                        <a:ext cx="1125537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s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336153"/>
              </p:ext>
            </p:extLst>
          </p:nvPr>
        </p:nvGraphicFramePr>
        <p:xfrm>
          <a:off x="6938963" y="1660525"/>
          <a:ext cx="52228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0" name="Equation" r:id="rId11" imgW="355320" imgH="190440" progId="Equation.DSMT4">
                  <p:embed/>
                </p:oleObj>
              </mc:Choice>
              <mc:Fallback>
                <p:oleObj name="Equation" r:id="rId11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963" y="1660525"/>
                        <a:ext cx="522287" cy="27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kts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065612"/>
              </p:ext>
            </p:extLst>
          </p:nvPr>
        </p:nvGraphicFramePr>
        <p:xfrm>
          <a:off x="1021432" y="1895475"/>
          <a:ext cx="10302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1" name="Equation" r:id="rId13" imgW="583920" imgH="203040" progId="Equation.DSMT4">
                  <p:embed/>
                </p:oleObj>
              </mc:Choice>
              <mc:Fallback>
                <p:oleObj name="Equation" r:id="rId13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32" y="1895475"/>
                        <a:ext cx="1030288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kts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392751"/>
              </p:ext>
            </p:extLst>
          </p:nvPr>
        </p:nvGraphicFramePr>
        <p:xfrm>
          <a:off x="1731169" y="2205038"/>
          <a:ext cx="5365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2" name="Equation" r:id="rId15" imgW="355320" imgH="190440" progId="Equation.DSMT4">
                  <p:embed/>
                </p:oleObj>
              </mc:Choice>
              <mc:Fallback>
                <p:oleObj name="Equation" r:id="rId15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169" y="2205038"/>
                        <a:ext cx="536575" cy="287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ECBG procedūra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25</a:t>
            </a:fld>
            <a:r>
              <a:rPr lang="lv-LV" dirty="0" smtClean="0"/>
              <a:t>/45</a:t>
            </a:r>
            <a:endParaRPr lang="lv-LV" dirty="0"/>
          </a:p>
        </p:txBody>
      </p:sp>
      <p:graphicFrame>
        <p:nvGraphicFramePr>
          <p:cNvPr id="2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52047"/>
              </p:ext>
            </p:extLst>
          </p:nvPr>
        </p:nvGraphicFramePr>
        <p:xfrm>
          <a:off x="4427984" y="1660190"/>
          <a:ext cx="8461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3" name="Equation" r:id="rId17" imgW="558720" imgH="203040" progId="Equation.DSMT4">
                  <p:embed/>
                </p:oleObj>
              </mc:Choice>
              <mc:Fallback>
                <p:oleObj name="Equation" r:id="rId17" imgW="558720" imgH="203040" progId="Equation.DSMT4">
                  <p:embed/>
                  <p:pic>
                    <p:nvPicPr>
                      <p:cNvPr id="0" name="Objekts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660190"/>
                        <a:ext cx="84613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s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160926"/>
              </p:ext>
            </p:extLst>
          </p:nvPr>
        </p:nvGraphicFramePr>
        <p:xfrm>
          <a:off x="1049884" y="2484438"/>
          <a:ext cx="78581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4" name="Equation" r:id="rId19" imgW="520560" imgH="190440" progId="Equation.DSMT4">
                  <p:embed/>
                </p:oleObj>
              </mc:Choice>
              <mc:Fallback>
                <p:oleObj name="Equation" r:id="rId19" imgW="520560" imgH="190440" progId="Equation.DSMT4">
                  <p:embed/>
                  <p:pic>
                    <p:nvPicPr>
                      <p:cNvPr id="0" name="Objekts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884" y="2484438"/>
                        <a:ext cx="785812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364675"/>
              </p:ext>
            </p:extLst>
          </p:nvPr>
        </p:nvGraphicFramePr>
        <p:xfrm>
          <a:off x="6194425" y="2460625"/>
          <a:ext cx="2857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5" name="Equation" r:id="rId21" imgW="190440" imgH="177480" progId="Equation.DSMT4">
                  <p:embed/>
                </p:oleObj>
              </mc:Choice>
              <mc:Fallback>
                <p:oleObj name="Equation" r:id="rId21" imgW="190440" imgH="177480" progId="Equation.DSMT4">
                  <p:embed/>
                  <p:pic>
                    <p:nvPicPr>
                      <p:cNvPr id="0" name="Objekts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2460625"/>
                        <a:ext cx="2857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31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3" y="-322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6" name="Rectangle 5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84731" y="764704"/>
            <a:ext cx="8851765" cy="313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Aprēķina entropiju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katrai joslai un veidojam vektoru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entropijas vērtībām                 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=1,2,...,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K, kur K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joslu skaits hiperspektrālajā attēlā. Nākamajos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soļos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šī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vektora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tiks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mainītas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spektrālo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joslu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apakšgrupu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izslēgšanas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procesā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Izvēlamies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entropijas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minimuma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slieksni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apzīmējam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katram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izpildās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pzīmējam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katram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(turpmāk josla) ir atpazīta kā trokšņaina josla ar korelācijas slieksni               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Apzīmēsim 2. un 3. solī izveidoto vektoru ar         Apzīmējam iterācijas soli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00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Kamēr vektora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vismaz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viens elements ir </a:t>
            </a:r>
            <a:r>
              <a:rPr 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nenulles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elements, atrodam spektrālo</a:t>
            </a:r>
          </a:p>
          <a:p>
            <a:pPr algn="just" defTabSz="180000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joslu      ,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kura atbilst maksimālajai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vērtībai                      ,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𝑘 = 1, 2, ..., 𝐾.</a:t>
            </a:r>
          </a:p>
          <a:p>
            <a:pPr algn="just" defTabSz="180000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Iekļaujam joslu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informatīvo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joslu komplektā </a:t>
            </a:r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apzīmējam 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kts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177066"/>
              </p:ext>
            </p:extLst>
          </p:nvPr>
        </p:nvGraphicFramePr>
        <p:xfrm>
          <a:off x="2339752" y="793750"/>
          <a:ext cx="7699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1" name="Equation" r:id="rId4" imgW="406080" imgH="190440" progId="Equation.DSMT4">
                  <p:embed/>
                </p:oleObj>
              </mc:Choice>
              <mc:Fallback>
                <p:oleObj name="Equation" r:id="rId4" imgW="4060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793750"/>
                        <a:ext cx="7699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s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600514"/>
              </p:ext>
            </p:extLst>
          </p:nvPr>
        </p:nvGraphicFramePr>
        <p:xfrm>
          <a:off x="6365875" y="828675"/>
          <a:ext cx="13223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2" name="Equation" r:id="rId6" imgW="914400" imgH="215640" progId="Equation.DSMT4">
                  <p:embed/>
                </p:oleObj>
              </mc:Choice>
              <mc:Fallback>
                <p:oleObj name="Equation" r:id="rId6" imgW="914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828675"/>
                        <a:ext cx="1322388" cy="306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s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93525"/>
              </p:ext>
            </p:extLst>
          </p:nvPr>
        </p:nvGraphicFramePr>
        <p:xfrm>
          <a:off x="1236663" y="1071563"/>
          <a:ext cx="11255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3" name="Equation" r:id="rId8" imgW="647640" imgH="190440" progId="Equation.DSMT4">
                  <p:embed/>
                </p:oleObj>
              </mc:Choice>
              <mc:Fallback>
                <p:oleObj name="Equation" r:id="rId8" imgW="6476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1071563"/>
                        <a:ext cx="1125537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s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478364"/>
              </p:ext>
            </p:extLst>
          </p:nvPr>
        </p:nvGraphicFramePr>
        <p:xfrm>
          <a:off x="6938963" y="1660525"/>
          <a:ext cx="52228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4" name="Equation" r:id="rId10" imgW="355320" imgH="190440" progId="Equation.DSMT4">
                  <p:embed/>
                </p:oleObj>
              </mc:Choice>
              <mc:Fallback>
                <p:oleObj name="Equation" r:id="rId10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963" y="1660525"/>
                        <a:ext cx="522287" cy="27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kts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091178"/>
              </p:ext>
            </p:extLst>
          </p:nvPr>
        </p:nvGraphicFramePr>
        <p:xfrm>
          <a:off x="1021432" y="1895475"/>
          <a:ext cx="10302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5" name="Equation" r:id="rId12" imgW="583920" imgH="203040" progId="Equation.DSMT4">
                  <p:embed/>
                </p:oleObj>
              </mc:Choice>
              <mc:Fallback>
                <p:oleObj name="Equation" r:id="rId12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32" y="1895475"/>
                        <a:ext cx="1030288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kts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774698"/>
              </p:ext>
            </p:extLst>
          </p:nvPr>
        </p:nvGraphicFramePr>
        <p:xfrm>
          <a:off x="1731169" y="2205038"/>
          <a:ext cx="5365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6" name="Equation" r:id="rId14" imgW="355320" imgH="190440" progId="Equation.DSMT4">
                  <p:embed/>
                </p:oleObj>
              </mc:Choice>
              <mc:Fallback>
                <p:oleObj name="Equation" r:id="rId14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169" y="2205038"/>
                        <a:ext cx="536575" cy="287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ECBG procedūra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26</a:t>
            </a:fld>
            <a:r>
              <a:rPr lang="lv-LV" dirty="0" smtClean="0"/>
              <a:t>/45</a:t>
            </a:r>
            <a:endParaRPr lang="lv-LV" dirty="0"/>
          </a:p>
        </p:txBody>
      </p:sp>
      <p:graphicFrame>
        <p:nvGraphicFramePr>
          <p:cNvPr id="2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204447"/>
              </p:ext>
            </p:extLst>
          </p:nvPr>
        </p:nvGraphicFramePr>
        <p:xfrm>
          <a:off x="4427984" y="1660190"/>
          <a:ext cx="8461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7" name="Equation" r:id="rId16" imgW="558720" imgH="203040" progId="Equation.DSMT4">
                  <p:embed/>
                </p:oleObj>
              </mc:Choice>
              <mc:Fallback>
                <p:oleObj name="Equation" r:id="rId16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660190"/>
                        <a:ext cx="84613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s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741854"/>
              </p:ext>
            </p:extLst>
          </p:nvPr>
        </p:nvGraphicFramePr>
        <p:xfrm>
          <a:off x="1049884" y="2484438"/>
          <a:ext cx="78581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8" name="Equation" r:id="rId18" imgW="520560" imgH="190440" progId="Equation.DSMT4">
                  <p:embed/>
                </p:oleObj>
              </mc:Choice>
              <mc:Fallback>
                <p:oleObj name="Equation" r:id="rId18" imgW="520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884" y="2484438"/>
                        <a:ext cx="785812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735030"/>
              </p:ext>
            </p:extLst>
          </p:nvPr>
        </p:nvGraphicFramePr>
        <p:xfrm>
          <a:off x="6194425" y="2460625"/>
          <a:ext cx="2857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9" name="Equation" r:id="rId20" imgW="190440" imgH="177480" progId="Equation.DSMT4">
                  <p:embed/>
                </p:oleObj>
              </mc:Choice>
              <mc:Fallback>
                <p:oleObj name="Equation" r:id="rId20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2460625"/>
                        <a:ext cx="2857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5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6" y="4005064"/>
            <a:ext cx="6958073" cy="238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Objekts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104155"/>
              </p:ext>
            </p:extLst>
          </p:nvPr>
        </p:nvGraphicFramePr>
        <p:xfrm>
          <a:off x="2032670" y="2969071"/>
          <a:ext cx="23018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90" name="Equation" r:id="rId23" imgW="139680" imgH="177480" progId="Equation.DSMT4">
                  <p:embed/>
                </p:oleObj>
              </mc:Choice>
              <mc:Fallback>
                <p:oleObj name="Equation" r:id="rId23" imgW="139680" imgH="177480" progId="Equation.DSMT4">
                  <p:embed/>
                  <p:pic>
                    <p:nvPicPr>
                      <p:cNvPr id="0" name="Objekts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670" y="2969071"/>
                        <a:ext cx="230188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s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840214"/>
              </p:ext>
            </p:extLst>
          </p:nvPr>
        </p:nvGraphicFramePr>
        <p:xfrm>
          <a:off x="831538" y="3270126"/>
          <a:ext cx="2524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91" name="Equation" r:id="rId25" imgW="126720" imgH="190440" progId="Equation.DSMT4">
                  <p:embed/>
                </p:oleObj>
              </mc:Choice>
              <mc:Fallback>
                <p:oleObj name="Equation" r:id="rId25" imgW="126720" imgH="190440" progId="Equation.DSMT4">
                  <p:embed/>
                  <p:pic>
                    <p:nvPicPr>
                      <p:cNvPr id="0" name="Objekts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38" y="3270126"/>
                        <a:ext cx="2524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s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038720"/>
              </p:ext>
            </p:extLst>
          </p:nvPr>
        </p:nvGraphicFramePr>
        <p:xfrm>
          <a:off x="1864271" y="3544441"/>
          <a:ext cx="2524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92" name="Equation" r:id="rId27" imgW="126720" imgH="190440" progId="Equation.DSMT4">
                  <p:embed/>
                </p:oleObj>
              </mc:Choice>
              <mc:Fallback>
                <p:oleObj name="Equation" r:id="rId27" imgW="126720" imgH="190440" progId="Equation.DSMT4">
                  <p:embed/>
                  <p:pic>
                    <p:nvPicPr>
                      <p:cNvPr id="0" name="Objekts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271" y="3544441"/>
                        <a:ext cx="2524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aisnstūris 41"/>
          <p:cNvSpPr/>
          <p:nvPr/>
        </p:nvSpPr>
        <p:spPr>
          <a:xfrm>
            <a:off x="2886971" y="4866899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=42</a:t>
            </a:r>
            <a:endParaRPr lang="lv-LV" dirty="0"/>
          </a:p>
        </p:txBody>
      </p:sp>
      <p:graphicFrame>
        <p:nvGraphicFramePr>
          <p:cNvPr id="15456" name="Objekts 154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857797"/>
              </p:ext>
            </p:extLst>
          </p:nvPr>
        </p:nvGraphicFramePr>
        <p:xfrm>
          <a:off x="4610613" y="3258567"/>
          <a:ext cx="1187946" cy="395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93" name="Equation" r:id="rId29" imgW="647640" imgH="215640" progId="Equation.DSMT4">
                  <p:embed/>
                </p:oleObj>
              </mc:Choice>
              <mc:Fallback>
                <p:oleObj name="Equation" r:id="rId29" imgW="6476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610613" y="3258567"/>
                        <a:ext cx="1187946" cy="395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57" name="Objekts 154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82259"/>
              </p:ext>
            </p:extLst>
          </p:nvPr>
        </p:nvGraphicFramePr>
        <p:xfrm>
          <a:off x="6634187" y="3546475"/>
          <a:ext cx="7461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94" name="Equation" r:id="rId31" imgW="406080" imgH="215640" progId="Equation.DSMT4">
                  <p:embed/>
                </p:oleObj>
              </mc:Choice>
              <mc:Fallback>
                <p:oleObj name="Equation" r:id="rId31" imgW="406080" imgH="215640" progId="Equation.DSMT4">
                  <p:embed/>
                  <p:pic>
                    <p:nvPicPr>
                      <p:cNvPr id="0" name="Objekts 154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187" y="3546475"/>
                        <a:ext cx="7461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9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3" y="-322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6" name="Rectangle 5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84731" y="764704"/>
            <a:ext cx="8851765" cy="230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just" defTabSz="18000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Kamēr vektora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vismaz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viens elements ir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nenulles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elements, atrodam spektrālo</a:t>
            </a:r>
          </a:p>
          <a:p>
            <a:pPr algn="just" defTabSz="180000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joslu      ,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kura atbilst maksimālajai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vērtībai                      ,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𝑘 = 1, 2, ..., 𝐾.</a:t>
            </a:r>
          </a:p>
          <a:p>
            <a:pPr algn="just" defTabSz="180000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Iekļaujam joslu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informatīvo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joslu komplektā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apzīmējam </a:t>
            </a:r>
          </a:p>
          <a:p>
            <a:pPr algn="just" defTabSz="180000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Izveidojam grupu 𝐺</a:t>
            </a:r>
            <a:r>
              <a:rPr lang="lv-LV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blakusjoslām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kurām, sākot ar tuvākajām, ir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liela</a:t>
            </a:r>
          </a:p>
          <a:p>
            <a:pPr algn="just" defTabSz="180000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korelācija ar       joslu.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Grupā 𝐺</a:t>
            </a:r>
            <a:r>
              <a:rPr lang="lv-LV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iekļauj visas joslas     , ja                              un                   . Grupā 𝐺</a:t>
            </a:r>
            <a:r>
              <a:rPr lang="lv-LV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iekļauj visas joslas      , ja                                 un</a:t>
            </a:r>
          </a:p>
          <a:p>
            <a:pPr algn="just" defTabSz="180000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Apzīmējam             katram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𝑘 atbilstoši grupā 𝐺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𝑘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iekļautajām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joslam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lai izveidotu</a:t>
            </a:r>
          </a:p>
          <a:p>
            <a:pPr algn="just" defTabSz="180000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vektoru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no vektora       .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Palielinām 𝑖 par 1.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ECBG procedūra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27</a:t>
            </a:fld>
            <a:r>
              <a:rPr lang="lv-LV" dirty="0" smtClean="0"/>
              <a:t>/45</a:t>
            </a:r>
            <a:endParaRPr lang="lv-LV" dirty="0"/>
          </a:p>
        </p:txBody>
      </p:sp>
      <p:graphicFrame>
        <p:nvGraphicFramePr>
          <p:cNvPr id="18" name="Objekts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430651"/>
              </p:ext>
            </p:extLst>
          </p:nvPr>
        </p:nvGraphicFramePr>
        <p:xfrm>
          <a:off x="1917229" y="793279"/>
          <a:ext cx="2301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2"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229" y="793279"/>
                        <a:ext cx="23018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s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892844"/>
              </p:ext>
            </p:extLst>
          </p:nvPr>
        </p:nvGraphicFramePr>
        <p:xfrm>
          <a:off x="831538" y="1085255"/>
          <a:ext cx="2524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3" name="Equation" r:id="rId6" imgW="126720" imgH="190440" progId="Equation.DSMT4">
                  <p:embed/>
                </p:oleObj>
              </mc:Choice>
              <mc:Fallback>
                <p:oleObj name="Equation" r:id="rId6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38" y="1085255"/>
                        <a:ext cx="2524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s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878278"/>
              </p:ext>
            </p:extLst>
          </p:nvPr>
        </p:nvGraphicFramePr>
        <p:xfrm>
          <a:off x="1736824" y="1350045"/>
          <a:ext cx="2524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4" name="Equation" r:id="rId8" imgW="126720" imgH="190440" progId="Equation.DSMT4">
                  <p:embed/>
                </p:oleObj>
              </mc:Choice>
              <mc:Fallback>
                <p:oleObj name="Equation" r:id="rId8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824" y="1350045"/>
                        <a:ext cx="2524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56" name="Objekts 154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254891"/>
              </p:ext>
            </p:extLst>
          </p:nvPr>
        </p:nvGraphicFramePr>
        <p:xfrm>
          <a:off x="4283968" y="1073696"/>
          <a:ext cx="1187946" cy="395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5" name="Equation" r:id="rId10" imgW="647640" imgH="215640" progId="Equation.DSMT4">
                  <p:embed/>
                </p:oleObj>
              </mc:Choice>
              <mc:Fallback>
                <p:oleObj name="Equation" r:id="rId10" imgW="6476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83968" y="1073696"/>
                        <a:ext cx="1187946" cy="395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57" name="Objekts 154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87170"/>
              </p:ext>
            </p:extLst>
          </p:nvPr>
        </p:nvGraphicFramePr>
        <p:xfrm>
          <a:off x="6300192" y="1359818"/>
          <a:ext cx="7461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6" name="Equation" r:id="rId12" imgW="406080" imgH="215640" progId="Equation.DSMT4">
                  <p:embed/>
                </p:oleObj>
              </mc:Choice>
              <mc:Fallback>
                <p:oleObj name="Equation" r:id="rId12" imgW="406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359818"/>
                        <a:ext cx="7461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s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3644"/>
              </p:ext>
            </p:extLst>
          </p:nvPr>
        </p:nvGraphicFramePr>
        <p:xfrm>
          <a:off x="2627784" y="1623219"/>
          <a:ext cx="2524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7" name="Equation" r:id="rId14" imgW="126890" imgH="190335" progId="Equation.DSMT4">
                  <p:embed/>
                </p:oleObj>
              </mc:Choice>
              <mc:Fallback>
                <p:oleObj name="Equation" r:id="rId14" imgW="126890" imgH="190335" progId="Equation.DSMT4">
                  <p:embed/>
                  <p:pic>
                    <p:nvPicPr>
                      <p:cNvPr id="0" name="Objekts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623219"/>
                        <a:ext cx="2524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s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640181"/>
              </p:ext>
            </p:extLst>
          </p:nvPr>
        </p:nvGraphicFramePr>
        <p:xfrm>
          <a:off x="1619672" y="1901726"/>
          <a:ext cx="2524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8" name="Equation" r:id="rId15" imgW="126890" imgH="190335" progId="Equation.DSMT4">
                  <p:embed/>
                </p:oleObj>
              </mc:Choice>
              <mc:Fallback>
                <p:oleObj name="Equation" r:id="rId15" imgW="126890" imgH="190335" progId="Equation.DSMT4">
                  <p:embed/>
                  <p:pic>
                    <p:nvPicPr>
                      <p:cNvPr id="0" name="Objekts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901726"/>
                        <a:ext cx="2524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s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866753"/>
              </p:ext>
            </p:extLst>
          </p:nvPr>
        </p:nvGraphicFramePr>
        <p:xfrm>
          <a:off x="5181079" y="1906117"/>
          <a:ext cx="3270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9" name="Equation" r:id="rId16" imgW="164880" imgH="215640" progId="Equation.DSMT4">
                  <p:embed/>
                </p:oleObj>
              </mc:Choice>
              <mc:Fallback>
                <p:oleObj name="Equation" r:id="rId16" imgW="164880" imgH="215640" progId="Equation.DSMT4">
                  <p:embed/>
                  <p:pic>
                    <p:nvPicPr>
                      <p:cNvPr id="0" name="Objekts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079" y="1906117"/>
                        <a:ext cx="3270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s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301550"/>
              </p:ext>
            </p:extLst>
          </p:nvPr>
        </p:nvGraphicFramePr>
        <p:xfrm>
          <a:off x="5751091" y="1836485"/>
          <a:ext cx="17732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90" name="Equation" r:id="rId18" imgW="965160" imgH="266400" progId="Equation.DSMT4">
                  <p:embed/>
                </p:oleObj>
              </mc:Choice>
              <mc:Fallback>
                <p:oleObj name="Equation" r:id="rId18" imgW="965160" imgH="266400" progId="Equation.DSMT4">
                  <p:embed/>
                  <p:pic>
                    <p:nvPicPr>
                      <p:cNvPr id="0" name="Objekts 154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091" y="1836485"/>
                        <a:ext cx="177323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s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366008"/>
              </p:ext>
            </p:extLst>
          </p:nvPr>
        </p:nvGraphicFramePr>
        <p:xfrm>
          <a:off x="7793310" y="1914054"/>
          <a:ext cx="10541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91" name="Equation" r:id="rId20" imgW="571320" imgH="215640" progId="Equation.DSMT4">
                  <p:embed/>
                </p:oleObj>
              </mc:Choice>
              <mc:Fallback>
                <p:oleObj name="Equation" r:id="rId20" imgW="571320" imgH="215640" progId="Equation.DSMT4">
                  <p:embed/>
                  <p:pic>
                    <p:nvPicPr>
                      <p:cNvPr id="0" name="Objekts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310" y="1914054"/>
                        <a:ext cx="10541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s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450158"/>
              </p:ext>
            </p:extLst>
          </p:nvPr>
        </p:nvGraphicFramePr>
        <p:xfrm>
          <a:off x="2915816" y="2180233"/>
          <a:ext cx="3270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92" name="Equation" r:id="rId22" imgW="164880" imgH="215640" progId="Equation.DSMT4">
                  <p:embed/>
                </p:oleObj>
              </mc:Choice>
              <mc:Fallback>
                <p:oleObj name="Equation" r:id="rId22" imgW="164880" imgH="215640" progId="Equation.DSMT4">
                  <p:embed/>
                  <p:pic>
                    <p:nvPicPr>
                      <p:cNvPr id="0" name="Objekts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180233"/>
                        <a:ext cx="3270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s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023549"/>
              </p:ext>
            </p:extLst>
          </p:nvPr>
        </p:nvGraphicFramePr>
        <p:xfrm>
          <a:off x="3544838" y="2108225"/>
          <a:ext cx="17732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93" name="Equation" r:id="rId24" imgW="965160" imgH="266400" progId="Equation.DSMT4">
                  <p:embed/>
                </p:oleObj>
              </mc:Choice>
              <mc:Fallback>
                <p:oleObj name="Equation" r:id="rId24" imgW="965160" imgH="266400" progId="Equation.DSMT4">
                  <p:embed/>
                  <p:pic>
                    <p:nvPicPr>
                      <p:cNvPr id="0" name="Objekts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38" y="2108225"/>
                        <a:ext cx="177323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s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50279"/>
              </p:ext>
            </p:extLst>
          </p:nvPr>
        </p:nvGraphicFramePr>
        <p:xfrm>
          <a:off x="5652120" y="2171229"/>
          <a:ext cx="11017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94" name="Equation" r:id="rId26" imgW="596880" imgH="215640" progId="Equation.DSMT4">
                  <p:embed/>
                </p:oleObj>
              </mc:Choice>
              <mc:Fallback>
                <p:oleObj name="Equation" r:id="rId26" imgW="596880" imgH="215640" progId="Equation.DSMT4">
                  <p:embed/>
                  <p:pic>
                    <p:nvPicPr>
                      <p:cNvPr id="0" name="Objekts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171229"/>
                        <a:ext cx="11017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s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541137"/>
              </p:ext>
            </p:extLst>
          </p:nvPr>
        </p:nvGraphicFramePr>
        <p:xfrm>
          <a:off x="1377950" y="2458567"/>
          <a:ext cx="6524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95" name="Equation" r:id="rId28" imgW="355320" imgH="190440" progId="Equation.DSMT4">
                  <p:embed/>
                </p:oleObj>
              </mc:Choice>
              <mc:Fallback>
                <p:oleObj name="Equation" r:id="rId28" imgW="355320" imgH="190440" progId="Equation.DSMT4">
                  <p:embed/>
                  <p:pic>
                    <p:nvPicPr>
                      <p:cNvPr id="0" name="Objekts 154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458567"/>
                        <a:ext cx="6524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s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9381"/>
              </p:ext>
            </p:extLst>
          </p:nvPr>
        </p:nvGraphicFramePr>
        <p:xfrm>
          <a:off x="1043608" y="2727722"/>
          <a:ext cx="2301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96" name="Equation" r:id="rId30" imgW="139680" imgH="164880" progId="Equation.DSMT4">
                  <p:embed/>
                </p:oleObj>
              </mc:Choice>
              <mc:Fallback>
                <p:oleObj name="Equation" r:id="rId30" imgW="139680" imgH="164880" progId="Equation.DSMT4">
                  <p:embed/>
                  <p:pic>
                    <p:nvPicPr>
                      <p:cNvPr id="0" name="Objekts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27722"/>
                        <a:ext cx="23018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58" name="Objekts 154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089592"/>
              </p:ext>
            </p:extLst>
          </p:nvPr>
        </p:nvGraphicFramePr>
        <p:xfrm>
          <a:off x="2406675" y="2722389"/>
          <a:ext cx="3556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97" name="Equation" r:id="rId32" imgW="215640" imgH="164880" progId="Equation.DSMT4">
                  <p:embed/>
                </p:oleObj>
              </mc:Choice>
              <mc:Fallback>
                <p:oleObj name="Equation" r:id="rId32" imgW="215640" imgH="164880" progId="Equation.DSMT4">
                  <p:embed/>
                  <p:pic>
                    <p:nvPicPr>
                      <p:cNvPr id="0" name="Objekts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75" y="2722389"/>
                        <a:ext cx="3556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105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6840760" cy="214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aisnstūris 46"/>
          <p:cNvSpPr/>
          <p:nvPr/>
        </p:nvSpPr>
        <p:spPr>
          <a:xfrm>
            <a:off x="3059832" y="3717032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=42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215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3" y="-322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6" name="Rectangle 5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7" name="TextBox 36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ECBG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ūra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28</a:t>
            </a:fld>
            <a:r>
              <a:rPr lang="lv-LV" dirty="0" smtClean="0"/>
              <a:t>/45</a:t>
            </a:r>
            <a:endParaRPr lang="lv-LV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184731" y="764704"/>
            <a:ext cx="8851765" cy="563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just" defTabSz="180000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Sakārtojam grupas 𝐺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𝑗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𝑗 = 1, ..., 𝑖 − 1 dilstošā secībā pēc joslu skaita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grupā. Grupas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vienādu joslu skaitu tiek sakārotas tādā secībā, kādā tās tika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iegūtas iterācijas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procesā 4. solī.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Informatīvā joslu komplekta 𝐶 joslas tiek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sakārtotas atbilstoši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grupu sakārtotajiem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komplektiem.</a:t>
            </a:r>
          </a:p>
          <a:p>
            <a:pPr algn="just" defTabSz="180000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meklētais informatīvo joslu skaits 𝑙 ir mazāks vai vienāds nekā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izveidotās spektrālo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joslu grupas, par informatīvākajām joslām tiek izvēlētas pirmās 𝑙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joslas no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joslu komplekta 𝐶. Pretējā gadījumā, lai iegūtu vairāk joslu,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mainām sliekšņus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𝑡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entropija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𝑐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atkārtojam visu procedūru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80000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000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Pikseļu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vērtības transformējam uz pikseļu vidējām vērtībām, tas ir,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komplektā </a:t>
            </a:r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esošās informatīvās joslas pikseļu vērtības aizstājam ar vidējo vērtību no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tās attiecīgās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grupas visu joslu pikseļu vērtībām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Šāda ideja par joslu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viduvēšanu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grupas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ietvaros ir loģiska, jo grupā esošās joslas sniedz līdzīgu informāciju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80000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000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ECBG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Grouping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(Entropijas, Korelācijas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joslu grupēšana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apzīmēsim šo procedūru, kuras pamatā ir soļi 1.-5., bet ar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ECBG-a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Grouping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Averaging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(Entropijas, Korelācijas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joslu grupēšana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viduvēšana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apzīmēsim procedūru ECBG, kas ir papildināta ar 6. soli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80000"/>
            <a:endParaRPr lang="lv-LV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0000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Piezīme.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Sakārtoto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joslu komplekts 𝐶 ir atkarīgs no sliekšņu vērtībām 𝑡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troksnis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𝑡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entropija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𝑐</a:t>
            </a:r>
            <a:r>
              <a:rPr lang="lv-LV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7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indGroups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52738"/>
            <a:ext cx="9144000" cy="3128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ECBG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ūra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aisnstūris 1"/>
          <p:cNvSpPr/>
          <p:nvPr/>
        </p:nvSpPr>
        <p:spPr>
          <a:xfrm>
            <a:off x="179512" y="4472533"/>
            <a:ext cx="86409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ECBG un EMCR joslu izvēles procedūras un iegūtie rezultāti publicēti (visu autoru ieguldījums ir vienāds):</a:t>
            </a:r>
          </a:p>
          <a:p>
            <a:endParaRPr lang="lv-LV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Lorencs, I. Mednieks,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Sinica-Sinavskis, “Selection of informative hyperspectral band subsets based on entropy and correlation”, International Journal of Remote Sensing, vol. 39, no. 20, pp. 6931-6948, 2018. </a:t>
            </a:r>
            <a:endParaRPr lang="lv-LV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Lorencs, I. 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Mednieks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J. Sinica-Sinavskis, “Selection of informative bands for classification of hyperspectral images based on entropy”, Proc. of BEC2016, the 15th Biennial Conference on Electronics and Embedded Systems. Tallinn, Estonia on October 3-5, pp. 135-138, 2016. </a:t>
            </a:r>
          </a:p>
        </p:txBody>
      </p:sp>
      <p:sp>
        <p:nvSpPr>
          <p:cNvPr id="7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29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007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Ievads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48" y="98073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Hiperspektrālu attēlu definē kā 3 – </a:t>
            </a:r>
            <a:r>
              <a:rPr lang="lv-LV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dimensionālu</a:t>
            </a:r>
            <a:r>
              <a:rPr lang="lv-LV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kubu. Pirmās 2 dimensijas ir pikseļu telpiskais izvietojums Dekarta koordinātu </a:t>
            </a:r>
            <a:r>
              <a:rPr lang="lv-LV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lv-LV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lv-LV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sistēmā, 3. dimensija ir spektrālo joslu amplitūda ar noteiktu joslu skaitu.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a 16"/>
          <p:cNvGrpSpPr>
            <a:grpSpLocks noChangeAspect="1"/>
          </p:cNvGrpSpPr>
          <p:nvPr/>
        </p:nvGrpSpPr>
        <p:grpSpPr>
          <a:xfrm>
            <a:off x="4436159" y="2780928"/>
            <a:ext cx="4656745" cy="2808312"/>
            <a:chOff x="1675185" y="2276872"/>
            <a:chExt cx="6608201" cy="376078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4" r="3520"/>
            <a:stretch/>
          </p:blipFill>
          <p:spPr bwMode="auto">
            <a:xfrm>
              <a:off x="1675185" y="2276872"/>
              <a:ext cx="6608201" cy="3760787"/>
            </a:xfrm>
            <a:prstGeom prst="rect">
              <a:avLst/>
            </a:prstGeom>
            <a:gradFill>
              <a:gsLst>
                <a:gs pos="42900">
                  <a:srgbClr val="BCCDEC"/>
                </a:gs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Ovāls 18"/>
            <p:cNvSpPr/>
            <p:nvPr/>
          </p:nvSpPr>
          <p:spPr>
            <a:xfrm>
              <a:off x="5512555" y="4783081"/>
              <a:ext cx="1296144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01531" y="1693208"/>
            <a:ext cx="4778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Tālizpēte</a:t>
            </a:r>
            <a:r>
              <a:rPr lang="lv-LV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lv-LV" sz="1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lang="lv-LV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  <a:r>
              <a:rPr lang="lv-LV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lv-LV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ir </a:t>
            </a:r>
            <a:r>
              <a:rPr lang="lv-LV" sz="1000" i="1" dirty="0">
                <a:latin typeface="Arial" panose="020B0604020202020204" pitchFamily="34" charset="0"/>
                <a:cs typeface="Arial" panose="020B0604020202020204" pitchFamily="34" charset="0"/>
              </a:rPr>
              <a:t>inženierzinātnes disciplīna (un prasme) iegūt informāciju par objektu, </a:t>
            </a:r>
            <a:r>
              <a:rPr lang="lv-LV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apgabalu vai </a:t>
            </a:r>
            <a:r>
              <a:rPr lang="lv-LV" sz="1000" i="1" dirty="0">
                <a:latin typeface="Arial" panose="020B0604020202020204" pitchFamily="34" charset="0"/>
                <a:cs typeface="Arial" panose="020B0604020202020204" pitchFamily="34" charset="0"/>
              </a:rPr>
              <a:t>kādu fenomenu, veicot datu, kas iegūti attālināti ar ierīcēm, bez tieša </a:t>
            </a:r>
            <a:r>
              <a:rPr lang="lv-LV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kontakta ar </a:t>
            </a:r>
            <a:r>
              <a:rPr lang="lv-LV" sz="1000" i="1" dirty="0">
                <a:latin typeface="Arial" panose="020B0604020202020204" pitchFamily="34" charset="0"/>
                <a:cs typeface="Arial" panose="020B0604020202020204" pitchFamily="34" charset="0"/>
              </a:rPr>
              <a:t>pētāmo objektu, apgabalu vai fenomenu, </a:t>
            </a:r>
            <a:r>
              <a:rPr lang="lv-LV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analīzi 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Lillesand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2008]</a:t>
            </a:r>
          </a:p>
          <a:p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" y="1764410"/>
            <a:ext cx="4170480" cy="333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aisnstūris 1"/>
          <p:cNvSpPr/>
          <p:nvPr/>
        </p:nvSpPr>
        <p:spPr>
          <a:xfrm>
            <a:off x="4415992" y="245317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rends of 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emote 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ensing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: www.scival.com</a:t>
            </a:r>
          </a:p>
        </p:txBody>
      </p:sp>
      <p:sp>
        <p:nvSpPr>
          <p:cNvPr id="13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3</a:t>
            </a:fld>
            <a:r>
              <a:rPr lang="lv-LV" dirty="0" smtClean="0"/>
              <a:t>/45</a:t>
            </a:r>
            <a:endParaRPr lang="lv-LV" dirty="0"/>
          </a:p>
        </p:txBody>
      </p:sp>
      <p:pic>
        <p:nvPicPr>
          <p:cNvPr id="111618" name="Picture 2" descr="AttÄlu rezultÄti vaicÄjumam âprisma hyperspectral sensorâ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" y="2229452"/>
            <a:ext cx="4301892" cy="287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isnstūris 3"/>
          <p:cNvSpPr/>
          <p:nvPr/>
        </p:nvSpPr>
        <p:spPr>
          <a:xfrm>
            <a:off x="35147" y="5132631"/>
            <a:ext cx="43018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PRISMA</a:t>
            </a:r>
            <a:r>
              <a:rPr lang="en-GB" sz="1600" dirty="0"/>
              <a:t> (</a:t>
            </a:r>
            <a:r>
              <a:rPr lang="en-GB" sz="1600" dirty="0" err="1"/>
              <a:t>PRecursore</a:t>
            </a:r>
            <a:r>
              <a:rPr lang="en-GB" sz="1600" dirty="0"/>
              <a:t> </a:t>
            </a:r>
            <a:r>
              <a:rPr lang="en-GB" sz="1600" dirty="0" err="1"/>
              <a:t>IperSpettrale</a:t>
            </a:r>
            <a:r>
              <a:rPr lang="en-GB" sz="1600" dirty="0"/>
              <a:t> </a:t>
            </a:r>
            <a:r>
              <a:rPr lang="en-GB" sz="1600" dirty="0" err="1"/>
              <a:t>della</a:t>
            </a:r>
            <a:r>
              <a:rPr lang="en-GB" sz="1600" dirty="0"/>
              <a:t> </a:t>
            </a:r>
            <a:r>
              <a:rPr lang="en-GB" sz="1600" dirty="0" err="1"/>
              <a:t>Missione</a:t>
            </a:r>
            <a:r>
              <a:rPr lang="en-GB" sz="1600" dirty="0"/>
              <a:t> </a:t>
            </a:r>
            <a:r>
              <a:rPr lang="en-GB" sz="1600" dirty="0" err="1"/>
              <a:t>Applicativa</a:t>
            </a:r>
            <a:r>
              <a:rPr lang="en-GB" sz="1600" dirty="0"/>
              <a:t>) </a:t>
            </a:r>
            <a:r>
              <a:rPr lang="lv-LV" sz="1600" dirty="0" smtClean="0"/>
              <a:t>ir vidējas izšķirtspējas </a:t>
            </a:r>
            <a:r>
              <a:rPr lang="lv-LV" sz="1600" dirty="0" err="1" smtClean="0"/>
              <a:t>hiperspektrālā</a:t>
            </a:r>
            <a:r>
              <a:rPr lang="lv-LV" sz="1600" dirty="0" smtClean="0"/>
              <a:t> attēla iegūšanas misija Itālijas kosmosa aģentūrā.</a:t>
            </a:r>
          </a:p>
          <a:p>
            <a:r>
              <a:rPr lang="en-GB" sz="1600" dirty="0" smtClean="0"/>
              <a:t>PRISMA </a:t>
            </a:r>
            <a:r>
              <a:rPr lang="lv-LV" sz="1600" dirty="0" smtClean="0"/>
              <a:t>satelīts tika palaists</a:t>
            </a:r>
            <a:r>
              <a:rPr lang="en-GB" sz="1600" dirty="0" smtClean="0"/>
              <a:t> 2019</a:t>
            </a:r>
            <a:r>
              <a:rPr lang="lv-LV" sz="1600" dirty="0" smtClean="0"/>
              <a:t>. gada 22.martā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110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764704"/>
            <a:ext cx="8928992" cy="550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Vadītās joslu izvēles procedūras 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XECT – </a:t>
            </a:r>
            <a:r>
              <a:rPr lang="lv-LV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(Maksimālā entropija un korelācijas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slieksnis) pamatideja ir izmantot secīgi uz priekšu joslu meklēšanas stratēģiju, kas balstīta uz entropijas un korelācijas lielumiem, kur tiek izmantota informācija par apmācības pikseļu kopām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XECT 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procedūras soļi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Joslu entropijas 𝐻(𝑌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𝑘𝑟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𝑘 = 1, 2, ..., 𝐾, rēķina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kategoriju pikseļu 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kopām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𝑌</a:t>
            </a:r>
            <a:r>
              <a:rPr lang="lv-LV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𝑘𝑟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kur 𝑟 = 1, 2, ..., 𝑅 un 𝑅 ir kategoriju skaits, kas fiksētas dotajā uzdevumā.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Atrod joslu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vislielāko 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entropiju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,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𝑟 = 1, 2, ..., 𝑅,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vienlaikus identificējot kategoriju      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𝑌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lv-LV" sz="1600" baseline="-4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𝜈</a:t>
            </a:r>
            <a:r>
              <a:rPr lang="lv-LV" sz="1600" baseline="-4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kurā tiek sasniegts maksimums. </a:t>
            </a:r>
            <a:endParaRPr lang="lv-L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Izveido kopu 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Joslu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meklē pēc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entropijas maksimuma pa atlikušajām kategorijām no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𝑈</a:t>
            </a:r>
            <a:r>
              <a:rPr lang="lv-LV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bet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ņem to, kuras korelācija ar joslu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nepārsniedz slieksni 𝑐</a:t>
            </a:r>
            <a:r>
              <a:rPr lang="lv-LV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  </a:t>
            </a:r>
            <a:r>
              <a:rPr lang="lv-LV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lv-LV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visiem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𝑟 = 1, 2, ..., 𝑅, 𝑟 ≠ 𝜈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𝑘 = 1, 2, ..., 𝐾, 𝑘 ≠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Identificē 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kategoriju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𝑌</a:t>
            </a:r>
            <a:r>
              <a:rPr lang="lv-LV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lv-LV" sz="1600" baseline="-4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𝜈</a:t>
            </a:r>
            <a:r>
              <a:rPr lang="lv-LV" sz="1600" baseline="-4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kurā izpildās šis nosacījums, un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izveido kopu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𝑈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𝑈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𝑌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lv-LV" sz="1600" baseline="-4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𝜈</a:t>
            </a:r>
            <a:r>
              <a:rPr lang="lv-LV" sz="1600" baseline="-4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Joslu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meklē pēc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entropijas maksimuma pa atlikušajām kategorijām no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𝑈</a:t>
            </a:r>
            <a:r>
              <a:rPr lang="lv-LV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bet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ņem to, kuras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korelācija ar joslu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nepārsniedz slieksni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𝑐</a:t>
            </a:r>
            <a:r>
              <a:rPr lang="lv-LV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lv-LV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visiem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𝑟 = 1, 2, ..., 𝑅, 𝑟 ≠ 𝜈1, 𝜈2 un 𝑘 = 1, 2, ..., 𝐾, 𝑘 ≠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Identificē 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kategoriju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𝑌</a:t>
            </a:r>
            <a:r>
              <a:rPr lang="lv-LV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lv-LV" sz="1600" baseline="-4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v-LV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𝜈</a:t>
            </a:r>
            <a:r>
              <a:rPr lang="lv-LV" sz="1600" baseline="-4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kurā izpildās šis nosacījums, un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izveido kopu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𝑈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𝑈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𝑌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lv-LV" sz="1600" baseline="-4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𝜈</a:t>
            </a:r>
            <a:r>
              <a:rPr lang="lv-LV" sz="1600" baseline="-4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Apzīmē iterācijas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 𝑗 = 3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6" name="Rectangle 97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8" name="Rectangle 99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0" name="Rectangle 10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3" name="Rectangle 136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7" name="TextBox 26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XECT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ūra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30</a:t>
            </a:fld>
            <a:r>
              <a:rPr lang="lv-LV" dirty="0" smtClean="0"/>
              <a:t>/45</a:t>
            </a:r>
            <a:endParaRPr lang="lv-LV" dirty="0"/>
          </a:p>
        </p:txBody>
      </p:sp>
      <p:graphicFrame>
        <p:nvGraphicFramePr>
          <p:cNvPr id="2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864312"/>
              </p:ext>
            </p:extLst>
          </p:nvPr>
        </p:nvGraphicFramePr>
        <p:xfrm>
          <a:off x="3573413" y="2492896"/>
          <a:ext cx="1205086" cy="40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0" name="Equation" r:id="rId4" imgW="761760" imgH="253800" progId="Equation.DSMT4">
                  <p:embed/>
                </p:oleObj>
              </mc:Choice>
              <mc:Fallback>
                <p:oleObj name="Equation" r:id="rId4" imgW="761760" imgH="253800" progId="Equation.DSMT4">
                  <p:embed/>
                  <p:pic>
                    <p:nvPicPr>
                      <p:cNvPr id="0" name="Objekts 154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13" y="2492896"/>
                        <a:ext cx="1205086" cy="400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s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66788"/>
              </p:ext>
            </p:extLst>
          </p:nvPr>
        </p:nvGraphicFramePr>
        <p:xfrm>
          <a:off x="1414412" y="2977902"/>
          <a:ext cx="2149476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1" name="Equation" r:id="rId6" imgW="1358640" imgH="228600" progId="Equation.DSMT4">
                  <p:embed/>
                </p:oleObj>
              </mc:Choice>
              <mc:Fallback>
                <p:oleObj name="Equation" r:id="rId6" imgW="1358640" imgH="228600" progId="Equation.DSMT4">
                  <p:embed/>
                  <p:pic>
                    <p:nvPicPr>
                      <p:cNvPr id="0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12" y="2977902"/>
                        <a:ext cx="2149476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494699"/>
              </p:ext>
            </p:extLst>
          </p:nvPr>
        </p:nvGraphicFramePr>
        <p:xfrm>
          <a:off x="3231108" y="3736082"/>
          <a:ext cx="32131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2" name="Equation" r:id="rId8" imgW="2031840" imgH="266400" progId="Equation.DSMT4">
                  <p:embed/>
                </p:oleObj>
              </mc:Choice>
              <mc:Fallback>
                <p:oleObj name="Equation" r:id="rId8" imgW="2031840" imgH="266400" progId="Equation.DSMT4">
                  <p:embed/>
                  <p:pic>
                    <p:nvPicPr>
                      <p:cNvPr id="0" name="Objekt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108" y="3736082"/>
                        <a:ext cx="32131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s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190609"/>
              </p:ext>
            </p:extLst>
          </p:nvPr>
        </p:nvGraphicFramePr>
        <p:xfrm>
          <a:off x="2267744" y="5221511"/>
          <a:ext cx="52022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3" name="Equation" r:id="rId10" imgW="3288960" imgH="266400" progId="Equation.DSMT4">
                  <p:embed/>
                </p:oleObj>
              </mc:Choice>
              <mc:Fallback>
                <p:oleObj name="Equation" r:id="rId10" imgW="3288960" imgH="266400" progId="Equation.DSMT4">
                  <p:embed/>
                  <p:pic>
                    <p:nvPicPr>
                      <p:cNvPr id="0" name="Objekts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221511"/>
                        <a:ext cx="520223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1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764704"/>
            <a:ext cx="8928992" cy="442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Analoģiski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un 4. solim, joslu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𝑗+1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meklē pēc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entropijas maksimuma pa 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atlikušajām kategorijām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𝑈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𝑗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bet ņem to, kuras </a:t>
            </a:r>
            <a:r>
              <a:rPr lang="lv-LV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multidimensionālā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korelācija ar 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fiksētām joslām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komplektā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𝑗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nepārsniedz slieksni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𝑐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Identificē 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kategoriju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𝑌</a:t>
            </a:r>
            <a:r>
              <a:rPr lang="lv-LV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lv-LV" sz="1600" baseline="-4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j+1</a:t>
            </a:r>
            <a:r>
              <a:rPr lang="lv-LV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𝜈</a:t>
            </a:r>
            <a:r>
              <a:rPr lang="lv-LV" sz="1600" baseline="-4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j+1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kurā izpildās šis nosacījums, un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izveido 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kopu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𝑈</a:t>
            </a:r>
            <a:r>
              <a:rPr lang="lv-LV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lv-LV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𝑈</a:t>
            </a:r>
            <a:r>
              <a:rPr lang="lv-LV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𝑌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lv-LV" sz="1600" i="1" baseline="-4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lv-LV" sz="1600" baseline="-4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𝜈</a:t>
            </a:r>
            <a:r>
              <a:rPr lang="lv-LV" sz="1600" i="1" baseline="-4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lv-LV" sz="1600" baseline="-4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meklētais joslu skaits 𝑘 &gt; 𝑗+1, tad iterācijas soli 𝑗 palielina par 1, un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atkārto 5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soli, pretējā gadījumā, procedūru apstādina.</a:t>
            </a:r>
            <a:endParaRPr lang="lv-L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Ja vēlamais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joslu skaits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𝑘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lielāks par kategoriju skaitu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𝑅, tad procedūras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solis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modificējams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          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𝑗 + 1 ⩾ 𝑅. Tādā gadījumā joslu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𝑗+1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meklē pēc 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entropijas maksimuma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visām kategorijām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bet ņem to, kuras </a:t>
            </a:r>
            <a:r>
              <a:rPr lang="lv-L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multidimensionālā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korelācija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fiksētām joslām komplektā {𝑖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𝑗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nepārsniedz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slieksni 𝑐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lv-LV" sz="16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(8)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 𝑟 = 1, 2, ..., 𝑅, 𝑘 = 1, 2, ..., 𝐾, 𝑘 ≠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𝑗+1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𝑗+1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∉ {𝑖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𝑖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𝑗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meklētais joslu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skaits 𝑘 &gt; 𝑗 + 1, tad iterācijas soli 𝑗 palielina par 1, un atkārto 6.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soli, pretējā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gadījumā, procedūru apstādina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Piezīme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Sakārtotais 𝑘 joslu komplekts būs atkarīgs no sliekšņa 𝑐</a:t>
            </a:r>
            <a:r>
              <a:rPr lang="lv-LV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izvēles.</a:t>
            </a:r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0" y="-860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6" name="Rectangle 97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8" name="Rectangle 99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0" name="Rectangle 10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33" name="Rectangle 136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7" name="TextBox 26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XECT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ūra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31</a:t>
            </a:fld>
            <a:r>
              <a:rPr lang="lv-LV" dirty="0" smtClean="0"/>
              <a:t>/45</a:t>
            </a:r>
            <a:endParaRPr lang="lv-LV" dirty="0"/>
          </a:p>
        </p:txBody>
      </p:sp>
      <p:graphicFrame>
        <p:nvGraphicFramePr>
          <p:cNvPr id="4" name="Objekt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08100"/>
              </p:ext>
            </p:extLst>
          </p:nvPr>
        </p:nvGraphicFramePr>
        <p:xfrm>
          <a:off x="3129508" y="3565327"/>
          <a:ext cx="33147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6" name="Equation" r:id="rId4" imgW="2095200" imgH="279360" progId="Equation.DSMT4">
                  <p:embed/>
                </p:oleObj>
              </mc:Choice>
              <mc:Fallback>
                <p:oleObj name="Equation" r:id="rId4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508" y="3565327"/>
                        <a:ext cx="33147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08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:\doktorantūra\JAUNS\thesis_v5bibliotekai\IPAOAab2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8699"/>
            <a:ext cx="8215619" cy="33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Rezultāti </a:t>
            </a:r>
            <a:r>
              <a:rPr lang="lv-LV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Indian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Pines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hiperspektrālajam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attēlam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Taisns bultveida savienotājs 6"/>
          <p:cNvCxnSpPr/>
          <p:nvPr/>
        </p:nvCxnSpPr>
        <p:spPr>
          <a:xfrm flipH="1">
            <a:off x="7481695" y="2461500"/>
            <a:ext cx="474685" cy="57606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70999" y="2211549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Neironu tīkli (NN)*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aisnstūris 11"/>
          <p:cNvSpPr/>
          <p:nvPr/>
        </p:nvSpPr>
        <p:spPr>
          <a:xfrm>
            <a:off x="299145" y="603386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Huang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G. B. 2015. “What Are Extreme Learning Machines? Filling the Gap Between Frank Rosenblatt’s Dream and John von Neumann’s Puzzle.” Cognitive Computation 7 (3): 263-278.</a:t>
            </a:r>
          </a:p>
        </p:txBody>
      </p:sp>
      <p:pic>
        <p:nvPicPr>
          <p:cNvPr id="13" name="Picture 218" descr="D:\doktorantūra\JAUNS\thesis_v5bibliotekai\IP_ProcSelBan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6252"/>
            <a:ext cx="6875463" cy="15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32</a:t>
            </a:fld>
            <a:r>
              <a:rPr lang="lv-LV" dirty="0" smtClean="0"/>
              <a:t>/45</a:t>
            </a:r>
            <a:endParaRPr lang="lv-LV" dirty="0"/>
          </a:p>
        </p:txBody>
      </p:sp>
      <p:sp>
        <p:nvSpPr>
          <p:cNvPr id="15" name="Taisnstūris 14"/>
          <p:cNvSpPr/>
          <p:nvPr/>
        </p:nvSpPr>
        <p:spPr>
          <a:xfrm>
            <a:off x="570360" y="2310704"/>
            <a:ext cx="83221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Apmācības kopa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(20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 vidējie klasifikācijas rezultāti no 20 eksperimentiem)</a:t>
            </a: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            								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aisnstūris 15"/>
          <p:cNvSpPr/>
          <p:nvPr/>
        </p:nvSpPr>
        <p:spPr>
          <a:xfrm>
            <a:off x="407837" y="736252"/>
            <a:ext cx="6863162" cy="1574452"/>
          </a:xfrm>
          <a:prstGeom prst="rect">
            <a:avLst/>
          </a:prstGeom>
          <a:noFill/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aisnstūris 16"/>
          <p:cNvSpPr/>
          <p:nvPr/>
        </p:nvSpPr>
        <p:spPr>
          <a:xfrm>
            <a:off x="407837" y="2568699"/>
            <a:ext cx="8203318" cy="3319048"/>
          </a:xfrm>
          <a:prstGeom prst="rect">
            <a:avLst/>
          </a:prstGeom>
          <a:noFill/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āls 17"/>
          <p:cNvSpPr/>
          <p:nvPr/>
        </p:nvSpPr>
        <p:spPr>
          <a:xfrm>
            <a:off x="403351" y="1068366"/>
            <a:ext cx="639604" cy="250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sp>
        <p:nvSpPr>
          <p:cNvPr id="19" name="Ovāls 18"/>
          <p:cNvSpPr/>
          <p:nvPr/>
        </p:nvSpPr>
        <p:spPr>
          <a:xfrm>
            <a:off x="7208479" y="4493490"/>
            <a:ext cx="639604" cy="209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sp>
        <p:nvSpPr>
          <p:cNvPr id="20" name="Ovāls 19"/>
          <p:cNvSpPr/>
          <p:nvPr/>
        </p:nvSpPr>
        <p:spPr>
          <a:xfrm>
            <a:off x="3116210" y="4309472"/>
            <a:ext cx="639604" cy="209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04" name="Picture 216" descr="D:\doktorantūra\JAUNS\thesis_v5bibliotekai\kappaIPab201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572"/>
          <a:stretch/>
        </p:blipFill>
        <p:spPr bwMode="auto">
          <a:xfrm>
            <a:off x="35496" y="2570237"/>
            <a:ext cx="4107810" cy="31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āls 22"/>
          <p:cNvSpPr/>
          <p:nvPr/>
        </p:nvSpPr>
        <p:spPr>
          <a:xfrm>
            <a:off x="2355382" y="4477859"/>
            <a:ext cx="720080" cy="209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Rezultāti </a:t>
            </a:r>
            <a:r>
              <a:rPr lang="lv-LV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Indian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Pines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hiperspektrālajam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attēlam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106" name="Picture 218" descr="D:\doktorantūra\JAUNS\thesis_v5bibliotekai\IP_ProcSelBan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6252"/>
            <a:ext cx="6875463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ttēls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5"/>
          <a:stretch/>
        </p:blipFill>
        <p:spPr bwMode="auto">
          <a:xfrm>
            <a:off x="5059261" y="2782311"/>
            <a:ext cx="4122931" cy="29509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33</a:t>
            </a:fld>
            <a:r>
              <a:rPr lang="lv-LV" dirty="0" smtClean="0"/>
              <a:t>/45</a:t>
            </a:r>
            <a:endParaRPr lang="lv-LV" dirty="0"/>
          </a:p>
        </p:txBody>
      </p:sp>
      <p:sp>
        <p:nvSpPr>
          <p:cNvPr id="18" name="Taisnstūris 17"/>
          <p:cNvSpPr/>
          <p:nvPr/>
        </p:nvSpPr>
        <p:spPr>
          <a:xfrm>
            <a:off x="570360" y="2341964"/>
            <a:ext cx="83221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Vidējās lietotāja precizitātes (AUA,%) kategorijām </a:t>
            </a:r>
          </a:p>
          <a:p>
            <a:pPr algn="r"/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K1,K2,…,K16, izmantojot ECBG procedūru ar SVM</a:t>
            </a: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            								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108" name="Picture 220" descr="D:\doktorantūra\JAUNS\thesis_v5bibliotekai\IP_perc_per_clas_AO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804121"/>
            <a:ext cx="480000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aisnstūris 18"/>
          <p:cNvSpPr/>
          <p:nvPr/>
        </p:nvSpPr>
        <p:spPr>
          <a:xfrm>
            <a:off x="407837" y="736252"/>
            <a:ext cx="6863162" cy="1574452"/>
          </a:xfrm>
          <a:prstGeom prst="rect">
            <a:avLst/>
          </a:prstGeom>
          <a:noFill/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aisnstūris 19"/>
          <p:cNvSpPr/>
          <p:nvPr/>
        </p:nvSpPr>
        <p:spPr>
          <a:xfrm>
            <a:off x="49728" y="2568699"/>
            <a:ext cx="8914760" cy="3168839"/>
          </a:xfrm>
          <a:prstGeom prst="rect">
            <a:avLst/>
          </a:prstGeom>
          <a:noFill/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aisnstūris 5"/>
          <p:cNvSpPr/>
          <p:nvPr/>
        </p:nvSpPr>
        <p:spPr>
          <a:xfrm>
            <a:off x="1995342" y="2817079"/>
            <a:ext cx="4800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Vidējā kopējā precizitāte, izmantojot ECBG ar 10 joslām</a:t>
            </a:r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aisnstūris 21"/>
          <p:cNvSpPr/>
          <p:nvPr/>
        </p:nvSpPr>
        <p:spPr>
          <a:xfrm>
            <a:off x="1907703" y="2804121"/>
            <a:ext cx="4800001" cy="3600000"/>
          </a:xfrm>
          <a:prstGeom prst="rect">
            <a:avLst/>
          </a:prstGeom>
          <a:noFill/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āls 23"/>
          <p:cNvSpPr/>
          <p:nvPr/>
        </p:nvSpPr>
        <p:spPr>
          <a:xfrm>
            <a:off x="407837" y="1058733"/>
            <a:ext cx="639604" cy="250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9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6" grpId="0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isnstūris 14"/>
          <p:cNvSpPr/>
          <p:nvPr/>
        </p:nvSpPr>
        <p:spPr>
          <a:xfrm>
            <a:off x="570360" y="2261242"/>
            <a:ext cx="83221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Vidējās lietotāja precizitātes (AUA,%) kategorijām </a:t>
            </a:r>
          </a:p>
          <a:p>
            <a:pPr algn="r"/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K1,K2,…,K9, izmantojot ECBG procedūru ar SVM</a:t>
            </a: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            								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Rezultāti </a:t>
            </a:r>
            <a:r>
              <a:rPr lang="lv-LV" i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i="1" dirty="0" err="1">
                <a:latin typeface="Arial" panose="020B0604020202020204" pitchFamily="34" charset="0"/>
                <a:cs typeface="Arial" panose="020B0604020202020204" pitchFamily="34" charset="0"/>
              </a:rPr>
              <a:t>Pavia</a:t>
            </a:r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hiperspektrālajam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attēlam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826" name="Picture 2" descr="D:\doktorantūra\JAUNS\thesis_v5bibliotekai\Pavia_ProcSelBa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28" y="836712"/>
            <a:ext cx="6942138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7" name="Picture 3" descr="D:\doktorantūra\JAUNS\thesis_v5bibliotekai\PaviaAOAa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4"/>
          <a:stretch/>
        </p:blipFill>
        <p:spPr bwMode="auto">
          <a:xfrm>
            <a:off x="19306" y="2907782"/>
            <a:ext cx="9108248" cy="342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D:\doktorantūra\JAUNS\thesis_v5bibliotekai\Paviakappaa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912"/>
          <a:stretch/>
        </p:blipFill>
        <p:spPr bwMode="auto">
          <a:xfrm>
            <a:off x="19866" y="2892934"/>
            <a:ext cx="4476655" cy="34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9" name="Picture 5" descr="D:\doktorantūra\JAUNS\thesis_v5bibliotekai\A_Pavia_ECBG_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3" r="50860" b="2618"/>
          <a:stretch/>
        </p:blipFill>
        <p:spPr bwMode="auto">
          <a:xfrm>
            <a:off x="4475808" y="2908129"/>
            <a:ext cx="4651746" cy="34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34</a:t>
            </a:fld>
            <a:r>
              <a:rPr lang="lv-LV" dirty="0" smtClean="0"/>
              <a:t>/45</a:t>
            </a:r>
            <a:endParaRPr lang="lv-LV" dirty="0"/>
          </a:p>
        </p:txBody>
      </p:sp>
      <p:sp>
        <p:nvSpPr>
          <p:cNvPr id="16" name="Taisnstūris 15"/>
          <p:cNvSpPr/>
          <p:nvPr/>
        </p:nvSpPr>
        <p:spPr>
          <a:xfrm>
            <a:off x="906828" y="836712"/>
            <a:ext cx="6942138" cy="1574452"/>
          </a:xfrm>
          <a:prstGeom prst="rect">
            <a:avLst/>
          </a:prstGeom>
          <a:noFill/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aisnstūris 16"/>
          <p:cNvSpPr/>
          <p:nvPr/>
        </p:nvSpPr>
        <p:spPr>
          <a:xfrm>
            <a:off x="1588" y="2892934"/>
            <a:ext cx="9125965" cy="3460292"/>
          </a:xfrm>
          <a:prstGeom prst="rect">
            <a:avLst/>
          </a:prstGeom>
          <a:noFill/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āls 17"/>
          <p:cNvSpPr/>
          <p:nvPr/>
        </p:nvSpPr>
        <p:spPr>
          <a:xfrm>
            <a:off x="898166" y="1184042"/>
            <a:ext cx="639604" cy="250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sp>
        <p:nvSpPr>
          <p:cNvPr id="19" name="Ovāls 18"/>
          <p:cNvSpPr/>
          <p:nvPr/>
        </p:nvSpPr>
        <p:spPr>
          <a:xfrm>
            <a:off x="3108395" y="5186792"/>
            <a:ext cx="807718" cy="209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0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isnstūris 14"/>
          <p:cNvSpPr/>
          <p:nvPr/>
        </p:nvSpPr>
        <p:spPr>
          <a:xfrm>
            <a:off x="570360" y="2279444"/>
            <a:ext cx="83221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Vidējās lietotāja precizitātes (AUA,%) kategorijām </a:t>
            </a:r>
          </a:p>
          <a:p>
            <a:pPr algn="r"/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K1,K2,…,K16, izmantojot ECBG procedūru ar SVM</a:t>
            </a: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            								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Rezultāti </a:t>
            </a:r>
            <a:r>
              <a:rPr lang="lv-LV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Salinas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hiperspektrālajam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attēlam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850" name="Picture 2" descr="D:\doktorantūra\JAUNS\thesis_v5bibliotekai\SalinasAOA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6"/>
          <a:stretch/>
        </p:blipFill>
        <p:spPr bwMode="auto">
          <a:xfrm>
            <a:off x="30113" y="2944667"/>
            <a:ext cx="9108667" cy="34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1" name="Picture 3" descr="D:\doktorantūra\JAUNS\thesis_v5bibliotekai\Salinaskappaa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0" t="517" r="-1" b="5294"/>
          <a:stretch/>
        </p:blipFill>
        <p:spPr bwMode="auto">
          <a:xfrm>
            <a:off x="-20882" y="2925617"/>
            <a:ext cx="4411356" cy="346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D:\doktorantūra\JAUNS\thesis_v5bibliotekai\A_Salinas_ECBG_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645" b="3035"/>
          <a:stretch/>
        </p:blipFill>
        <p:spPr bwMode="auto">
          <a:xfrm>
            <a:off x="4375026" y="2924944"/>
            <a:ext cx="4770170" cy="346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D:\doktorantūra\JAUNS\thesis_v5bibliotekai\Salinas_ProcSelBan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104062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35</a:t>
            </a:fld>
            <a:r>
              <a:rPr lang="lv-LV" dirty="0" smtClean="0"/>
              <a:t>/45</a:t>
            </a:r>
            <a:endParaRPr lang="lv-LV" dirty="0"/>
          </a:p>
        </p:txBody>
      </p:sp>
      <p:sp>
        <p:nvSpPr>
          <p:cNvPr id="16" name="Taisnstūris 15"/>
          <p:cNvSpPr/>
          <p:nvPr/>
        </p:nvSpPr>
        <p:spPr>
          <a:xfrm>
            <a:off x="827584" y="836712"/>
            <a:ext cx="7104062" cy="1574452"/>
          </a:xfrm>
          <a:prstGeom prst="rect">
            <a:avLst/>
          </a:prstGeom>
          <a:noFill/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aisnstūris 17"/>
          <p:cNvSpPr/>
          <p:nvPr/>
        </p:nvSpPr>
        <p:spPr>
          <a:xfrm>
            <a:off x="1588" y="2925616"/>
            <a:ext cx="9125965" cy="3467469"/>
          </a:xfrm>
          <a:prstGeom prst="rect">
            <a:avLst/>
          </a:prstGeom>
          <a:noFill/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āls 18"/>
          <p:cNvSpPr/>
          <p:nvPr/>
        </p:nvSpPr>
        <p:spPr>
          <a:xfrm>
            <a:off x="827584" y="1193674"/>
            <a:ext cx="639604" cy="250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sp>
        <p:nvSpPr>
          <p:cNvPr id="20" name="Ovāls 19"/>
          <p:cNvSpPr/>
          <p:nvPr/>
        </p:nvSpPr>
        <p:spPr>
          <a:xfrm>
            <a:off x="3419872" y="5517232"/>
            <a:ext cx="807718" cy="209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5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isnstūris 13"/>
          <p:cNvSpPr/>
          <p:nvPr/>
        </p:nvSpPr>
        <p:spPr>
          <a:xfrm>
            <a:off x="570360" y="2310704"/>
            <a:ext cx="83221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Vidējās lietotāja precizitātes (AUA,%) kategorijām </a:t>
            </a:r>
          </a:p>
          <a:p>
            <a:pPr algn="r"/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K1,K2,…,K7, izmantojot ECBG procedūru ar NN</a:t>
            </a: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            								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Rezultāti 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GRSS2014 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hiperspektrālajam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attēlam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-36512" y="2651941"/>
            <a:ext cx="8034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Apmācības kopa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vidējie klasifikācijas 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rezultāti no 20 eksperimentiem)</a:t>
            </a:r>
          </a:p>
        </p:txBody>
      </p:sp>
      <p:pic>
        <p:nvPicPr>
          <p:cNvPr id="79874" name="Picture 2" descr="D:\doktorantūra\JAUNS\thesis_v5bibliotekai\IEEEGRSS_ProcSelBa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31" y="783754"/>
            <a:ext cx="6789738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D:\doktorantūra\JAUNS\thesis_v5bibliotekai\GRSS2014AOAa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8"/>
          <a:stretch/>
        </p:blipFill>
        <p:spPr bwMode="auto">
          <a:xfrm>
            <a:off x="5059" y="2943580"/>
            <a:ext cx="9143505" cy="35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D:\doktorantūra\JAUNS\thesis_v5bibliotekai\GRSS2014kappaa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3" b="4717"/>
          <a:stretch/>
        </p:blipFill>
        <p:spPr bwMode="auto">
          <a:xfrm>
            <a:off x="-2650" y="2945165"/>
            <a:ext cx="4466505" cy="35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7" name="Picture 5" descr="D:\doktorantūra\JAUNS\thesis_v5bibliotekai\A_GRSS2014_ECBG_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6" t="50000" b="2618"/>
          <a:stretch/>
        </p:blipFill>
        <p:spPr bwMode="auto">
          <a:xfrm>
            <a:off x="4436291" y="2943992"/>
            <a:ext cx="4706121" cy="354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36</a:t>
            </a:fld>
            <a:r>
              <a:rPr lang="lv-LV" dirty="0" smtClean="0"/>
              <a:t>/45</a:t>
            </a:r>
            <a:endParaRPr lang="lv-LV" dirty="0"/>
          </a:p>
        </p:txBody>
      </p:sp>
      <p:sp>
        <p:nvSpPr>
          <p:cNvPr id="15" name="Taisnstūris 14"/>
          <p:cNvSpPr/>
          <p:nvPr/>
        </p:nvSpPr>
        <p:spPr>
          <a:xfrm>
            <a:off x="1177130" y="783754"/>
            <a:ext cx="6789739" cy="1627410"/>
          </a:xfrm>
          <a:prstGeom prst="rect">
            <a:avLst/>
          </a:prstGeom>
          <a:noFill/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aisnstūris 15"/>
          <p:cNvSpPr/>
          <p:nvPr/>
        </p:nvSpPr>
        <p:spPr>
          <a:xfrm>
            <a:off x="9403" y="2953184"/>
            <a:ext cx="9125965" cy="3533664"/>
          </a:xfrm>
          <a:prstGeom prst="rect">
            <a:avLst/>
          </a:prstGeom>
          <a:noFill/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āls 16"/>
          <p:cNvSpPr/>
          <p:nvPr/>
        </p:nvSpPr>
        <p:spPr>
          <a:xfrm>
            <a:off x="1115616" y="1124744"/>
            <a:ext cx="639604" cy="250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sp>
        <p:nvSpPr>
          <p:cNvPr id="18" name="Ovāls 17"/>
          <p:cNvSpPr/>
          <p:nvPr/>
        </p:nvSpPr>
        <p:spPr>
          <a:xfrm>
            <a:off x="3452805" y="5597055"/>
            <a:ext cx="807718" cy="209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aisnstūris 26"/>
          <p:cNvSpPr/>
          <p:nvPr/>
        </p:nvSpPr>
        <p:spPr>
          <a:xfrm>
            <a:off x="4803446" y="3913558"/>
            <a:ext cx="4264777" cy="288447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aisnstūris 23"/>
          <p:cNvSpPr/>
          <p:nvPr/>
        </p:nvSpPr>
        <p:spPr>
          <a:xfrm>
            <a:off x="4814204" y="385996"/>
            <a:ext cx="4264777" cy="331040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aisnstūris 24"/>
          <p:cNvSpPr/>
          <p:nvPr/>
        </p:nvSpPr>
        <p:spPr>
          <a:xfrm>
            <a:off x="91201" y="908722"/>
            <a:ext cx="4555623" cy="2446309"/>
          </a:xfrm>
          <a:prstGeom prst="rect">
            <a:avLst/>
          </a:prstGeom>
          <a:noFill/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aisnstūris 22"/>
          <p:cNvSpPr/>
          <p:nvPr/>
        </p:nvSpPr>
        <p:spPr>
          <a:xfrm>
            <a:off x="72416" y="3521195"/>
            <a:ext cx="4611326" cy="32768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aida numura vietturis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689F84C-DD8F-488F-9BEB-33931A58386B}" type="slidenum">
              <a:rPr lang="lv-LV" smtClean="0"/>
              <a:pPr>
                <a:defRPr/>
              </a:pPr>
              <a:t>37</a:t>
            </a:fld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Klasifikācijas rezultāti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aisnstūris 17"/>
          <p:cNvSpPr/>
          <p:nvPr/>
        </p:nvSpPr>
        <p:spPr>
          <a:xfrm>
            <a:off x="137744" y="1009707"/>
            <a:ext cx="2650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Indian</a:t>
            </a:r>
            <a:r>
              <a:rPr lang="lv-LV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Pines</a:t>
            </a:r>
            <a:endParaRPr lang="en-GB" sz="1400" b="1" i="1" dirty="0"/>
          </a:p>
        </p:txBody>
      </p:sp>
      <p:sp>
        <p:nvSpPr>
          <p:cNvPr id="19" name="Taisnstūris 18"/>
          <p:cNvSpPr/>
          <p:nvPr/>
        </p:nvSpPr>
        <p:spPr>
          <a:xfrm>
            <a:off x="4856139" y="460456"/>
            <a:ext cx="2615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lv-LV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Pavia</a:t>
            </a:r>
            <a:endParaRPr lang="en-GB" sz="1400" b="1" i="1" dirty="0"/>
          </a:p>
        </p:txBody>
      </p:sp>
      <p:sp>
        <p:nvSpPr>
          <p:cNvPr id="20" name="Taisnstūris 19"/>
          <p:cNvSpPr/>
          <p:nvPr/>
        </p:nvSpPr>
        <p:spPr>
          <a:xfrm>
            <a:off x="107504" y="3553275"/>
            <a:ext cx="2543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Salinas</a:t>
            </a:r>
            <a:endParaRPr lang="en-GB" sz="1400" b="1" i="1" dirty="0"/>
          </a:p>
        </p:txBody>
      </p:sp>
      <p:sp>
        <p:nvSpPr>
          <p:cNvPr id="21" name="Taisnstūris 20"/>
          <p:cNvSpPr/>
          <p:nvPr/>
        </p:nvSpPr>
        <p:spPr>
          <a:xfrm>
            <a:off x="4837051" y="4042724"/>
            <a:ext cx="2615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GRSS2014</a:t>
            </a:r>
            <a:endParaRPr lang="en-GB" sz="1400" b="1" i="1" dirty="0"/>
          </a:p>
        </p:txBody>
      </p:sp>
      <p:pic>
        <p:nvPicPr>
          <p:cNvPr id="68610" name="Picture 2" descr="L:\band selection\journal\FIGURES IJRS\new\Figure 5a_IP SVM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4" r="-1"/>
          <a:stretch/>
        </p:blipFill>
        <p:spPr bwMode="auto">
          <a:xfrm>
            <a:off x="899592" y="1274286"/>
            <a:ext cx="3672408" cy="20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1" name="Picture 3" descr="L:\band selection\journal\FIGURES IJRS\new\Figure 6a_Pavia SVM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0"/>
          <a:stretch/>
        </p:blipFill>
        <p:spPr bwMode="auto">
          <a:xfrm>
            <a:off x="5000625" y="818942"/>
            <a:ext cx="39062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D:\doktorantūra\jss-thesis_home_iesniegts 11_09_2017\IEEEGRSScla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2661" y="3929534"/>
            <a:ext cx="2375152" cy="28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D:\doktorantūra\jss-thesis_home_iesniegts 11_09_2017\Figure6abSalinasSV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7" b="5433"/>
          <a:stretch/>
        </p:blipFill>
        <p:spPr bwMode="auto">
          <a:xfrm>
            <a:off x="1166188" y="3557769"/>
            <a:ext cx="3457996" cy="318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Klasifikācijas risinājumi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koku sugu klasifikācija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980731"/>
            <a:ext cx="89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Galvenie secinājumi par CASI </a:t>
            </a: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multispektrālu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attēlu koku sugu klasifikāciju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Ja koku sugu klasifikators veidots no 1. pārlidojuma attēla, tad tas nav tiešā veidā izmantojams 2. pārlidojuma attēlam;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Minimālais koku skaits apmācības kopā ir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(= 100 pikseļi)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Apmācības kopā iekļautiem kokiem jābūt reprezentatīviem;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Multispektrālā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attēla pikseļi var tikt interpretēti kā gadījumlieluma realizācijas no </a:t>
            </a: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ģenerālkopas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kas sadalīta pēc normālā sadalījuma likuma;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Divpakāpju </a:t>
            </a: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Beijesa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klasifikators ir izmantojams koku sugu klasifikācijas uzdevumam.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0" b="2815"/>
          <a:stretch/>
        </p:blipFill>
        <p:spPr bwMode="auto">
          <a:xfrm>
            <a:off x="1114145" y="2657630"/>
            <a:ext cx="2405137" cy="22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isnstūris 6"/>
          <p:cNvSpPr/>
          <p:nvPr/>
        </p:nvSpPr>
        <p:spPr>
          <a:xfrm>
            <a:off x="3519282" y="34775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CASI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multispektrālais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attēls par analizēto koku apgabalu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kas kombinēts no diviem lidojumiem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Sarkanā krāsa atbilst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742nm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joslai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zaļā krāsa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551nm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joslai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 zilā krāsa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427nm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joslai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Klasificējot 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270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kokus, iegūta klasifikācijas 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kopējā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precizitāte </a:t>
            </a:r>
            <a:r>
              <a:rPr lang="lv-LV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96.77</a:t>
            </a:r>
            <a:r>
              <a:rPr lang="lv-LV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 </a:t>
            </a: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Beijesa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klasifikatoru.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aisnstūris 8"/>
          <p:cNvSpPr/>
          <p:nvPr/>
        </p:nvSpPr>
        <p:spPr>
          <a:xfrm>
            <a:off x="107504" y="5013176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Darba rezultāti publicēti</a:t>
            </a:r>
            <a:endParaRPr lang="en-GB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. Lorencs, I.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Mednieks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J. Sinica-Sinavskis, “Design problems of tree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classifiers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for multispectral images”, Automatic Control and Computer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Sciences,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. 45, no. 2, pp. 61-69, 2011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Dinuls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Erins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A. Lorencs, I.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Mednieks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and J. Sinica-Sinavskis, “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species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identification in mixed Baltic forest using LiDAR and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multispectral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”, IEEE J. Sel. Topics Appl. Earth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Observ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. Remote Sens., vol. 5, no. 2,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pp.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594–603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2012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38</a:t>
            </a:fld>
            <a:r>
              <a:rPr lang="lv-LV" dirty="0" smtClean="0"/>
              <a:t>/45</a:t>
            </a:r>
            <a:endParaRPr lang="lv-LV" dirty="0"/>
          </a:p>
        </p:txBody>
      </p:sp>
      <p:sp>
        <p:nvSpPr>
          <p:cNvPr id="12" name="Taisnstūris 11"/>
          <p:cNvSpPr/>
          <p:nvPr/>
        </p:nvSpPr>
        <p:spPr>
          <a:xfrm>
            <a:off x="1114145" y="2636912"/>
            <a:ext cx="6698215" cy="2230606"/>
          </a:xfrm>
          <a:prstGeom prst="rect">
            <a:avLst/>
          </a:prstGeom>
          <a:noFill/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Klasifikācijas risinājumi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divpakāpju 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Beijesa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klasifikatora konstrukcijas metode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8072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ivpakāpju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Beijesa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klasifikatora konstrukcijas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metodes pierādījums balstīts uz statistisko modelēšanu ar gadījuma skaitļa ģeneratora palīdzību.</a:t>
            </a: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Divpakāpju metode tika izmantota iepriekšējā darbā par koku sugu klasifikāciju. 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Šīs metodes mērķis ir uzlabot parametru novērtējumus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=1, 2, …,</a:t>
            </a:r>
            <a:r>
              <a:rPr lang="lv-LV" sz="1200" i="1" dirty="0">
                <a:latin typeface="Arial" panose="020B0604020202020204" pitchFamily="34" charset="0"/>
                <a:cs typeface="Arial" panose="020B0604020202020204" pitchFamily="34" charset="0"/>
              </a:rPr>
              <a:t>k,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iztvērumiem gadījumos, kad ir sarežģīti izveidot klasifikatora apmācību, 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 kopu apjoms ir ļoti mazs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Beijesa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klasifikators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konstruēts uz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neliela apjoma datu kopām, tiek izmantots lai sadalītu kopu C divos klasteros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GB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∪ C</a:t>
            </a:r>
            <a:r>
              <a:rPr lang="en-GB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= C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Jaunie parametru novērtējumi iztvērumam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1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iegūti no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klasteriem. </a:t>
            </a:r>
          </a:p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Klasifikators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klasificē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vektoru kā piederīgu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kategorijai, tad un tikai tad, ja</a:t>
            </a: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         (9)</a:t>
            </a:r>
          </a:p>
          <a:p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kur							        (10)</a:t>
            </a:r>
          </a:p>
          <a:p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      (11)</a:t>
            </a:r>
          </a:p>
          <a:p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   (12)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isnstūris 3"/>
              <p:cNvSpPr/>
              <p:nvPr/>
            </p:nvSpPr>
            <p:spPr>
              <a:xfrm>
                <a:off x="3491884" y="3171383"/>
                <a:ext cx="1131207" cy="287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200" b="1" i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ru-RU" sz="1200" i="1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GB" sz="1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200" b="1" i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lv-LV" sz="12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" name="Taisnstūri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171382"/>
                <a:ext cx="1131207" cy="287386"/>
              </a:xfrm>
              <a:prstGeom prst="rect">
                <a:avLst/>
              </a:prstGeom>
              <a:blipFill rotWithShape="1">
                <a:blip r:embed="rId2"/>
                <a:stretch>
                  <a:fillRect t="-2128" b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isnstūris 6"/>
              <p:cNvSpPr/>
              <p:nvPr/>
            </p:nvSpPr>
            <p:spPr>
              <a:xfrm>
                <a:off x="1259632" y="3678934"/>
                <a:ext cx="6488318" cy="368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200" b="1" i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ru-RU" sz="1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200" i="1">
                              <a:latin typeface="Cambria Math"/>
                            </a:rPr>
                            <m:t>(2</m:t>
                          </m:r>
                          <m:r>
                            <a:rPr lang="ru-RU" sz="1200" i="1">
                              <a:latin typeface="Cambria Math"/>
                            </a:rPr>
                            <m:t>𝜋</m:t>
                          </m:r>
                          <m:r>
                            <a:rPr lang="ru-RU" sz="12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ru-RU" sz="1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200" i="1">
                                  <a:latin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ru-RU" sz="1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GB" sz="1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200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12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1200" b="1" i="1">
                                      <a:latin typeface="Cambria Math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1200" i="1">
                              <a:latin typeface="Cambria Math"/>
                            </a:rPr>
                            <m:t>|</m:t>
                          </m:r>
                        </m:e>
                        <m:sup>
                          <m:r>
                            <a:rPr lang="ru-RU" sz="1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lang="ru-RU" sz="120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GB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200" i="1">
                              <a:latin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GB" sz="1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b="1" i="1">
                                      <a:latin typeface="Cambria Math"/>
                                    </a:rPr>
                                    <m:t>𝐱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2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sz="1200" b="1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200" b="1" i="1">
                                              <a:latin typeface="Cambria Math"/>
                                            </a:rPr>
                                            <m:t>𝛍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1200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200" b="1" i="1">
                                          <a:latin typeface="Cambria Math"/>
                                        </a:rPr>
                                        <m:t>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2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1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1200" b="1" i="1">
                                  <a:latin typeface="Cambria Math"/>
                                </a:rPr>
                                <m:t>𝐱</m:t>
                              </m:r>
                              <m:r>
                                <a:rPr lang="ru-RU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2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1200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200" b="1" i="1">
                                          <a:latin typeface="Cambria Math"/>
                                        </a:rPr>
                                        <m:t>𝛍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" name="Taisnstūri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678932"/>
                <a:ext cx="6488318" cy="368755"/>
              </a:xfrm>
              <a:prstGeom prst="rect">
                <a:avLst/>
              </a:prstGeom>
              <a:blipFill rotWithShape="1">
                <a:blip r:embed="rId3"/>
                <a:stretch>
                  <a:fillRect t="-39344" b="-442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aisnstūris 8"/>
              <p:cNvSpPr/>
              <p:nvPr/>
            </p:nvSpPr>
            <p:spPr>
              <a:xfrm>
                <a:off x="3491880" y="4153272"/>
                <a:ext cx="1168012" cy="564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1200" b="1" i="1">
                                  <a:latin typeface="Cambria Math"/>
                                </a:rPr>
                                <m:t>𝛍</m:t>
                              </m:r>
                            </m:e>
                          </m:acc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ru-RU" sz="12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200" b="1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1200" b="1" i="1">
                              <a:latin typeface="Cambria Math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GB" sz="1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1200" b="1" i="1">
                              <a:latin typeface="Cambria Math"/>
                            </a:rPr>
                            <m:t>𝐱</m:t>
                          </m:r>
                          <m:r>
                            <a:rPr lang="ru-RU" sz="1200" b="1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1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200"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ru-RU" sz="1200" b="1" i="1">
                              <a:latin typeface="Cambria Math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aisnstūri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153272"/>
                <a:ext cx="1168012" cy="564578"/>
              </a:xfrm>
              <a:prstGeom prst="rect">
                <a:avLst/>
              </a:prstGeom>
              <a:blipFill rotWithShape="1">
                <a:blip r:embed="rId4"/>
                <a:stretch>
                  <a:fillRect t="-110753" r="-78010" b="-15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aisnstūris 9"/>
              <p:cNvSpPr/>
              <p:nvPr/>
            </p:nvSpPr>
            <p:spPr>
              <a:xfrm>
                <a:off x="2987824" y="4725144"/>
                <a:ext cx="2480744" cy="564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1200" b="1" i="1">
                                  <a:latin typeface="Cambria Math"/>
                                </a:rPr>
                                <m:t>𝚺</m:t>
                              </m:r>
                            </m:e>
                          </m:acc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ru-RU" sz="12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2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200" b="1" i="1">
                              <a:latin typeface="Cambria Math"/>
                            </a:rPr>
                            <m:t>−</m:t>
                          </m:r>
                          <m:r>
                            <a:rPr lang="ru-RU" sz="1200" i="1">
                              <a:latin typeface="Cambria Math"/>
                            </a:rPr>
                            <m:t>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GB" sz="1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1200" b="1" i="1">
                              <a:latin typeface="Cambria Math"/>
                            </a:rPr>
                            <m:t>𝐱</m:t>
                          </m:r>
                          <m:r>
                            <a:rPr lang="ru-RU" sz="1200" b="1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1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200"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1200" b="1" i="1">
                                  <a:latin typeface="Cambria Math"/>
                                </a:rPr>
                                <m:t>𝐱</m:t>
                              </m:r>
                              <m:r>
                                <a:rPr lang="ru-RU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2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1200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200" b="1" i="1">
                                          <a:latin typeface="Cambria Math"/>
                                        </a:rPr>
                                        <m:t>𝛍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b="1" i="1">
                                      <a:latin typeface="Cambria Math"/>
                                    </a:rPr>
                                    <m:t>𝐱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2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sz="1200" b="1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200" b="1" i="1">
                                              <a:latin typeface="Cambria Math"/>
                                            </a:rPr>
                                            <m:t>𝛍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12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aisnstūri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725144"/>
                <a:ext cx="2480744" cy="564578"/>
              </a:xfrm>
              <a:prstGeom prst="rect">
                <a:avLst/>
              </a:prstGeom>
              <a:blipFill rotWithShape="1">
                <a:blip r:embed="rId5"/>
                <a:stretch>
                  <a:fillRect t="-110753" r="-1229" b="-15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aisnstūris 10"/>
          <p:cNvSpPr/>
          <p:nvPr/>
        </p:nvSpPr>
        <p:spPr>
          <a:xfrm>
            <a:off x="179512" y="5337278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Darba rezultāti publicēti</a:t>
            </a:r>
            <a:endParaRPr lang="en-GB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A. Lorencs, Yu.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Sinitsa-Sinyavskis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“A two-stage method for building classifiers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and Computer Sciences, vol. 46, is. 5, pp.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214-222,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2012.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39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342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isnstūris 15"/>
          <p:cNvSpPr/>
          <p:nvPr/>
        </p:nvSpPr>
        <p:spPr>
          <a:xfrm>
            <a:off x="113017" y="1905847"/>
            <a:ext cx="3234847" cy="45331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aisnstūris 10"/>
          <p:cNvSpPr/>
          <p:nvPr/>
        </p:nvSpPr>
        <p:spPr>
          <a:xfrm>
            <a:off x="3545483" y="1905848"/>
            <a:ext cx="5520231" cy="4533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Problēma / motivācija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016" y="980730"/>
                <a:ext cx="897110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lv-LV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datu apjoms (ietekme uz ātrdarbību, pārsūtīšanu </a:t>
                </a:r>
                <a:r>
                  <a:rPr lang="lv-LV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 glabāšanu), piem., NASA </a:t>
                </a:r>
                <a:r>
                  <a:rPr lang="lv-LV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Jet</a:t>
                </a:r>
                <a:r>
                  <a:rPr lang="lv-LV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lv-LV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Propulsion</a:t>
                </a:r>
                <a:r>
                  <a:rPr lang="lv-LV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laboratorijas </a:t>
                </a:r>
                <a:r>
                  <a:rPr lang="lv-LV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hiperspektrālā</a:t>
                </a:r>
                <a:r>
                  <a:rPr lang="lv-LV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infrasarkanā sensora vidējais datu apjoms sasniedz 5.2 </a:t>
                </a:r>
                <a:r>
                  <a:rPr lang="lv-LV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Tb</a:t>
                </a:r>
                <a:r>
                  <a:rPr lang="lv-LV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/dienā (</a:t>
                </a:r>
                <a:r>
                  <a:rPr lang="lv-LV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Hook</a:t>
                </a:r>
                <a:r>
                  <a:rPr lang="lv-LV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2014).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lv-LV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visu iespējamo joslu </a:t>
                </a:r>
                <a:r>
                  <a:rPr lang="lv-LV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kombināciju meklēšana</a:t>
                </a:r>
                <a:r>
                  <a:rPr lang="lv-LV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ir NP-pilna problēma, </a:t>
                </a:r>
                <a:r>
                  <a:rPr lang="lv-LV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piem., kombināciju skaits 15 joslu gadījumā: </a:t>
                </a:r>
                <a14:m>
                  <m:oMath xmlns:m="http://schemas.openxmlformats.org/officeDocument/2006/math">
                    <m:r>
                      <a:rPr lang="lv-LV" sz="1100" i="1">
                        <a:latin typeface="Cambria Math"/>
                      </a:rPr>
                      <m:t>𝑛𝑐h𝑜𝑜𝑠𝑒𝑘</m:t>
                    </m:r>
                    <m:d>
                      <m:dPr>
                        <m:ctrlPr>
                          <a:rPr lang="lv-LV" sz="1100" i="1">
                            <a:latin typeface="Cambria Math"/>
                          </a:rPr>
                        </m:ctrlPr>
                      </m:dPr>
                      <m:e>
                        <m:r>
                          <a:rPr lang="lv-LV" sz="1100" i="1">
                            <a:latin typeface="Cambria Math"/>
                          </a:rPr>
                          <m:t>220,</m:t>
                        </m:r>
                        <m:r>
                          <a:rPr lang="lv-LV" sz="1100" b="1" i="1">
                            <a:latin typeface="Cambria Math"/>
                          </a:rPr>
                          <m:t>𝟏𝟓</m:t>
                        </m:r>
                      </m:e>
                    </m:d>
                  </m:oMath>
                </a14:m>
                <a:r>
                  <a:rPr lang="lv-LV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lv-LV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6.4</a:t>
                </a:r>
                <a14:m>
                  <m:oMath xmlns:m="http://schemas.openxmlformats.org/officeDocument/2006/math">
                    <m:r>
                      <a:rPr lang="lv-LV" sz="1100">
                        <a:latin typeface="Cambria Math"/>
                        <a:ea typeface="Cambria Math"/>
                      </a:rPr>
                      <m:t> </m:t>
                    </m:r>
                    <m:r>
                      <a:rPr lang="lv-LV" sz="11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lv-LV" sz="11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lv-LV" sz="11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lv-LV" sz="1100" i="1">
                            <a:latin typeface="Cambria Math"/>
                          </a:rPr>
                          <m:t>22</m:t>
                        </m:r>
                      </m:sup>
                    </m:sSup>
                  </m:oMath>
                </a14:m>
                <a:r>
                  <a:rPr lang="lv-LV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				                 </a:t>
                </a:r>
                <a:r>
                  <a:rPr lang="lv-LV" sz="105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lv-LV" sz="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nchoosek</a:t>
                </a:r>
                <a:r>
                  <a:rPr lang="lv-LV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lv-LV" sz="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Matlab</a:t>
                </a:r>
                <a:r>
                  <a:rPr lang="lv-LV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implementācija</a:t>
                </a:r>
                <a:r>
                  <a:rPr lang="lv-LV" sz="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lv-LV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                                                                   </a:t>
                </a:r>
                <a:endParaRPr lang="lv-LV" sz="105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lv-LV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Mērķis: </a:t>
                </a:r>
                <a:r>
                  <a:rPr lang="en-GB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samazināt</a:t>
                </a:r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dimensiju</a:t>
                </a:r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skaitu</a:t>
                </a:r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nodrošinot</a:t>
                </a:r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klasifikācijas</a:t>
                </a:r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kvalitāti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6" y="980730"/>
                <a:ext cx="8971107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68" t="-641"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7" name="Picture 5" descr="D:\doktorantūra\14.dec_3\dimlas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4" y="2996057"/>
            <a:ext cx="3109788" cy="2161135"/>
          </a:xfrm>
          <a:prstGeom prst="rect">
            <a:avLst/>
          </a:prstGeom>
          <a:gradFill>
            <a:gsLst>
              <a:gs pos="42900">
                <a:srgbClr val="BCCDEC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606920" y="1974339"/>
            <a:ext cx="2117208" cy="193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Indian Pines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Hiperspektrālu attēlu datu kopa iegūta ar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AVIRIS sensor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u, kur attēla izmēri ir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145x145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pi</a:t>
            </a: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kseļi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spektrālās joslas elektromagnētisko viļņu amplitūdā no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līdz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nm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 telpiskā izšķirtspēja ir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2" descr="Artist's concept of AVIRIS measuring the Earth's surface from a high altitude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82" y="1940588"/>
            <a:ext cx="3298741" cy="217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isnstūris 6"/>
          <p:cNvSpPr/>
          <p:nvPr/>
        </p:nvSpPr>
        <p:spPr>
          <a:xfrm>
            <a:off x="4156406" y="4005067"/>
            <a:ext cx="38719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40, G = 30, R =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                   «</a:t>
            </a:r>
            <a:r>
              <a:rPr lang="lv-LV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lv-LV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aisnstūris 7"/>
          <p:cNvSpPr/>
          <p:nvPr/>
        </p:nvSpPr>
        <p:spPr>
          <a:xfrm>
            <a:off x="187584" y="5313402"/>
            <a:ext cx="3109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Hughes, G. On the mean accuracy of statistical pattern recognizers.</a:t>
            </a: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IEEE Trans. on Information Theory, vol.14, no.1 pp. 55-63, Jan. 1968</a:t>
            </a:r>
          </a:p>
        </p:txBody>
      </p:sp>
      <p:sp>
        <p:nvSpPr>
          <p:cNvPr id="12" name="Taisnstūris 11"/>
          <p:cNvSpPr/>
          <p:nvPr/>
        </p:nvSpPr>
        <p:spPr>
          <a:xfrm>
            <a:off x="283794" y="2148350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Liels </a:t>
            </a:r>
            <a:r>
              <a:rPr lang="lv-LV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hiperspektrālo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joslu skaits (ar nelielu apmācības kopu)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attēlu pikseļu klasifikācijā var radīt </a:t>
            </a: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Hjūza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efektu (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Hughes effect</a:t>
            </a:r>
            <a:r>
              <a:rPr lang="lv-LV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0" name="Picture 2" descr="D:\doktorantūra\jss-thesis_home_iesniegts 11_09_2017\IP_groundtruth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57" y="4260825"/>
            <a:ext cx="5184855" cy="210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4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140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9" grpId="0"/>
      <p:bldP spid="7" grpId="0"/>
      <p:bldP spid="8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Klasifikācijas risinājumi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divu 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multidimensionālu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attēlu sapludināšanas pieeja objektu klasifikācijai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980731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Augstas izšķirtspējas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attēls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 zemākas izšķirtspējas termālais attēls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(GRSS2014)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vienam un tam pašam pilsētas apgabalam tika apstrādāts, lai klasificētu katru RGB2014 attēla pikseli.</a:t>
            </a:r>
          </a:p>
          <a:p>
            <a:pPr algn="just"/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Pētījumā ir parādīts, ka 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divu attēlu RGB2014 un </a:t>
            </a:r>
            <a:r>
              <a:rPr lang="lv-LV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GRSS2014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sapludināšanas pieeja uzlabo klasifikācijas kvalitāti nekā 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katra 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atsevišķa attēla 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klasifikācijas 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gadījumā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Klasifikācijas precizitāte sasniedz </a:t>
            </a:r>
            <a:r>
              <a:rPr lang="lv-LV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gadījumā, kad apmācības pikseļu kopa no RGB2014 attēla ir izmantota gan apmācībai, gan testēšanai. </a:t>
            </a:r>
          </a:p>
        </p:txBody>
      </p:sp>
      <p:pic>
        <p:nvPicPr>
          <p:cNvPr id="46084" name="Picture 4" descr="D:\doktorantūra\jss-thesis_home_iesniegts 11_09_2017\IEEEGRSSclas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r="4288"/>
          <a:stretch/>
        </p:blipFill>
        <p:spPr bwMode="auto">
          <a:xfrm>
            <a:off x="4695825" y="2170956"/>
            <a:ext cx="2505075" cy="293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827" y="514142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               RGB2014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lv-LV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GRSS2014</a:t>
            </a:r>
            <a:endParaRPr lang="lv-LV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aisnstūris 10"/>
          <p:cNvSpPr/>
          <p:nvPr/>
        </p:nvSpPr>
        <p:spPr>
          <a:xfrm>
            <a:off x="107504" y="5337278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Darba rezultāti publicēti</a:t>
            </a:r>
            <a:endParaRPr lang="en-GB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A. Lorencs, I.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Mednieks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J. Sinica-Sinavskis, “Classification of </a:t>
            </a:r>
            <a:r>
              <a:rPr lang="en-GB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Multisensor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with Different Spatial Resolution”, Electronics and Electrical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Engineering,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. 21, no. 5, pp. 81-85, 2015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. Lorencs, I.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Mednieks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J. Sinica-Sinavskis, M. Pukitis, “Fusion of </a:t>
            </a:r>
            <a:r>
              <a:rPr lang="en-GB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Multisensor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Based on Different Multidimensional Distributions”, Electronics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Engineering (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Elektronika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Elektrotechnika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vol. 22, no.4, pp.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68-72,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22" y="2189705"/>
            <a:ext cx="2513578" cy="291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40</a:t>
            </a:fld>
            <a:r>
              <a:rPr lang="lv-LV" dirty="0" smtClean="0"/>
              <a:t>/45</a:t>
            </a:r>
            <a:endParaRPr lang="lv-LV" dirty="0"/>
          </a:p>
        </p:txBody>
      </p:sp>
      <p:sp>
        <p:nvSpPr>
          <p:cNvPr id="13" name="Taisnstūris 12"/>
          <p:cNvSpPr/>
          <p:nvPr/>
        </p:nvSpPr>
        <p:spPr>
          <a:xfrm>
            <a:off x="2042820" y="2170956"/>
            <a:ext cx="5158080" cy="3247471"/>
          </a:xfrm>
          <a:prstGeom prst="rect">
            <a:avLst/>
          </a:prstGeom>
          <a:noFill/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Klasifikācijas risinājumi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melanoma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klasifikācija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980731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Melanomu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un dzimumzīmju klasifikācijas algoritms balstīts uz ādas veidojumu </a:t>
            </a:r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hiperspektrālu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attēlu analīzi. 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Vidējās vērtības un standartnovirzes parametru novērtējumi aprēķināti pikseļu optiskā blīvuma vērtībām dažām spektrālām joslām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Aprēķinātās parametru vērtības salīdzinātas ar sliekšņu vērtībām, kas iegūtas no ādas veidojumu ar zināmu diagnozi attēlu kopas. Ādas veidojumu klasifikācija veikta pēc balsu vairākuma principa. Iegūtie rezultāti demonstrēja, ka 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metode ar trim spektrālajām joslām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kas raksturojas ar viļņu garumiem 540nm, 640nm un 740nm, 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dod augstas 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klasifikācijas 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precizitātes (</a:t>
            </a:r>
            <a:r>
              <a:rPr lang="lv-LV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 kļūdas </a:t>
            </a:r>
            <a:r>
              <a:rPr lang="lv-LV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melanomu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 klasifikācijā, un </a:t>
            </a:r>
            <a:r>
              <a:rPr lang="lv-LV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 kļūdas </a:t>
            </a:r>
            <a:r>
              <a:rPr lang="lv-LV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nevusu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 klasifikācijā no 32 </a:t>
            </a:r>
            <a:r>
              <a:rPr lang="lv-LV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melanomu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 un 94 </a:t>
            </a:r>
            <a:r>
              <a:rPr lang="lv-LV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nevusu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 attēliem), 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7106" name="Picture 2" descr="D:\doktorantūra\jss-thesis_home_iesniegts 11_09_2017\Inbit_melanomanevu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 b="4205"/>
          <a:stretch/>
        </p:blipFill>
        <p:spPr bwMode="auto">
          <a:xfrm>
            <a:off x="1331640" y="2214813"/>
            <a:ext cx="6232955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isnstūris 6"/>
          <p:cNvSpPr/>
          <p:nvPr/>
        </p:nvSpPr>
        <p:spPr>
          <a:xfrm>
            <a:off x="1331640" y="5024209"/>
            <a:ext cx="62329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Optiskā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blīvuma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attēli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540 nm </a:t>
            </a:r>
            <a:r>
              <a:rPr lang="en-GB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spektrālajā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joslā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(a) melanoma, (b) 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vuss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aisnstūris 8"/>
          <p:cNvSpPr/>
          <p:nvPr/>
        </p:nvSpPr>
        <p:spPr>
          <a:xfrm>
            <a:off x="107504" y="5337278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Darba rezultāti publicēti</a:t>
            </a:r>
            <a:endParaRPr lang="en-GB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A. Lorencs, J. Sinica-Sinavskis, D.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Jakovels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Mednieks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Melanoma-Nevus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Discrimination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Based on Image Statistics in Few Spectral Channels”,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Electrical Engineering (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Elektronika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Elektrotechnika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vol. 22,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no.2,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. 66-72, 2016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LR 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patents Nr.14998. "Ierīce ādas </a:t>
            </a:r>
            <a:r>
              <a:rPr lang="lv-LV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melanomas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 atšķiršanai no labdabīgas dzimumzīmes". Izgudrotāji: Aivars Lorencs, Ints Mednieks, Juris Siņica-Siņavskis, Dainis </a:t>
            </a:r>
            <a:r>
              <a:rPr lang="lv-LV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Jakovels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, Dmitrijs </a:t>
            </a:r>
            <a:r>
              <a:rPr lang="lv-LV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Bļizņuks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. Īpašnieks Elektronikas un </a:t>
            </a:r>
            <a:r>
              <a:rPr lang="lv-LV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datorzinārņu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 institūts. Publicēts 20.08.2015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41</a:t>
            </a:fld>
            <a:r>
              <a:rPr lang="lv-LV" dirty="0" smtClean="0"/>
              <a:t>/45</a:t>
            </a:r>
            <a:endParaRPr lang="lv-LV" dirty="0"/>
          </a:p>
        </p:txBody>
      </p:sp>
      <p:sp>
        <p:nvSpPr>
          <p:cNvPr id="12" name="Taisnstūris 11"/>
          <p:cNvSpPr/>
          <p:nvPr/>
        </p:nvSpPr>
        <p:spPr>
          <a:xfrm>
            <a:off x="1331640" y="2214812"/>
            <a:ext cx="6232955" cy="3086395"/>
          </a:xfrm>
          <a:prstGeom prst="rect">
            <a:avLst/>
          </a:prstGeom>
          <a:noFill/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Secinājumi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764707"/>
            <a:ext cx="8856984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Hipotēze ir apstiprināta: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multidimensionālu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attēlu pikseļu klasifikāciju ar vēlamo precizitāti 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sz="1500" i="1" dirty="0">
                <a:latin typeface="Arial" panose="020B0604020202020204" pitchFamily="34" charset="0"/>
                <a:cs typeface="Arial" panose="020B0604020202020204" pitchFamily="34" charset="0"/>
              </a:rPr>
              <a:t>pieļaujamo kļūdu procentu – ar vismaz 80% kopējo precizitāti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iespējams veikt, izmantojot datus no relatīvi neliela skaita (</a:t>
            </a:r>
            <a:r>
              <a:rPr lang="lv-LV" sz="1500" i="1" dirty="0">
                <a:latin typeface="Arial" panose="020B0604020202020204" pitchFamily="34" charset="0"/>
                <a:cs typeface="Arial" panose="020B0604020202020204" pitchFamily="34" charset="0"/>
              </a:rPr>
              <a:t>līdz 15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) spektra joslām, kas izvēlētas ar relatīvi vienkāršu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lv-LV" sz="1500" i="1" dirty="0">
                <a:latin typeface="Arial" panose="020B0604020202020204" pitchFamily="34" charset="0"/>
                <a:cs typeface="Arial" panose="020B0604020202020204" pitchFamily="34" charset="0"/>
              </a:rPr>
              <a:t>implementāciju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un vispārīgu metožu palīdzību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lv-LV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Galveni darba secinājumi apkopoti šeit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spcAft>
                <a:spcPts val="600"/>
              </a:spcAft>
              <a:buAutoNum type="arabicPeriod"/>
            </a:pP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Entropijas 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un korelācijas 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koeficienti ir veiksmīgi izmantojami, lai noteiktu joslu 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attēlu </a:t>
            </a:r>
            <a:r>
              <a:rPr lang="lv-LV" sz="1500" dirty="0" err="1">
                <a:latin typeface="Arial" panose="020B0604020202020204" pitchFamily="34" charset="0"/>
                <a:cs typeface="Arial" panose="020B0604020202020204" pitchFamily="34" charset="0"/>
              </a:rPr>
              <a:t>informativitāti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 un iespējamo informācijas dublēšanos spektrālajās joslās.</a:t>
            </a:r>
          </a:p>
          <a:p>
            <a:pPr marL="228600" indent="-228600" algn="just">
              <a:spcAft>
                <a:spcPts val="600"/>
              </a:spcAft>
              <a:buAutoNum type="arabicPeriod"/>
            </a:pP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Izstrādātā 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trokšņaino spektrālo joslu noteikšanas pieeja 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ir noderīga </a:t>
            </a:r>
            <a:r>
              <a:rPr lang="lv-LV" sz="1500" dirty="0" err="1">
                <a:latin typeface="Arial" panose="020B0604020202020204" pitchFamily="34" charset="0"/>
                <a:cs typeface="Arial" panose="020B0604020202020204" pitchFamily="34" charset="0"/>
              </a:rPr>
              <a:t>hiperspektrālu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 attēlu priekšapstrādes 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posmā.</a:t>
            </a:r>
            <a:endParaRPr lang="lv-LV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spcAft>
                <a:spcPts val="600"/>
              </a:spcAft>
              <a:buAutoNum type="arabicPeriod"/>
            </a:pP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piecām izstrādātajām joslu izvēles procedūrām EMCR, EXCR, ESCR, ECBG un XECT, 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secinu, 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ka 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augstāka 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klasifikācijas 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precizitāte ir ar 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SJK, kas izveidots saskaņā ar ECBG 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procedūru.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Izmantojot ECBG-a procedūru ir iegūti vēl augstāki 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klasifikācijas precizitātes 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līmeņi 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nekā ar ECBG procedūru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spcAft>
                <a:spcPts val="600"/>
              </a:spcAft>
              <a:buAutoNum type="arabicPeriod"/>
            </a:pP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SJK 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ar nelielu joslu skaitu (8-11), kas iegūti ar 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ECBG procedūru, klasifikācijā nodrošina labākus rezultātus nekā no publikācijām zināmās spektrālo joslu izvēles metodes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Tā kā iegūtā klasifikācijas precizitāte ir tikpat augsta kā precizitāte ar visām spektrālajām joslām, secinu, ka 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 iegūta ekvivalenta 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spektrālo joslu redukcijas 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pieeja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spcAft>
                <a:spcPts val="600"/>
              </a:spcAft>
              <a:buAutoNum type="arabicPeriod"/>
            </a:pP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lv-LV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Beijesa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, 𝑘-NN, SVM un NN 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klasifikatoriem, 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augstāks 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klasifikācijas precizitātes 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līmenis ir ar SVM 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klasifikatoru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AutoNum type="arabicPeriod"/>
            </a:pPr>
            <a:endParaRPr lang="lv-LV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42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412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Secinājumi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764707"/>
            <a:ext cx="856895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Aft>
                <a:spcPts val="600"/>
              </a:spcAft>
              <a:buFont typeface="+mj-lt"/>
              <a:buAutoNum type="arabicPeriod" startAt="6"/>
            </a:pP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Veidojot 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vienkāršu klasifikatora konstrukciju, kas balstās uz </a:t>
            </a:r>
            <a:r>
              <a:rPr lang="lv-LV" sz="1500" dirty="0" err="1">
                <a:latin typeface="Arial" panose="020B0604020202020204" pitchFamily="34" charset="0"/>
                <a:cs typeface="Arial" panose="020B0604020202020204" pitchFamily="34" charset="0"/>
              </a:rPr>
              <a:t>hiperspektrālu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 attēlu pikseļu intensitātes vidējās vērtības un standartnovirzes novērtējumiem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 iegūtas 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pietiekami augstas </a:t>
            </a:r>
            <a:r>
              <a:rPr lang="lv-LV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melanomu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lv-LV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nevusu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 atšķiršanas 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precizitātes (0 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kļūdas </a:t>
            </a:r>
            <a:r>
              <a:rPr lang="lv-LV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melanomu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klasifikācijā, un 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kļūdas </a:t>
            </a:r>
            <a:r>
              <a:rPr lang="lv-LV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nevusu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klasifikācijā no 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melanomu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nevusu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attēliem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izmantojot tikai 3 spektrālās joslas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spcAft>
                <a:spcPts val="600"/>
              </a:spcAft>
              <a:buAutoNum type="arabicPeriod" startAt="6"/>
            </a:pP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 izstrādāto koku 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sugu 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klasifikācijas pieeju, 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izmantojot </a:t>
            </a:r>
            <a:r>
              <a:rPr lang="lv-LV" sz="1500" dirty="0" err="1">
                <a:latin typeface="Arial" panose="020B0604020202020204" pitchFamily="34" charset="0"/>
                <a:cs typeface="Arial" panose="020B0604020202020204" pitchFamily="34" charset="0"/>
              </a:rPr>
              <a:t>multispektrālus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 attēlus ar 13 spektrālajām joslām, ir 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iegūta augsta (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96.77%)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klasifikācijas 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precizitāte 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lv-LV" sz="1500" dirty="0" err="1">
                <a:latin typeface="Arial" panose="020B0604020202020204" pitchFamily="34" charset="0"/>
                <a:cs typeface="Arial" panose="020B0604020202020204" pitchFamily="34" charset="0"/>
              </a:rPr>
              <a:t>Beijesa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 klasifikatoru.</a:t>
            </a:r>
          </a:p>
          <a:p>
            <a:pPr marL="228600" indent="-228600" algn="just">
              <a:spcAft>
                <a:spcPts val="600"/>
              </a:spcAft>
              <a:buAutoNum type="arabicPeriod" startAt="6"/>
            </a:pP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Izstrādātā </a:t>
            </a:r>
            <a:r>
              <a:rPr lang="lv-LV" sz="1500" dirty="0" err="1">
                <a:latin typeface="Arial" panose="020B0604020202020204" pitchFamily="34" charset="0"/>
                <a:cs typeface="Arial" panose="020B0604020202020204" pitchFamily="34" charset="0"/>
              </a:rPr>
              <a:t>Beijesa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 klasifikatora konstrukcijas divpakāpju metode 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ir noderīga, lai veiktu </a:t>
            </a:r>
            <a:r>
              <a:rPr lang="lv-LV" sz="1500" dirty="0" err="1">
                <a:latin typeface="Arial" panose="020B0604020202020204" pitchFamily="34" charset="0"/>
                <a:cs typeface="Arial" panose="020B0604020202020204" pitchFamily="34" charset="0"/>
              </a:rPr>
              <a:t>multidimensionālu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 attēlu pikseļu klasifikāciju gadījumos, 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ja klasifikatora apmācībai pieejamo pikseļu kopu apjoms ir neliels</a:t>
            </a:r>
            <a:r>
              <a:rPr lang="lv-LV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spcAft>
                <a:spcPts val="600"/>
              </a:spcAft>
              <a:buAutoNum type="arabicPeriod" startAt="6"/>
            </a:pP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lv-LV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multidimensionālu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attēlu sapludināšanas pieeju </a:t>
            </a: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klasifikācijas </a:t>
            </a:r>
            <a:r>
              <a:rPr lang="lv-LV" sz="1500" b="1" dirty="0">
                <a:latin typeface="Arial" panose="020B0604020202020204" pitchFamily="34" charset="0"/>
                <a:cs typeface="Arial" panose="020B0604020202020204" pitchFamily="34" charset="0"/>
              </a:rPr>
              <a:t>precizitāte pieaug, ja to salīdzina ar precizitātēm, kas iegūtas vienam no šiem diviem attēliem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lv-LV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lv-LV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Turpmākie pētījuma virzieni:</a:t>
            </a:r>
          </a:p>
          <a:p>
            <a:pPr algn="just" defTabSz="180000">
              <a:spcAft>
                <a:spcPts val="600"/>
              </a:spcAft>
            </a:pP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• 	analizēt spektrālo joslu </a:t>
            </a:r>
            <a:r>
              <a:rPr lang="lv-LV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informativitātes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atkarību no kategoriju kopas;</a:t>
            </a:r>
          </a:p>
          <a:p>
            <a:pPr algn="just" defTabSz="180000">
              <a:spcAft>
                <a:spcPts val="600"/>
              </a:spcAft>
            </a:pP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•	papildināt vadīto XECT spektrālo joslu izvēles procedūru, lai iegūtu vēl augstākas klasifikācijas 	precizitātes nekā šobrīd ir iegūtas;</a:t>
            </a:r>
          </a:p>
          <a:p>
            <a:pPr algn="just" defTabSz="180000">
              <a:spcAft>
                <a:spcPts val="600"/>
              </a:spcAft>
            </a:pP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• izpētīt spektrālo joslu indeksus, to priekšrocības un trūkumus </a:t>
            </a:r>
            <a:r>
              <a:rPr lang="lv-LV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hiperspektrālu</a:t>
            </a:r>
            <a:r>
              <a:rPr lang="lv-LV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attēlu pikseļu 	klasifikācijai. </a:t>
            </a:r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43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84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692696"/>
            <a:ext cx="8784976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Publikācijas</a:t>
            </a:r>
            <a:endParaRPr lang="lv-LV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1. A. Lorencs, I. Mednieks, J. Sinica-Sinavskis, “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informative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hyperspectral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band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subsets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entropy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Journal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39, no. 20,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6931-6948, 2018. (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Lorencs, I. Mednieks, J. Sinica-Sinavskis, M. Pukitis,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Multisensor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Multidimensional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(Elektronika ir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Elektrotechnika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22, no.4,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68-72, 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Lorencs, J. Sinica-Sinavskis, D.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Jakovels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, I. Mednieks,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Melanoma-Nevus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Discrimination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(Elektronika ir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Elektrotechnika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22, no.2,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66-72, 2016. (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Lorencs, I. Mednieks, J. Sinica-Sinavskis,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Multisensor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21, no. 5,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81-85, 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Lorencs,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Yu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Sinitsa-Sinyavskis,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two-stage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classifiers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46,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5,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214-222, 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Dinuls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Erins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, A. Lorencs, I. Mednieks, and J. Sinica-Sinavskis,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Baltic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LiDAR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multispectral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IEEE J.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Observ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Sens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5, no. 2,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594–603, 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Lorencs, I. Mednieks, J. Sinica-Sinavskis,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classifiers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multispectral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45, no. 2,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61-69, 2011. (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Konferences raksti, kuros autors prezentējis darba rezultātus</a:t>
            </a:r>
          </a:p>
          <a:p>
            <a:pPr algn="just"/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Lorencs, I. Mednieks and J. Sinica-Sinavskis,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Informative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Bands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Hyperspectral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Entropy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Proc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 BEC2016,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15th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Biennial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Embedded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Tallinn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Estonia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3-5,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135-138, 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Lorencs, I. Mednieks and J. Sinica-Sinavskis,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Multispectral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Fragments,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Kaunas: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Technologija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, 20(6),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136–139, 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Lorencs un J. Siņica-Siņavskis, “Dispersijas lietojums spektrālo joslu izvēlē”, LU 74.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konf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sekcijas sēde Aktualitātes statistikā (Latvijas un starptautiskajā statistikas praksē, izglītībā, zinātnē), Rīga, 12.02.2016. (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Patents</a:t>
            </a:r>
            <a:endParaRPr lang="lv-LV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Latvia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patent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No.14998.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 device for skin melanoma distinguishing from benign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naevus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Inventors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Aivars Lorencs, Ints Mednieks, Juris Sinica-Sinavskis, Dainis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Jakovels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Dmitrijs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Bliznuks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Institute of Electronics and Computer science, Institute of Atomic Physics and Spectroscopy.  Published: 20.08.2015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Projekti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lv-LV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National Research Programme „Cyber-physical systems, ontologies and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biophotonics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safe&amp;smart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city and society.” (SOPHIS).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“Development of technologies for secure and reliable smart-city”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EU Project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"Innovative technologies for acquisition and processing of biomedical images" (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InBiT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No. 2013/0009/1DP/1.1.1.2.0/13/APIA/VIAA/014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EU Project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"Multi-model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development technology for .NET application projects" (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MEDUS)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2013/0031/2DP/2.1.1.1.0/13/APIA/VIAA/010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LLC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Forest Owners Consulting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Darba rezultātu aprobācija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44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744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561695" y="1738265"/>
            <a:ext cx="6051624" cy="682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6156176" cy="14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0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692696"/>
            <a:ext cx="87849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Paldies 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darba vadītājam Dr.sc.comp. Intam Medniekam par darba vadīšanu, par piemēra rādīšanu, kā jāveic kvalitatīvs un atbildīgs zinātniskais darbs projektos, par vairākkārtīgu disertācijas melnrakstu pārlasīšanu un sniegtajiem komentāriem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Paldies prof. A.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Lorencam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† un Madim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Menkem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par ieteikumiem un labojumiem pareizas terminoloģijas izmantošanai un darba ievada formulējumu precizējumiem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Paldies publikāciju līdzautoriem par sniegto ieguldījumu pētnieciskajā darbībā, ideju ģenerēšanā un realizācijā,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pētniecsikā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darba satura organizēšanā un citiem darbiem, kas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rezultējās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ar veiksmīgu zinātniskā darba publicēšanu vai nu žurnālos, vai konferenču rakstos, vai patentā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Paldies visiem kolēģiem EDI, kuri sekmējuši manu pētniecisko darbību gan formālās, gan neformālās sarunās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Paldies Krišjānim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Nesenbergam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un Dr. Ivaram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Driķim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par ieteikumiem un paraugiem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izmantošanai. 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Paldies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Dr.ing.h.c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Aivaram Lagzdiņam par palīdzību zinātniskā raksta noformēšanā angļu valodā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Paldies Andrejam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Vihrovam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latviskošanu, padarot pieejamu 2011. gada pakotni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fixlatvian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Paldies prof.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David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Landgrebe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un prof.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Paolo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Gamba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Indian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Pines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Pavia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Salinas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hiperspektrālu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attēlu sagatavošanu un publiskošanu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Paldies recenzentiem prof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Olev 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Märtens,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acoc.prof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Katrinai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Boločko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prof. Guntim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Arnicānam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par ieguldīto laiku mana darba recenzēšanā.  </a:t>
            </a: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Paldies EDI par pozitīvu darba vidi 13 gadu 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garumā, un par iespēju savienot darbu ar studijām.</a:t>
            </a:r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Paldies LU par DF doktorantūras 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studiju programmu, kuras laikā varēju izstrādāt promocijas darbu.</a:t>
            </a: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Paldies 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uzņēmumam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Telops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. par datu iegūšanu un publiskošanu konkursā IEEE GRSS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2014, kurus varēju izmantot kā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paraugdatus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multidimensionālu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attēlu apstrādei. Paldies konkursa organizatoriem Dr.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Michal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Shimoni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, Dr.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Martin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Schlerf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un Dr.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Michaela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Martino</a:t>
            </a:r>
            <a:r>
              <a:rPr lang="lv-LV" sz="1000" dirty="0">
                <a:latin typeface="Arial" panose="020B0604020202020204" pitchFamily="34" charset="0"/>
                <a:cs typeface="Arial" panose="020B0604020202020204" pitchFamily="34" charset="0"/>
              </a:rPr>
              <a:t> par datu sagatavošanu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lv-LV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Pateicības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algn="ctr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216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8073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Promocijas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darba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hipotēze</a:t>
            </a:r>
            <a:endParaRPr lang="lv-LV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Multidimensionālu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b="1" dirty="0">
                <a:latin typeface="Arial" panose="020B0604020202020204" pitchFamily="34" charset="0"/>
                <a:cs typeface="Arial" panose="020B0604020202020204" pitchFamily="34" charset="0"/>
              </a:rPr>
              <a:t>attēlu pikseļu klasifikāciju ar vēlamo precizitāti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sz="1600" i="1" dirty="0">
                <a:latin typeface="Arial" panose="020B0604020202020204" pitchFamily="34" charset="0"/>
                <a:cs typeface="Arial" panose="020B0604020202020204" pitchFamily="34" charset="0"/>
              </a:rPr>
              <a:t>pieļaujamo kļūdu </a:t>
            </a:r>
            <a:r>
              <a:rPr lang="lv-LV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procentu – ar vismaz 80% kopējo precizitāti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b="1" dirty="0">
                <a:latin typeface="Arial" panose="020B0604020202020204" pitchFamily="34" charset="0"/>
                <a:cs typeface="Arial" panose="020B0604020202020204" pitchFamily="34" charset="0"/>
              </a:rPr>
              <a:t>iespējams veikt, izmantojot datus no relatīvi neliela 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skaita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līdz 15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lv-LV" sz="1600" b="1" dirty="0">
                <a:latin typeface="Arial" panose="020B0604020202020204" pitchFamily="34" charset="0"/>
                <a:cs typeface="Arial" panose="020B0604020202020204" pitchFamily="34" charset="0"/>
              </a:rPr>
              <a:t>spektra joslām, kas izvēlētas ar relatīvi 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vienkāršu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sz="1600" i="1" dirty="0">
                <a:latin typeface="Arial" panose="020B0604020202020204" pitchFamily="34" charset="0"/>
                <a:cs typeface="Arial" panose="020B0604020202020204" pitchFamily="34" charset="0"/>
              </a:rPr>
              <a:t>implementāciju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sz="1600" b="1" dirty="0">
                <a:latin typeface="Arial" panose="020B0604020202020204" pitchFamily="34" charset="0"/>
                <a:cs typeface="Arial" panose="020B0604020202020204" pitchFamily="34" charset="0"/>
              </a:rPr>
              <a:t>vispārīgu metožu palīdzību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lv-LV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Promocijas</a:t>
            </a:r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darba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mērķis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Izpētīt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esošās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spektrālo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joslu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izvēles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metodes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izveidot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jaunas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metodes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kuras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ļautu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risināt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hiperspektrālu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attēlu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pikseļu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klasifikācijas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uzdevumus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b="1" dirty="0">
                <a:latin typeface="Arial" panose="020B0604020202020204" pitchFamily="34" charset="0"/>
                <a:cs typeface="Arial" panose="020B0604020202020204" pitchFamily="34" charset="0"/>
              </a:rPr>
              <a:t>ar nelielu ( līdz 15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lv-LV" sz="1600" b="1" dirty="0">
                <a:latin typeface="Arial" panose="020B0604020202020204" pitchFamily="34" charset="0"/>
                <a:cs typeface="Arial" panose="020B0604020202020204" pitchFamily="34" charset="0"/>
              </a:rPr>
              <a:t>joslu skaitu, bet nezaudējot klasifikācijas 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precizitāti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(ar vismaz 80% kopējo precizitāti)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Piedāvāt </a:t>
            </a:r>
            <a:r>
              <a:rPr lang="lv-LV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multidimensionālu</a:t>
            </a:r>
            <a:r>
              <a:rPr lang="lv-LV" sz="1600" b="1" dirty="0">
                <a:latin typeface="Arial" panose="020B0604020202020204" pitchFamily="34" charset="0"/>
                <a:cs typeface="Arial" panose="020B0604020202020204" pitchFamily="34" charset="0"/>
              </a:rPr>
              <a:t> attēlu pikseļu klasifikācijas problēmu risinājumus.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Darba</a:t>
            </a:r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uzdevumi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Veikt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literatūras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pārskatu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apkopot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zināmās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spektrālo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joslu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izvēles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metodes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180000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Veikt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hiperspektrāla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attēla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analīzi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piedāvāt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vairākas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spektrālo joslu komplektu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SJK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meklēšanas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procedūras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180000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Eksperimentāli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pārbaudīt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SJK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meklēšanas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procedūras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vairākiem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hiperspektrālu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attēlu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paraugdatiem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novērtēt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joslu komplektu </a:t>
            </a:r>
            <a:r>
              <a:rPr lang="lv-LV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informativitāti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JKI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0000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Piedāvāt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JKI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novērtēšanai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dažādus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klasifikatorus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un ar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klasifikāciju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saistītu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problēmu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r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isinājumus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180000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Izdarīt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secinājumus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apstiprināt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noliegt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darba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hipotēzi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promocijas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darbā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izstrādātajām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SJK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meklēšanas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procedūrām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Promocijas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darba hipotēze, mērķis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un uzdevumi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5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239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80731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Datubāzes</a:t>
            </a:r>
          </a:p>
          <a:p>
            <a:endParaRPr lang="lv-LV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Institute of Electrical and Electronics Engineers 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IEEE) </a:t>
            </a:r>
            <a:r>
              <a:rPr lang="lv-LV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Xplore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Scholar</a:t>
            </a:r>
            <a:endParaRPr lang="lv-LV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Society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of Photographic Instrumentation Engineers 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SPIE)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Citas datubāzes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(books, journals, conference transactions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SCOPUS,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WebOfScience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lv-LV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Atslēgas vārdi</a:t>
            </a:r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Hyperspectral</a:t>
            </a:r>
            <a:r>
              <a:rPr lang="lv-LV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</a:t>
            </a:r>
            <a:r>
              <a:rPr lang="lv-LV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lv-LV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lv-LV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spectral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band selection, channel selection, remote</a:t>
            </a:r>
            <a:r>
              <a:rPr lang="lv-LV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sensing, dimensional reduction, Hughes phenomenon, optimum</a:t>
            </a:r>
            <a:r>
              <a:rPr lang="lv-LV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lv-LV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factor, optimum band selection.</a:t>
            </a:r>
            <a:endParaRPr lang="lv-LV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Pēc 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atslēgas vārdiem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tika atlasītas, lejupielādētas 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analizētas 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285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publikācijas, disertācijas un citi zinātniski raksti, no kuriem</a:t>
            </a:r>
          </a:p>
          <a:p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raksti var tikt attiecināti uz spektrālo joslu izvēli, no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kuriem </a:t>
            </a:r>
            <a:r>
              <a:rPr lang="lv-LV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raksti 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S1-S32) 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tika padziļināti 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pētīti.</a:t>
            </a:r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aisnstūris 15"/>
          <p:cNvSpPr/>
          <p:nvPr/>
        </p:nvSpPr>
        <p:spPr>
          <a:xfrm>
            <a:off x="6195901" y="299939"/>
            <a:ext cx="2883627" cy="219179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aisnstūris 14"/>
          <p:cNvSpPr/>
          <p:nvPr/>
        </p:nvSpPr>
        <p:spPr>
          <a:xfrm>
            <a:off x="64852" y="3547547"/>
            <a:ext cx="9014676" cy="29646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1429EE"/>
            </a:solidFill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Literatūras pārskats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Attēlu rezultāti vaicājumam “remote sensing lillesand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37" y="3572353"/>
            <a:ext cx="1324372" cy="163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ttēlu rezultāti vaicājumam “hyperspectral imaging cha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00" y="3566023"/>
            <a:ext cx="1064324" cy="16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ttēlu rezultāti vaicājumam “signal theory methods landgrebe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77" y="3576780"/>
            <a:ext cx="1004325" cy="16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Attēlu rezultāti vaicājumam “statistics for imaging and photonics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29" y="3574947"/>
            <a:ext cx="1084599" cy="163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31950" y="5188723"/>
            <a:ext cx="212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Hyperspectral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abundance-constrained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subpixel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partially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constrained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least-squares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lv-LV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</a:t>
            </a:r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lv-LV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2900" y="5201219"/>
            <a:ext cx="1697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Hyperspectral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classifier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987" y="5247387"/>
            <a:ext cx="2583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foundations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Multispectral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hyperspectral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0272" y="5201222"/>
            <a:ext cx="2059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Fundamentals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multivariate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Canonical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lv-LV" sz="10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nsupervised</a:t>
            </a:r>
            <a:r>
              <a:rPr lang="lv-L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lv-LV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87" y="342183"/>
            <a:ext cx="2779713" cy="1743076"/>
          </a:xfrm>
          <a:prstGeom prst="rect">
            <a:avLst/>
          </a:prstGeom>
          <a:gradFill>
            <a:gsLst>
              <a:gs pos="42900">
                <a:srgbClr val="BCCDEC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2" name="Taisnstūris 1"/>
          <p:cNvSpPr/>
          <p:nvPr/>
        </p:nvSpPr>
        <p:spPr>
          <a:xfrm>
            <a:off x="6568380" y="2041802"/>
            <a:ext cx="228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Rakstu skaits IEEE </a:t>
            </a:r>
            <a:r>
              <a:rPr lang="lv-LV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Xplore</a:t>
            </a:r>
            <a:r>
              <a:rPr lang="lv-LV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datubāzē par </a:t>
            </a:r>
            <a:r>
              <a:rPr lang="lv-LV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hiperspektrālu</a:t>
            </a:r>
            <a:r>
              <a:rPr lang="lv-LV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attēlu apstrādi</a:t>
            </a:r>
            <a:endParaRPr lang="en-GB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									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/>
              <a:t>   	            </a:t>
            </a:r>
            <a:fld id="{6689F84C-DD8F-488F-9BEB-33931A58386B}" type="slidenum">
              <a:rPr lang="lv-LV" smtClean="0"/>
              <a:pPr defTabSz="180000">
                <a:defRPr/>
              </a:pPr>
              <a:t>6</a:t>
            </a:fld>
            <a:r>
              <a:rPr lang="lv-LV" dirty="0" smtClean="0"/>
              <a:t>/44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343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atura vietturis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C.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Jiao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X.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(2014).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trivariate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clonal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Trans.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52, no. 7,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4092–4105.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(2014). A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J.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Top.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7, no. 6,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2697–2703.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S3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H.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(2011).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supervised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8, no. 1,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138–142.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S4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H.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G.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(2011).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J.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Top.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4, no. 3,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660–668.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S5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K.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(2014).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morphological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profiles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J.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Top.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7, no. 1,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40–48.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S6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S.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L.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(2012).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imagery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J.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Top.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5, no. 2,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109–112.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S7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C.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(2006).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Constrained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imagery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Trans.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44, no. 6,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1575–1585.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41)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S8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C. A. I.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Rongqun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Wenling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(2009).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Bhattacharyya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distance. WSEAS Trans.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6, no. 7,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1165–1175.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S9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Y.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Q.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multitask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sparsity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pursuit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IEEE Trans.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53, no. 2,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631–644, 2015.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33)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S10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C. I.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(1999). A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prioritization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decorrelation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Trans.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37,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2631–2641.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S11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R. I.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Faulconbridge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R.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Pickering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M. J.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Ryan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(2006).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Conferences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48.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S12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Bioucas-Dias,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M.,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Plaza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(2012).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sparse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Geoscience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Symposium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(IGARSS).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31)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S13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(2015).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Exemplar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imagery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12, no. 5,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998–1002.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S14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Backer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Kempeneers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Debruyn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W., &amp;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Scheunders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(2005). A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IEEE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2(3), 319–323.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S15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Nakamura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R.Y.M.,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Fonseca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L.M.G., Santos, J.A.,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Torres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R.D.S.,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X.S., &amp; Papa, J.P. (2014).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Nature-inspired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Geoscience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Rem. Sens., 52(4), 2126–2137.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S16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Patra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Modi, P., &amp;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Bruzzone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(2015).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rough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Geoscience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53(10), 5495–5503.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Literatūras pārskats (publikācijas S1-S16)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algn="r"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algn="r" defTabSz="180000">
                <a:defRPr/>
              </a:pPr>
              <a:t>7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485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atura vietturis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v-LV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S17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Z., &amp;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(2015).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Semi-supervised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spectral-spatial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hypergraph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Journal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Top.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and Rem. Sens.,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8, no. 6,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2774-2783.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S18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Medjahed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A., </a:t>
            </a:r>
            <a:r>
              <a:rPr lang="lv-LV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Ait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Saadi, T., </a:t>
            </a:r>
            <a:r>
              <a:rPr lang="lv-LV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Benyettou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A., &amp; </a:t>
            </a:r>
            <a:r>
              <a:rPr lang="lv-LV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Ouali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(2016). </a:t>
            </a:r>
            <a:r>
              <a:rPr lang="lv-LV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wolf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optimizer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Journal, 40, 178–186. (h-</a:t>
            </a:r>
            <a:r>
              <a:rPr lang="lv-LV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2)</a:t>
            </a:r>
            <a:endParaRPr lang="en-GB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S19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S. R.,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Damper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I., &amp;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Nelson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D. B. (2006).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Geoscience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IEEE, 3(4), 522–526.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S20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X., &amp;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(2012).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supervised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Journal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9(2), 181–192.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S21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&amp;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(2014). A novel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branch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Artif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27, 241–250.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S22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Q., &amp;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(2011).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Semisupervised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dimensionality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imagery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Geoscience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8(6), 1135–1139.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S23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&amp;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(2016). A novel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ranking-based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Geoscience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54(1), 88–102.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S24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Bajwa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&amp;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Bajcsy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(2004).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47(3), 895–908.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S25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Q., &amp;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(2008).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Similarity-based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Geoscience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5(4), 564–568.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31)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S26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&amp;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(2015).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subset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Geoscience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12(7), 1411–1415.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S27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Z., &amp;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(2016).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dominant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Geoscience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54(1), 227–239.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S28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Martinez-Uso,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Adolfo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(2007).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Clustering-based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Geoscience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45(12): 4158-4171.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S29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L., &amp;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Zhao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(2014). A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volume-gradient-based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Geoscience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52(11), 7111–7119.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8) 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S30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Jiao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(2017).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spatial-spectral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regularized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sparse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Journal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11(1).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4) 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S31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Itoh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Duarte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M.F. (2017).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wavelet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Geoscience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55(4), 2111–2123.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3) 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S32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Liang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X.,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&amp;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Jiao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(2018). A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semi-supervised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spatially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wrapper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Journal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39(12), 4020–4039. (h-</a:t>
            </a:r>
            <a:r>
              <a:rPr lang="lv-LV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7)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S33. Lorencs A., I. Mednieks, and J. Sinica-Sinavskis. (2018). </a:t>
            </a:r>
            <a:r>
              <a:rPr lang="lv-LV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informative</a:t>
            </a: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subsets</a:t>
            </a: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lv-LV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Journal </a:t>
            </a:r>
            <a:r>
              <a:rPr lang="lv-LV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39(20): 6931-6948. (h-</a:t>
            </a:r>
            <a:r>
              <a:rPr lang="lv-LV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lv-LV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4).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2900" indent="0" algn="just" defTabSz="180000">
              <a:buNone/>
              <a:tabLst>
                <a:tab pos="36000" algn="l"/>
              </a:tabLst>
            </a:pPr>
            <a:r>
              <a:rPr lang="lv-LV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2900" indent="0" algn="just">
              <a:buNone/>
            </a:pPr>
            <a:endParaRPr lang="lv-LV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Literatūras pārskats (publikācijas S17-S33)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algn="r"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algn="r" defTabSz="180000">
                <a:defRPr/>
              </a:pPr>
              <a:t>8</a:t>
            </a:fld>
            <a:r>
              <a:rPr lang="lv-LV" dirty="0" smtClean="0"/>
              <a:t>/45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039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doktorantūra\JAUNS\thesis_v5bibliotekai\LR_JSS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854461"/>
            <a:ext cx="7767319" cy="54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Taisns bultveida savienotājs 5"/>
          <p:cNvCxnSpPr/>
          <p:nvPr/>
        </p:nvCxnSpPr>
        <p:spPr>
          <a:xfrm>
            <a:off x="2579305" y="1025190"/>
            <a:ext cx="360040" cy="36004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97919" y="827420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nevadītās</a:t>
            </a:r>
            <a:endParaRPr lang="lv-LV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Taisns bultveida savienotājs 17"/>
          <p:cNvCxnSpPr/>
          <p:nvPr/>
        </p:nvCxnSpPr>
        <p:spPr>
          <a:xfrm flipH="1">
            <a:off x="5314343" y="1058636"/>
            <a:ext cx="288032" cy="58198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30657" y="858198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vadītās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Spektrālo joslu izvēles metodes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6" name="TextBox 55"/>
          <p:cNvSpPr txBox="1"/>
          <p:nvPr/>
        </p:nvSpPr>
        <p:spPr>
          <a:xfrm>
            <a:off x="2724885" y="1404230"/>
            <a:ext cx="1184940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PCA, OSP, </a:t>
            </a:r>
            <a:r>
              <a:rPr lang="lv-LV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Divergence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sp useBgFill="1">
        <p:nvSpPr>
          <p:cNvPr id="57" name="TextBox 56"/>
          <p:cNvSpPr txBox="1"/>
          <p:nvPr/>
        </p:nvSpPr>
        <p:spPr>
          <a:xfrm>
            <a:off x="2090389" y="2342776"/>
            <a:ext cx="120773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WaluDI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lv-LV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lv-LV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58" name="TextBox 57"/>
          <p:cNvSpPr txBox="1"/>
          <p:nvPr/>
        </p:nvSpPr>
        <p:spPr>
          <a:xfrm>
            <a:off x="4932470" y="2322503"/>
            <a:ext cx="984565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Finder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OSP (2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lv-LV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59" name="TextBox 58"/>
          <p:cNvSpPr txBox="1"/>
          <p:nvPr/>
        </p:nvSpPr>
        <p:spPr>
          <a:xfrm>
            <a:off x="3504432" y="2288491"/>
            <a:ext cx="1516762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CEM, PCA, N-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Finder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divergence</a:t>
            </a:r>
            <a:r>
              <a:rPr lang="lv-LV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 useBgFill="1">
        <p:nvSpPr>
          <p:cNvPr id="60" name="TextBox 59"/>
          <p:cNvSpPr txBox="1"/>
          <p:nvPr/>
        </p:nvSpPr>
        <p:spPr>
          <a:xfrm>
            <a:off x="683568" y="2311079"/>
            <a:ext cx="122689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sp useBgFill="1">
        <p:nvSpPr>
          <p:cNvPr id="61" name="TextBox 60"/>
          <p:cNvSpPr txBox="1"/>
          <p:nvPr/>
        </p:nvSpPr>
        <p:spPr>
          <a:xfrm>
            <a:off x="5292814" y="3248099"/>
            <a:ext cx="93537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MEAC, </a:t>
            </a: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Endmember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 useBgFill="1">
        <p:nvSpPr>
          <p:cNvPr id="62" name="TextBox 61"/>
          <p:cNvSpPr txBox="1"/>
          <p:nvPr/>
        </p:nvSpPr>
        <p:spPr>
          <a:xfrm>
            <a:off x="4320454" y="3302943"/>
            <a:ext cx="95731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Endmember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 useBgFill="1">
        <p:nvSpPr>
          <p:cNvPr id="63" name="TextBox 62"/>
          <p:cNvSpPr txBox="1"/>
          <p:nvPr/>
        </p:nvSpPr>
        <p:spPr>
          <a:xfrm>
            <a:off x="4427851" y="1465784"/>
            <a:ext cx="1027845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filters</a:t>
            </a:r>
            <a:r>
              <a:rPr lang="lv-LV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lv-LV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4" name="TextBox 63"/>
          <p:cNvSpPr txBox="1"/>
          <p:nvPr/>
        </p:nvSpPr>
        <p:spPr>
          <a:xfrm>
            <a:off x="333054" y="3264369"/>
            <a:ext cx="99307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Orthogonal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Divergence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swarm</a:t>
            </a:r>
            <a:r>
              <a:rPr lang="lv-LV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lv-LV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5" name="TextBox 64"/>
          <p:cNvSpPr txBox="1"/>
          <p:nvPr/>
        </p:nvSpPr>
        <p:spPr>
          <a:xfrm>
            <a:off x="2667735" y="3234462"/>
            <a:ext cx="1497526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Wavelet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Affinity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sp useBgFill="1">
        <p:nvSpPr>
          <p:cNvPr id="66" name="TextBox 65"/>
          <p:cNvSpPr txBox="1"/>
          <p:nvPr/>
        </p:nvSpPr>
        <p:spPr>
          <a:xfrm>
            <a:off x="3991167" y="4277842"/>
            <a:ext cx="620683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MNBS (2)</a:t>
            </a:r>
          </a:p>
        </p:txBody>
      </p:sp>
      <p:sp useBgFill="1">
        <p:nvSpPr>
          <p:cNvPr id="67" name="TextBox 66"/>
          <p:cNvSpPr txBox="1"/>
          <p:nvPr/>
        </p:nvSpPr>
        <p:spPr>
          <a:xfrm>
            <a:off x="2591384" y="5153300"/>
            <a:ext cx="1098378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E-FDPC,</a:t>
            </a: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Gaussian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sp useBgFill="1">
        <p:nvSpPr>
          <p:cNvPr id="68" name="TextBox 67"/>
          <p:cNvSpPr txBox="1"/>
          <p:nvPr/>
        </p:nvSpPr>
        <p:spPr>
          <a:xfrm>
            <a:off x="6469528" y="1465784"/>
            <a:ext cx="76014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9" name="TextBox 68"/>
          <p:cNvSpPr txBox="1"/>
          <p:nvPr/>
        </p:nvSpPr>
        <p:spPr>
          <a:xfrm>
            <a:off x="5874490" y="2288493"/>
            <a:ext cx="1167307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Bhattacharya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</a:t>
            </a: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</a:t>
            </a:r>
            <a:r>
              <a:rPr lang="lv-LV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lv-LV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70" name="TextBox 69"/>
          <p:cNvSpPr txBox="1"/>
          <p:nvPr/>
        </p:nvSpPr>
        <p:spPr>
          <a:xfrm>
            <a:off x="6948268" y="2311082"/>
            <a:ext cx="1167307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Bhattacharya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</a:t>
            </a:r>
          </a:p>
          <a:p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lv-LV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bands</a:t>
            </a:r>
            <a:r>
              <a:rPr lang="lv-LV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  <a:p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71" name="TextBox 70"/>
          <p:cNvSpPr txBox="1"/>
          <p:nvPr/>
        </p:nvSpPr>
        <p:spPr>
          <a:xfrm>
            <a:off x="7060176" y="3133667"/>
            <a:ext cx="777777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Finder+LP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 useBgFill="1">
        <p:nvSpPr>
          <p:cNvPr id="72" name="TextBox 71"/>
          <p:cNvSpPr txBox="1"/>
          <p:nvPr/>
        </p:nvSpPr>
        <p:spPr>
          <a:xfrm>
            <a:off x="5339350" y="5135494"/>
            <a:ext cx="1048685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Hypergraph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</a:p>
        </p:txBody>
      </p:sp>
      <p:sp useBgFill="1">
        <p:nvSpPr>
          <p:cNvPr id="73" name="TextBox 72"/>
          <p:cNvSpPr txBox="1"/>
          <p:nvPr/>
        </p:nvSpPr>
        <p:spPr>
          <a:xfrm>
            <a:off x="5543611" y="4277842"/>
            <a:ext cx="110158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 useBgFill="1">
        <p:nvSpPr>
          <p:cNvPr id="74" name="TextBox 73"/>
          <p:cNvSpPr txBox="1"/>
          <p:nvPr/>
        </p:nvSpPr>
        <p:spPr>
          <a:xfrm>
            <a:off x="4594637" y="5153300"/>
            <a:ext cx="838691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subset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 useBgFill="1">
        <p:nvSpPr>
          <p:cNvPr id="75" name="TextBox 74"/>
          <p:cNvSpPr txBox="1"/>
          <p:nvPr/>
        </p:nvSpPr>
        <p:spPr>
          <a:xfrm>
            <a:off x="1414978" y="4230538"/>
            <a:ext cx="1059906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 useBgFill="1">
        <p:nvSpPr>
          <p:cNvPr id="76" name="TextBox 75"/>
          <p:cNvSpPr txBox="1"/>
          <p:nvPr/>
        </p:nvSpPr>
        <p:spPr>
          <a:xfrm>
            <a:off x="1637242" y="5155711"/>
            <a:ext cx="790601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Exemplar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sp useBgFill="1">
        <p:nvSpPr>
          <p:cNvPr id="77" name="TextBox 76"/>
          <p:cNvSpPr txBox="1"/>
          <p:nvPr/>
        </p:nvSpPr>
        <p:spPr>
          <a:xfrm>
            <a:off x="421684" y="5157192"/>
            <a:ext cx="764953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Rough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 useBgFill="1">
        <p:nvSpPr>
          <p:cNvPr id="78" name="TextBox 77"/>
          <p:cNvSpPr txBox="1"/>
          <p:nvPr/>
        </p:nvSpPr>
        <p:spPr>
          <a:xfrm>
            <a:off x="3883774" y="5159902"/>
            <a:ext cx="567784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MTSP</a:t>
            </a:r>
          </a:p>
          <a:p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 (2)</a:t>
            </a:r>
          </a:p>
        </p:txBody>
      </p:sp>
      <p:sp useBgFill="1">
        <p:nvSpPr>
          <p:cNvPr id="79" name="TextBox 78"/>
          <p:cNvSpPr txBox="1"/>
          <p:nvPr/>
        </p:nvSpPr>
        <p:spPr>
          <a:xfrm>
            <a:off x="4880566" y="4248544"/>
            <a:ext cx="609462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VGBS (2)</a:t>
            </a:r>
          </a:p>
        </p:txBody>
      </p:sp>
      <p:sp useBgFill="1">
        <p:nvSpPr>
          <p:cNvPr id="80" name="TextBox 79"/>
          <p:cNvSpPr txBox="1"/>
          <p:nvPr/>
        </p:nvSpPr>
        <p:spPr>
          <a:xfrm>
            <a:off x="6300192" y="5150890"/>
            <a:ext cx="777777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Wolf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Optimizer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 useBgFill="1">
        <p:nvSpPr>
          <p:cNvPr id="81" name="TextBox 80"/>
          <p:cNvSpPr txBox="1"/>
          <p:nvPr/>
        </p:nvSpPr>
        <p:spPr>
          <a:xfrm>
            <a:off x="2644285" y="4239020"/>
            <a:ext cx="101021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Trivariate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 useBgFill="1">
        <p:nvSpPr>
          <p:cNvPr id="82" name="TextBox 81"/>
          <p:cNvSpPr txBox="1"/>
          <p:nvPr/>
        </p:nvSpPr>
        <p:spPr>
          <a:xfrm>
            <a:off x="1279952" y="3297815"/>
            <a:ext cx="120381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lv-LV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 useBgFill="1">
        <p:nvSpPr>
          <p:cNvPr id="83" name="TextBox 82"/>
          <p:cNvSpPr txBox="1"/>
          <p:nvPr/>
        </p:nvSpPr>
        <p:spPr>
          <a:xfrm>
            <a:off x="7020273" y="5132811"/>
            <a:ext cx="1106393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Spatial-spectral,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Gaussian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sp useBgFill="1">
        <p:nvSpPr>
          <p:cNvPr id="84" name="TextBox 83"/>
          <p:cNvSpPr txBox="1"/>
          <p:nvPr/>
        </p:nvSpPr>
        <p:spPr>
          <a:xfrm>
            <a:off x="333055" y="4221088"/>
            <a:ext cx="94495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BAT,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Harmony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 useBgFill="1">
        <p:nvSpPr>
          <p:cNvPr id="38" name="TextBox 37"/>
          <p:cNvSpPr txBox="1"/>
          <p:nvPr/>
        </p:nvSpPr>
        <p:spPr>
          <a:xfrm>
            <a:off x="3401673" y="6127615"/>
            <a:ext cx="62068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EMCR</a:t>
            </a:r>
          </a:p>
          <a:p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ECBG (6)</a:t>
            </a:r>
          </a:p>
        </p:txBody>
      </p:sp>
      <p:sp useBgFill="1">
        <p:nvSpPr>
          <p:cNvPr id="39" name="TextBox 38"/>
          <p:cNvSpPr txBox="1"/>
          <p:nvPr/>
        </p:nvSpPr>
        <p:spPr>
          <a:xfrm>
            <a:off x="4236217" y="6127615"/>
            <a:ext cx="1279517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Spectral-spatial</a:t>
            </a:r>
            <a:endParaRPr lang="lv-LV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MRF, SLIC,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wrapper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 useBgFill="1">
        <p:nvSpPr>
          <p:cNvPr id="40" name="TextBox 39"/>
          <p:cNvSpPr txBox="1"/>
          <p:nvPr/>
        </p:nvSpPr>
        <p:spPr>
          <a:xfrm>
            <a:off x="1078394" y="6110738"/>
            <a:ext cx="1130438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NHMC,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wavelet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sp useBgFill="1">
        <p:nvSpPr>
          <p:cNvPr id="42" name="TextBox 41"/>
          <p:cNvSpPr txBox="1"/>
          <p:nvPr/>
        </p:nvSpPr>
        <p:spPr>
          <a:xfrm>
            <a:off x="2317565" y="6099907"/>
            <a:ext cx="91403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Spatial-spectral,</a:t>
            </a:r>
            <a:endParaRPr lang="lv-LV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r>
              <a:rPr lang="lv-LV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</a:p>
        </p:txBody>
      </p:sp>
      <p:sp useBgFill="1">
        <p:nvSpPr>
          <p:cNvPr id="43" name="TextBox 42"/>
          <p:cNvSpPr txBox="1"/>
          <p:nvPr/>
        </p:nvSpPr>
        <p:spPr>
          <a:xfrm>
            <a:off x="7868213" y="934871"/>
            <a:ext cx="1338828" cy="106182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Sun and Q. Du, </a:t>
            </a:r>
            <a:endParaRPr lang="lv-LV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 Band </a:t>
            </a:r>
            <a:endParaRPr lang="lv-LV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en-GB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Review," </a:t>
            </a:r>
            <a:endParaRPr lang="lv-LV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Geoscience </a:t>
            </a:r>
            <a:endParaRPr lang="lv-LV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 </a:t>
            </a:r>
            <a:endParaRPr lang="lv-LV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Magazine</a:t>
            </a:r>
            <a:r>
              <a:rPr lang="en-GB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7, no. 2, </a:t>
            </a:r>
            <a:endParaRPr lang="lv-LV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GB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118-139, June 2019</a:t>
            </a:r>
            <a:r>
              <a:rPr lang="en-GB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45" name="TextBox 44"/>
          <p:cNvSpPr txBox="1"/>
          <p:nvPr/>
        </p:nvSpPr>
        <p:spPr>
          <a:xfrm>
            <a:off x="8032839" y="1996698"/>
            <a:ext cx="1139858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tabLst>
                <a:tab pos="180000" algn="l"/>
              </a:tabLst>
            </a:pPr>
            <a:r>
              <a:rPr lang="lv-LV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80000" algn="l"/>
              </a:tabLst>
            </a:pPr>
            <a:r>
              <a:rPr lang="lv-LV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lv-LV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  <a:tabLst>
                <a:tab pos="180000" algn="l"/>
              </a:tabLst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Ranking</a:t>
            </a:r>
          </a:p>
          <a:p>
            <a:pPr>
              <a:buAutoNum type="arabicPeriod"/>
              <a:tabLst>
                <a:tab pos="180000" algn="l"/>
              </a:tabLst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</a:t>
            </a:r>
            <a:endParaRPr lang="lv-LV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  <a:tabLst>
                <a:tab pos="180000" algn="l"/>
              </a:tabLst>
            </a:pP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endParaRPr lang="lv-LV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  <a:tabLst>
                <a:tab pos="180000" algn="l"/>
              </a:tabLst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Sparsity</a:t>
            </a:r>
            <a:endParaRPr lang="lv-LV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  <a:tabLst>
                <a:tab pos="180000" algn="l"/>
              </a:tabLst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Embedding</a:t>
            </a:r>
            <a:endParaRPr lang="lv-LV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  <a:tabLst>
                <a:tab pos="180000" algn="l"/>
              </a:tabLst>
            </a:pP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endParaRPr lang="lv-LV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endParaRPr lang="lv-LV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Slaida numura vietturis 2"/>
          <p:cNvSpPr>
            <a:spLocks noGrp="1"/>
          </p:cNvSpPr>
          <p:nvPr>
            <p:ph type="sldNum" idx="11"/>
          </p:nvPr>
        </p:nvSpPr>
        <p:spPr>
          <a:xfrm>
            <a:off x="107504" y="6520261"/>
            <a:ext cx="8928992" cy="365125"/>
          </a:xfrm>
        </p:spPr>
        <p:txBody>
          <a:bodyPr/>
          <a:lstStyle/>
          <a:p>
            <a:pPr algn="r" defTabSz="180000">
              <a:defRPr/>
            </a:pPr>
            <a:r>
              <a:rPr lang="lv-LV" dirty="0" err="1" smtClean="0">
                <a:solidFill>
                  <a:schemeClr val="tx2">
                    <a:lumMod val="75000"/>
                  </a:schemeClr>
                </a:solidFill>
              </a:rPr>
              <a:t>J.Siņica-Siņavskis,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2019. gada 18. oktobrī, LUMII   	   </a:t>
            </a:r>
            <a:r>
              <a:rPr lang="lv-LV" dirty="0">
                <a:solidFill>
                  <a:srgbClr val="1429EE"/>
                </a:solidFill>
              </a:rPr>
              <a:t>	</a:t>
            </a:r>
            <a:r>
              <a:rPr lang="lv-LV" dirty="0" smtClean="0">
                <a:solidFill>
                  <a:srgbClr val="1429EE"/>
                </a:solidFill>
              </a:rPr>
              <a:t>				                    </a:t>
            </a:r>
            <a:r>
              <a:rPr lang="lv-LV" dirty="0" smtClean="0"/>
              <a:t>     	            </a:t>
            </a:r>
            <a:fld id="{6689F84C-DD8F-488F-9BEB-33931A58386B}" type="slidenum">
              <a:rPr lang="lv-LV" smtClean="0"/>
              <a:pPr algn="r" defTabSz="180000">
                <a:defRPr/>
              </a:pPr>
              <a:t>9</a:t>
            </a:fld>
            <a:r>
              <a:rPr lang="lv-LV" dirty="0" smtClean="0"/>
              <a:t>/45</a:t>
            </a:r>
            <a:endParaRPr lang="lv-LV" dirty="0"/>
          </a:p>
        </p:txBody>
      </p:sp>
      <p:sp>
        <p:nvSpPr>
          <p:cNvPr id="2" name="Ovāls 1"/>
          <p:cNvSpPr/>
          <p:nvPr/>
        </p:nvSpPr>
        <p:spPr>
          <a:xfrm>
            <a:off x="3099821" y="5594475"/>
            <a:ext cx="1067845" cy="944517"/>
          </a:xfrm>
          <a:prstGeom prst="ellipse">
            <a:avLst/>
          </a:prstGeom>
          <a:noFill/>
          <a:ln>
            <a:solidFill>
              <a:srgbClr val="142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35183</TotalTime>
  <Words>7775</Words>
  <Application>Microsoft Office PowerPoint</Application>
  <PresentationFormat>Slaidrāde ekrānā (4:3)</PresentationFormat>
  <Paragraphs>850</Paragraphs>
  <Slides>46</Slides>
  <Notes>20</Notes>
  <HiddenSlides>0</HiddenSlides>
  <MMClips>1</MMClips>
  <ScaleCrop>false</ScaleCrop>
  <HeadingPairs>
    <vt:vector size="6" baseType="variant">
      <vt:variant>
        <vt:lpstr>Dizains</vt:lpstr>
      </vt:variant>
      <vt:variant>
        <vt:i4>1</vt:i4>
      </vt:variant>
      <vt:variant>
        <vt:lpstr>Iegulti OLE serveri</vt:lpstr>
      </vt:variant>
      <vt:variant>
        <vt:i4>1</vt:i4>
      </vt:variant>
      <vt:variant>
        <vt:lpstr>Slaidu virsraksti</vt:lpstr>
      </vt:variant>
      <vt:variant>
        <vt:i4>46</vt:i4>
      </vt:variant>
    </vt:vector>
  </HeadingPairs>
  <TitlesOfParts>
    <vt:vector size="48" baseType="lpstr">
      <vt:lpstr>Office Theme</vt:lpstr>
      <vt:lpstr>Equation</vt:lpstr>
      <vt:lpstr>  Multidimensionālu attēlu spektrālo joslu ekvivalentas redukcijas pieejas  objektu klasifikācijai  Approaches to an equivalent reduction of multidimensional image spectral bands  for object classification 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species identification in Baltic forest  Consolidated covariance usage for habitat discrimination</dc:title>
  <dc:creator>RD</dc:creator>
  <cp:lastModifiedBy>Juris</cp:lastModifiedBy>
  <cp:revision>1217</cp:revision>
  <dcterms:created xsi:type="dcterms:W3CDTF">2012-09-02T13:08:33Z</dcterms:created>
  <dcterms:modified xsi:type="dcterms:W3CDTF">2019-10-21T05:54:43Z</dcterms:modified>
</cp:coreProperties>
</file>