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77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s Teikmanis" initials="OT" lastIdx="1" clrIdx="0">
    <p:extLst>
      <p:ext uri="{19B8F6BF-5375-455C-9EA6-DF929625EA0E}">
        <p15:presenceInfo xmlns:p15="http://schemas.microsoft.com/office/powerpoint/2012/main" userId="Oskars Teikma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A8B"/>
    <a:srgbClr val="1B5089"/>
    <a:srgbClr val="2E2EDF"/>
    <a:srgbClr val="1F2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6" y="-8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īna Degro" userId="b0db9114-d674-4183-9a08-af60a3798e58" providerId="ADAL" clId="{720414A7-6E01-4615-91E7-B1AFF32392A8}"/>
    <pc:docChg chg="undo custSel modSld">
      <pc:chgData name="Katrīna Degro" userId="b0db9114-d674-4183-9a08-af60a3798e58" providerId="ADAL" clId="{720414A7-6E01-4615-91E7-B1AFF32392A8}" dt="2022-03-29T12:00:05.984" v="2"/>
      <pc:docMkLst>
        <pc:docMk/>
      </pc:docMkLst>
      <pc:sldChg chg="modSp mod">
        <pc:chgData name="Katrīna Degro" userId="b0db9114-d674-4183-9a08-af60a3798e58" providerId="ADAL" clId="{720414A7-6E01-4615-91E7-B1AFF32392A8}" dt="2022-03-29T12:00:05.984" v="2"/>
        <pc:sldMkLst>
          <pc:docMk/>
          <pc:sldMk cId="1962600079" sldId="256"/>
        </pc:sldMkLst>
        <pc:spChg chg="mod">
          <ac:chgData name="Katrīna Degro" userId="b0db9114-d674-4183-9a08-af60a3798e58" providerId="ADAL" clId="{720414A7-6E01-4615-91E7-B1AFF32392A8}" dt="2022-03-29T12:00:05.984" v="2"/>
          <ac:spMkLst>
            <pc:docMk/>
            <pc:sldMk cId="1962600079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6" y="538464"/>
            <a:ext cx="3876527" cy="1310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9B900A-6B68-0342-8952-BF3D282C41F1}"/>
              </a:ext>
            </a:extLst>
          </p:cNvPr>
          <p:cNvSpPr/>
          <p:nvPr userDrawn="1"/>
        </p:nvSpPr>
        <p:spPr>
          <a:xfrm>
            <a:off x="0" y="2316162"/>
            <a:ext cx="12192000" cy="4712167"/>
          </a:xfrm>
          <a:prstGeom prst="rect">
            <a:avLst/>
          </a:prstGeom>
          <a:solidFill>
            <a:srgbClr val="1B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FDB49C-6255-4820-84A7-97BC916A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750" y="265820"/>
            <a:ext cx="2597179" cy="6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/imgres?imgurl=https%3A%2F%2Flogos-world.net%2Fwp-content%2Fuploads%2F2020%2F08%2FBosch-Logo.png&amp;imgrefurl=https%3A%2F%2Flogos-world.net%2Fbosch-logo%2F&amp;tbnid=HUTwLEyQdtHWKM&amp;vet=12ahUKEwjJgYO9pvr1AhWKkKQKHbyTAaYQMygAegUIARDWAQ..i&amp;docid=6_V3JolsVCFAnM&amp;w=3840&amp;h=2160&amp;q=bosch%20logo&amp;ved=2ahUKEwjJgYO9pvr1AhWKkKQKHbyTAaYQMygAegUIARDWAQ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277038" y="2321855"/>
            <a:ext cx="8274424" cy="1228165"/>
          </a:xfrm>
        </p:spPr>
        <p:txBody>
          <a:bodyPr>
            <a:normAutofit/>
          </a:bodyPr>
          <a:lstStyle/>
          <a:p>
            <a:pPr algn="l"/>
            <a:r>
              <a:rPr lang="en-GB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My progress so far</a:t>
            </a:r>
            <a:endParaRPr lang="en-US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21859" y="5414681"/>
            <a:ext cx="7377954" cy="120127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Oskars Teikmanis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ED38DD-757A-4D49-A925-1C8BF3C6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7314" y="526858"/>
            <a:ext cx="4621340" cy="11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Ph.D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.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topic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0" y="1709531"/>
            <a:ext cx="7386717" cy="3518252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Cooperative</a:t>
            </a:r>
            <a:r>
              <a:rPr lang="lv-LV" dirty="0">
                <a:latin typeface="+mj-lt"/>
                <a:cs typeface="Arial" panose="020B0604020202020204" pitchFamily="34" charset="0"/>
              </a:rPr>
              <a:t> transport </a:t>
            </a:r>
            <a:r>
              <a:rPr lang="en-GB" dirty="0">
                <a:latin typeface="+mj-lt"/>
                <a:cs typeface="Arial" panose="020B0604020202020204" pitchFamily="34" charset="0"/>
              </a:rPr>
              <a:t>system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lv-LV" dirty="0">
                <a:latin typeface="+mj-lt"/>
                <a:cs typeface="Arial" panose="020B0604020202020204" pitchFamily="34" charset="0"/>
              </a:rPr>
              <a:t> robot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control</a:t>
            </a:r>
            <a:r>
              <a:rPr lang="lv-LV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vehicle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cluster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control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topologies</a:t>
            </a:r>
            <a:r>
              <a:rPr lang="lv-LV" dirty="0">
                <a:latin typeface="+mj-lt"/>
                <a:cs typeface="Arial" panose="020B0604020202020204" pitchFamily="34" charset="0"/>
              </a:rPr>
              <a:t>,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cooperative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maneuvres</a:t>
            </a:r>
            <a:r>
              <a:rPr lang="lv-LV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Human-inspired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perception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systems</a:t>
            </a:r>
            <a:r>
              <a:rPr lang="lv-LV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integration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semantic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</a:t>
            </a:r>
            <a:r>
              <a:rPr lang="lv-LV" dirty="0">
                <a:latin typeface="+mj-lt"/>
                <a:cs typeface="Arial" panose="020B0604020202020204" pitchFamily="34" charset="0"/>
              </a:rPr>
              <a:t> 3D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environments</a:t>
            </a:r>
            <a:r>
              <a:rPr lang="lv-LV" dirty="0">
                <a:latin typeface="+mj-lt"/>
                <a:cs typeface="Arial" panose="020B0604020202020204" pitchFamily="34" charset="0"/>
              </a:rPr>
              <a:t>)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Upcoming conferences and events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6906714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3rd German-Baltic Digital Summit </a:t>
            </a:r>
            <a:br>
              <a:rPr lang="en-US" dirty="0">
                <a:latin typeface="+mj-lt"/>
                <a:cs typeface="Arial" panose="020B0604020202020204" pitchFamily="34" charset="0"/>
              </a:rPr>
            </a:br>
            <a:r>
              <a:rPr lang="en-US" dirty="0">
                <a:latin typeface="+mj-lt"/>
                <a:cs typeface="Arial" panose="020B0604020202020204" pitchFamily="34" charset="0"/>
              </a:rPr>
              <a:t>(</a:t>
            </a:r>
            <a:r>
              <a:rPr lang="lv-LV" dirty="0">
                <a:latin typeface="+mj-lt"/>
                <a:cs typeface="Arial" panose="020B0604020202020204" pitchFamily="34" charset="0"/>
              </a:rPr>
              <a:t>L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übeck</a:t>
            </a:r>
            <a:r>
              <a:rPr lang="de-DE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dirty="0">
                <a:latin typeface="+mj-lt"/>
                <a:cs typeface="Arial" panose="020B0604020202020204" pitchFamily="34" charset="0"/>
              </a:rPr>
              <a:t>11</a:t>
            </a:r>
            <a:r>
              <a:rPr lang="en-US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US" dirty="0">
                <a:latin typeface="+mj-lt"/>
                <a:cs typeface="Arial" panose="020B0604020202020204" pitchFamily="34" charset="0"/>
              </a:rPr>
              <a:t> May 2022)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 err="1">
                <a:latin typeface="+mj-lt"/>
                <a:cs typeface="Arial" panose="020B0604020202020204" pitchFamily="34" charset="0"/>
              </a:rPr>
              <a:t>EuCNC</a:t>
            </a:r>
            <a:r>
              <a:rPr lang="en-US" dirty="0">
                <a:latin typeface="+mj-lt"/>
                <a:cs typeface="Arial" panose="020B0604020202020204" pitchFamily="34" charset="0"/>
              </a:rPr>
              <a:t> &amp; 6G summit </a:t>
            </a:r>
            <a:br>
              <a:rPr lang="en-US" dirty="0">
                <a:latin typeface="+mj-lt"/>
                <a:cs typeface="Arial" panose="020B0604020202020204" pitchFamily="34" charset="0"/>
              </a:rPr>
            </a:br>
            <a:r>
              <a:rPr lang="en-US" dirty="0">
                <a:latin typeface="+mj-lt"/>
                <a:cs typeface="Arial" panose="020B0604020202020204" pitchFamily="34" charset="0"/>
              </a:rPr>
              <a:t>(Grenoble, 7</a:t>
            </a:r>
            <a:r>
              <a:rPr lang="en-US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US" dirty="0">
                <a:latin typeface="+mj-lt"/>
                <a:cs typeface="Arial" panose="020B0604020202020204" pitchFamily="34" charset="0"/>
              </a:rPr>
              <a:t> June 2022)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IEEE ITSC 2022</a:t>
            </a:r>
            <a:br>
              <a:rPr lang="en-US" dirty="0">
                <a:latin typeface="+mj-lt"/>
                <a:cs typeface="Arial" panose="020B0604020202020204" pitchFamily="34" charset="0"/>
              </a:rPr>
            </a:br>
            <a:r>
              <a:rPr lang="en-US" dirty="0">
                <a:latin typeface="+mj-lt"/>
                <a:cs typeface="Arial" panose="020B0604020202020204" pitchFamily="34" charset="0"/>
              </a:rPr>
              <a:t>(Macau, 8</a:t>
            </a:r>
            <a:r>
              <a:rPr lang="en-US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US" dirty="0">
                <a:latin typeface="+mj-lt"/>
                <a:cs typeface="Arial" panose="020B0604020202020204" pitchFamily="34" charset="0"/>
              </a:rPr>
              <a:t> October 2022)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C4C9398-BA8B-40C4-AD2D-EB1D914C4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80" y="3105150"/>
            <a:ext cx="3476625" cy="6477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8BD34C5-BEA8-4665-B757-6858CFD9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9" y="1286072"/>
            <a:ext cx="3152774" cy="183607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D035429-561B-466B-A960-924BB3F7D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72083"/>
          <a:stretch/>
        </p:blipFill>
        <p:spPr>
          <a:xfrm>
            <a:off x="6936579" y="4124475"/>
            <a:ext cx="3857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964"/>
          <a:stretch/>
        </p:blipFill>
        <p:spPr>
          <a:xfrm>
            <a:off x="941572" y="2428098"/>
            <a:ext cx="4541185" cy="3059817"/>
          </a:xfrm>
        </p:spPr>
      </p:pic>
      <p:pic>
        <p:nvPicPr>
          <p:cNvPr id="5" name="Picture 4" descr="A picture containing sky, outdoor, building, grass&#10;&#10;Description automatically generated">
            <a:extLst>
              <a:ext uri="{FF2B5EF4-FFF2-40B4-BE49-F238E27FC236}">
                <a16:creationId xmlns:a16="http://schemas.microsoft.com/office/drawing/2014/main" id="{16C3716F-41C6-4150-A28D-6D8921510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416A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15869"/>
          <a:stretch/>
        </p:blipFill>
        <p:spPr>
          <a:xfrm>
            <a:off x="5920246" y="2418987"/>
            <a:ext cx="5330182" cy="306892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58FEE06-58CB-43AF-BDA1-2DF28D9B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16A8B"/>
                </a:solidFill>
              </a:rPr>
              <a:t>Q&amp;A</a:t>
            </a:r>
            <a:endParaRPr lang="LID4096" dirty="0">
              <a:solidFill>
                <a:srgbClr val="416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What I’m doing now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7918121" cy="42645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Since September 2021: </a:t>
            </a:r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GB" dirty="0">
                <a:latin typeface="+mj-lt"/>
                <a:cs typeface="Arial" panose="020B0604020202020204" pitchFamily="34" charset="0"/>
              </a:rPr>
              <a:t>Research assistant at the Institute of Electronics and Computer Science (EDI) and doctoral student at the University of Latvia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5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How I got here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7918121" cy="42645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Studies at the Technical University of Munich (TUM)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B.Sc. in Engineering Science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M.Sc. in Mechatronics and Information Technology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Master’s thesis in robot localization based on semantic information at the German Aerospace </a:t>
            </a:r>
            <a:r>
              <a:rPr lang="en-GB" dirty="0" err="1">
                <a:latin typeface="+mj-lt"/>
                <a:cs typeface="Arial" panose="020B0604020202020204" pitchFamily="34" charset="0"/>
              </a:rPr>
              <a:t>Center</a:t>
            </a:r>
            <a:r>
              <a:rPr lang="en-GB" dirty="0">
                <a:latin typeface="+mj-lt"/>
                <a:cs typeface="Arial" panose="020B0604020202020204" pitchFamily="34" charset="0"/>
              </a:rPr>
              <a:t> (DLR) in </a:t>
            </a:r>
            <a:r>
              <a:rPr lang="en-GB" dirty="0" err="1">
                <a:latin typeface="+mj-lt"/>
                <a:cs typeface="Arial" panose="020B0604020202020204" pitchFamily="34" charset="0"/>
              </a:rPr>
              <a:t>Oberpfaffenhofen</a:t>
            </a:r>
            <a:endParaRPr lang="en-GB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Work in the field of autonomous driving at Bosch/ITK Engineering in </a:t>
            </a:r>
            <a:r>
              <a:rPr lang="en-GB" dirty="0" err="1">
                <a:latin typeface="+mj-lt"/>
                <a:cs typeface="Arial" panose="020B0604020202020204" pitchFamily="34" charset="0"/>
              </a:rPr>
              <a:t>Holzkirchen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B2BCC1-0503-4783-B23F-1B5B87768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74" y="2014447"/>
            <a:ext cx="1410812" cy="74112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D1A7DBF-AA6A-4FE0-A30C-589ACD2A7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40" y="3100077"/>
            <a:ext cx="1410812" cy="1178654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301471B-21F5-4ACF-BF88-8B91A3FEC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03" y="4602108"/>
            <a:ext cx="1072384" cy="1072384"/>
          </a:xfrm>
          <a:prstGeom prst="rect">
            <a:avLst/>
          </a:prstGeom>
        </p:spPr>
      </p:pic>
      <p:pic>
        <p:nvPicPr>
          <p:cNvPr id="1028" name="Picture 4" descr="Bosch Logo, history, meaning, symbol, PNG">
            <a:hlinkClick r:id="rId5"/>
            <a:extLst>
              <a:ext uri="{FF2B5EF4-FFF2-40B4-BE49-F238E27FC236}">
                <a16:creationId xmlns:a16="http://schemas.microsoft.com/office/drawing/2014/main" id="{271B7E37-54EE-4C9B-BCC7-5DAF40432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5" b="31665"/>
          <a:stretch/>
        </p:blipFill>
        <p:spPr bwMode="auto">
          <a:xfrm>
            <a:off x="7347931" y="4815875"/>
            <a:ext cx="2857500" cy="6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1BBF4BB-78F9-4E4D-AE3E-EF3E2A26C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34" y="401608"/>
            <a:ext cx="1410812" cy="11786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5089"/>
                </a:solidFill>
                <a:cs typeface="Arial" panose="020B0604020202020204" pitchFamily="34" charset="0"/>
              </a:rPr>
              <a:t>German Aerospace Center</a:t>
            </a: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6306422" cy="4264549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Student work: </a:t>
            </a:r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GB" dirty="0">
                <a:latin typeface="+mj-lt"/>
                <a:cs typeface="Arial" panose="020B0604020202020204" pitchFamily="34" charset="0"/>
              </a:rPr>
              <a:t>stereo vision algorithm evaluation </a:t>
            </a:r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GB" dirty="0">
                <a:latin typeface="+mj-lt"/>
                <a:cs typeface="Arial" panose="020B0604020202020204" pitchFamily="34" charset="0"/>
              </a:rPr>
              <a:t>on graphics processors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Thesis: </a:t>
            </a:r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GB" dirty="0">
                <a:latin typeface="+mj-lt"/>
                <a:cs typeface="Arial" panose="020B0604020202020204" pitchFamily="34" charset="0"/>
              </a:rPr>
              <a:t>Robot Localization in Dynamic Environment Using Semantic Cues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Publication (co-author): </a:t>
            </a:r>
            <a:br>
              <a:rPr lang="en-GB" dirty="0">
                <a:latin typeface="+mj-lt"/>
                <a:cs typeface="Arial" panose="020B0604020202020204" pitchFamily="34" charset="0"/>
              </a:rPr>
            </a:br>
            <a:r>
              <a:rPr lang="en-US" dirty="0">
                <a:latin typeface="+mj-lt"/>
                <a:cs typeface="Arial" panose="020B0604020202020204" pitchFamily="34" charset="0"/>
              </a:rPr>
              <a:t>Searching for Objects in Human Living Environments based on Relevant Inferred and Mined Priors (</a:t>
            </a:r>
            <a:r>
              <a:rPr lang="en-GB" dirty="0">
                <a:latin typeface="+mj-lt"/>
              </a:rPr>
              <a:t>ECMR, 2021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accessory, automaton&#10;&#10;Description automatically generated">
            <a:extLst>
              <a:ext uri="{FF2B5EF4-FFF2-40B4-BE49-F238E27FC236}">
                <a16:creationId xmlns:a16="http://schemas.microsoft.com/office/drawing/2014/main" id="{B83B071D-7758-4580-A491-B2CC4B8F0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682" y="1797422"/>
            <a:ext cx="1320060" cy="1787892"/>
          </a:xfrm>
          <a:prstGeom prst="rect">
            <a:avLst/>
          </a:prstGeom>
        </p:spPr>
      </p:pic>
      <p:pic>
        <p:nvPicPr>
          <p:cNvPr id="13" name="Picture 12" descr="A picture containing automaton, blue&#10;&#10;Description automatically generated">
            <a:extLst>
              <a:ext uri="{FF2B5EF4-FFF2-40B4-BE49-F238E27FC236}">
                <a16:creationId xmlns:a16="http://schemas.microsoft.com/office/drawing/2014/main" id="{B6FDB87E-7E7B-42FA-8879-AE9E07E4F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8024" y="3616654"/>
            <a:ext cx="1418168" cy="2127254"/>
          </a:xfrm>
          <a:prstGeom prst="rect">
            <a:avLst/>
          </a:prstGeom>
        </p:spPr>
      </p:pic>
      <p:pic>
        <p:nvPicPr>
          <p:cNvPr id="15" name="Picture 14" descr="A picture containing transport, automaton, bicycle&#10;&#10;Description automatically generated">
            <a:extLst>
              <a:ext uri="{FF2B5EF4-FFF2-40B4-BE49-F238E27FC236}">
                <a16:creationId xmlns:a16="http://schemas.microsoft.com/office/drawing/2014/main" id="{F35CFA4C-6F88-49CB-AB97-73E1511FE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r="20696"/>
          <a:stretch/>
        </p:blipFill>
        <p:spPr>
          <a:xfrm>
            <a:off x="6565724" y="1852891"/>
            <a:ext cx="1902768" cy="1676955"/>
          </a:xfrm>
          <a:prstGeom prst="rect">
            <a:avLst/>
          </a:prstGeom>
        </p:spPr>
      </p:pic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8991284-3A7C-4FB1-B1F0-B8994D801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51" y="3630766"/>
            <a:ext cx="3121978" cy="20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More on my master’s thesis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638283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Goal: apply a human-like strategy to find (localize in 6 </a:t>
            </a:r>
            <a:r>
              <a:rPr lang="en-GB" dirty="0" err="1">
                <a:latin typeface="+mj-lt"/>
                <a:cs typeface="Arial" panose="020B0604020202020204" pitchFamily="34" charset="0"/>
              </a:rPr>
              <a:t>DoF</a:t>
            </a:r>
            <a:r>
              <a:rPr lang="en-GB" dirty="0">
                <a:latin typeface="+mj-lt"/>
                <a:cs typeface="Arial" panose="020B0604020202020204" pitchFamily="34" charset="0"/>
              </a:rPr>
              <a:t>) a lost robot with a depth camera and semantic information (from detected objects)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Steps: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Create point map with additional semantically labelled points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Create algorithm for matching such maps (using random sampling and iterative closest points)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DD3BE-8DF0-48CA-8E87-AC031609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51" y="1479632"/>
            <a:ext cx="3448716" cy="1844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60CBB-9DCE-4450-BE4E-9DE22A49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40" y="3453426"/>
            <a:ext cx="4164935" cy="25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More on the publication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499218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Goal: find objects based on priors (where objects usually are) and concrete objects that have been seen in a room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My contribution: semantic point map, used as an additional input to the proposed method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A4952-7161-4927-A001-3A5B53CD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68" y="1464365"/>
            <a:ext cx="6274862" cy="44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5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Back to the present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5477965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projects: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5th Generation connected and automated mobility cross-border EU trials (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5G-ROUTES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Automotive Intelligence for Connected Shared Mobility (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AI4CSM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6FC0E3-8C29-48F1-8376-B37DDB64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6" y="1668439"/>
            <a:ext cx="3381900" cy="125572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5C1E852-FB3F-4561-8C4C-5FDE45650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24" y="2924165"/>
            <a:ext cx="2340904" cy="27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5G-ROUTES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5477965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and develop algorithms for connected vehicle string control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Simulated tests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Make it work on real cars (at EDI)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A7F38-5241-4431-BC59-82AC2B7A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6" y="370539"/>
            <a:ext cx="2765262" cy="1026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39149-664F-469E-82A6-D4769979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8" y="3474132"/>
            <a:ext cx="4033165" cy="1903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A7487-CA1B-4F7C-9617-842A2D88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8" y="1631760"/>
            <a:ext cx="3690992" cy="1751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D0086-B295-42ED-AC2A-DDADFAFAA246}"/>
              </a:ext>
            </a:extLst>
          </p:cNvPr>
          <p:cNvSpPr txBox="1"/>
          <p:nvPr/>
        </p:nvSpPr>
        <p:spPr>
          <a:xfrm>
            <a:off x="6448428" y="546886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lv-LV" sz="1200" dirty="0"/>
              <a:t>Aleksandrs </a:t>
            </a:r>
            <a:r>
              <a:rPr lang="lv-LV" sz="1200" dirty="0" err="1"/>
              <a:t>Ļevinskis</a:t>
            </a:r>
            <a:r>
              <a:rPr lang="lv-LV" sz="1200" dirty="0"/>
              <a:t> </a:t>
            </a:r>
            <a:r>
              <a:rPr lang="en-GB" sz="1200" dirty="0"/>
              <a:t>(EDI)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16229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AI4CSM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5106489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Define architecture for 360° semantic perception system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algorithms for image and point cloud transformation and stitching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5C1E852-FB3F-4561-8C4C-5FDE45650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40" y="187851"/>
            <a:ext cx="1618582" cy="186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AA48-3803-413A-80EF-87B9074C3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80" y="1180846"/>
            <a:ext cx="2431542" cy="197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A91F6-861E-445B-9954-DEF5A1956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032" y="1180846"/>
            <a:ext cx="2423206" cy="19730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12D923-FCEC-4BCB-A0F8-8DF5E2229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904" b="34740"/>
          <a:stretch/>
        </p:blipFill>
        <p:spPr>
          <a:xfrm>
            <a:off x="5109618" y="3153869"/>
            <a:ext cx="6707913" cy="2625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979BD-9728-4604-9040-5B5AD6C7C523}"/>
              </a:ext>
            </a:extLst>
          </p:cNvPr>
          <p:cNvSpPr txBox="1"/>
          <p:nvPr/>
        </p:nvSpPr>
        <p:spPr>
          <a:xfrm>
            <a:off x="5616028" y="3153869"/>
            <a:ext cx="21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Anatolijs</a:t>
            </a:r>
            <a:r>
              <a:rPr lang="en-GB" sz="1200" dirty="0"/>
              <a:t> </a:t>
            </a:r>
            <a:r>
              <a:rPr lang="en-GB" sz="1200" dirty="0" err="1"/>
              <a:t>Zencovs</a:t>
            </a:r>
            <a:r>
              <a:rPr lang="en-GB" sz="1200" dirty="0"/>
              <a:t> (EDI)</a:t>
            </a:r>
            <a:endParaRPr lang="LID4096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A9901-14D7-43AA-AA42-ABFA124D8EDE}"/>
              </a:ext>
            </a:extLst>
          </p:cNvPr>
          <p:cNvSpPr txBox="1"/>
          <p:nvPr/>
        </p:nvSpPr>
        <p:spPr>
          <a:xfrm>
            <a:off x="5609985" y="5779218"/>
            <a:ext cx="2040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Rihards</a:t>
            </a:r>
            <a:r>
              <a:rPr lang="en-GB" sz="1200" dirty="0"/>
              <a:t> </a:t>
            </a:r>
            <a:r>
              <a:rPr lang="en-GB" sz="1200" dirty="0" err="1"/>
              <a:t>Novickis</a:t>
            </a:r>
            <a:r>
              <a:rPr lang="en-GB" sz="1200" dirty="0"/>
              <a:t> (EDI)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04130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435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dizains</vt:lpstr>
      <vt:lpstr>My progress so far</vt:lpstr>
      <vt:lpstr>What I’m doing now</vt:lpstr>
      <vt:lpstr>How I got here</vt:lpstr>
      <vt:lpstr>German Aerospace Center</vt:lpstr>
      <vt:lpstr>More on my master’s thesis</vt:lpstr>
      <vt:lpstr>More on the publication</vt:lpstr>
      <vt:lpstr>Back to the present</vt:lpstr>
      <vt:lpstr>5G-ROUTES</vt:lpstr>
      <vt:lpstr>AI4CSM</vt:lpstr>
      <vt:lpstr>Ph.D. topic?</vt:lpstr>
      <vt:lpstr>Upcoming conferences and events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KID</dc:creator>
  <cp:keywords/>
  <dc:description/>
  <cp:lastModifiedBy>Katrīna Degro</cp:lastModifiedBy>
  <cp:revision>51</cp:revision>
  <dcterms:created xsi:type="dcterms:W3CDTF">2020-06-09T12:17:55Z</dcterms:created>
  <dcterms:modified xsi:type="dcterms:W3CDTF">2022-03-29T12:00:15Z</dcterms:modified>
  <cp:category/>
</cp:coreProperties>
</file>