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88" r:id="rId4"/>
    <p:sldId id="257" r:id="rId5"/>
    <p:sldId id="281" r:id="rId6"/>
    <p:sldId id="287" r:id="rId7"/>
    <p:sldId id="289" r:id="rId8"/>
    <p:sldId id="301" r:id="rId9"/>
    <p:sldId id="302" r:id="rId10"/>
    <p:sldId id="264" r:id="rId11"/>
    <p:sldId id="269" r:id="rId12"/>
    <p:sldId id="284" r:id="rId13"/>
    <p:sldId id="276" r:id="rId14"/>
    <p:sldId id="296" r:id="rId15"/>
    <p:sldId id="294" r:id="rId16"/>
    <p:sldId id="293" r:id="rId17"/>
    <p:sldId id="292" r:id="rId18"/>
    <p:sldId id="295" r:id="rId19"/>
    <p:sldId id="298" r:id="rId20"/>
    <p:sldId id="299" r:id="rId21"/>
    <p:sldId id="304" r:id="rId22"/>
  </p:sldIdLst>
  <p:sldSz cx="12192000" cy="6858000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  <p:cmAuthor id="1" name="ThisGuy" initials="T" lastIdx="1" clrIdx="1"/>
  <p:cmAuthor id="2" name="Vitālijs Feščenko" initials="VF" lastIdx="2" clrIdx="2">
    <p:extLst>
      <p:ext uri="{19B8F6BF-5375-455C-9EA6-DF929625EA0E}">
        <p15:presenceInfo xmlns:p15="http://schemas.microsoft.com/office/powerpoint/2012/main" userId="Vitālijs Fešč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rot="0"/>
          <a:lstStyle/>
          <a:p>
            <a:pPr>
              <a:defRPr lang="en-GB" sz="1862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r>
              <a:rPr lang="en-GB" sz="1862" b="0" strike="noStrike" spc="-1" dirty="0">
                <a:solidFill>
                  <a:srgbClr val="595959"/>
                </a:solidFill>
                <a:latin typeface="Arial"/>
                <a:ea typeface="DejaVu Sans"/>
              </a:rPr>
              <a:t>Few-Shot Literature Overview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Image Classification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0-4A77-BCF1-ED0F59F161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Object Detection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0-4A77-BCF1-ED0F59F161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0-4A77-BCF1-ED0F59F16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90754"/>
        <c:axId val="62377265"/>
      </c:barChart>
      <c:catAx>
        <c:axId val="594907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en-US"/>
          </a:p>
        </c:txPr>
        <c:crossAx val="62377265"/>
        <c:crosses val="autoZero"/>
        <c:auto val="1"/>
        <c:lblAlgn val="ctr"/>
        <c:lblOffset val="100"/>
        <c:noMultiLvlLbl val="0"/>
      </c:catAx>
      <c:valAx>
        <c:axId val="6237726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en-US"/>
          </a:p>
        </c:txPr>
        <c:crossAx val="59490754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1197" b="0" strike="noStrike" spc="-1">
              <a:solidFill>
                <a:srgbClr val="595959"/>
              </a:solidFill>
              <a:latin typeface="Arial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9D7A0DD-EEBF-439E-B005-8896E9A2B11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3453B3-2E40-4F33-BC4E-75549084DF05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3453B3-2E40-4F33-BC4E-75549084DF05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5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859B90-C867-4407-8191-F8477276B1DF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06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859B90-C867-4407-8191-F8477276B1DF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8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859B90-C867-4407-8191-F8477276B1DF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98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859B90-C867-4407-8191-F8477276B1DF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85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859B90-C867-4407-8191-F8477276B1DF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05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859B90-C867-4407-8191-F8477276B1DF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42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0325" cy="3605213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5840" cy="420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05" name="CustomShape 3"/>
          <p:cNvSpPr/>
          <p:nvPr/>
        </p:nvSpPr>
        <p:spPr>
          <a:xfrm>
            <a:off x="4281480" y="10155240"/>
            <a:ext cx="327420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859B90-C867-4407-8191-F8477276B1DF}" type="slidenum">
              <a:rPr lang="lv-LV" sz="12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81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4.05046.pdf#:~:text=Few%2DShot%20Learning%20(FSL)%20is%20a%20type%20of%20machine,are%20mainly%20supervised%20learning%20problems.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rxiv.org/pdf/2009.08449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arxiv.org/pdf/1606.0408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hyperlink" Target="https://paperswithcode.com/sota/few-shot-image-classification-on-mini-3" TargetMode="External"/><Relationship Id="rId4" Type="http://schemas.openxmlformats.org/officeDocument/2006/relationships/hyperlink" Target="https://paperswithcode.com/sota/few-shot-image-classification-on-omniglot-5-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f1024.github.io/2019/06/22/Create-Pytorch-Datasets-and-Dataloaders/" TargetMode="External"/><Relationship Id="rId5" Type="http://schemas.openxmlformats.org/officeDocument/2006/relationships/hyperlink" Target="http://image-net.org/challenges/LSVRC/2015/" TargetMode="External"/><Relationship Id="rId4" Type="http://schemas.openxmlformats.org/officeDocument/2006/relationships/hyperlink" Target="https://paperswithcode.com/sota/few-shot-image-classification-on-mini-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codataset.org/#home" TargetMode="External"/><Relationship Id="rId5" Type="http://schemas.openxmlformats.org/officeDocument/2006/relationships/hyperlink" Target="https://paperswithcode.com/sota/few-shot-object-detection-on-ms-coco-10-shot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nvidia.com/blog/2018/08/02/supervised-unsupervised-learning/#:~:text=In%20a%20supervised%20learning%20model,and%20patterns%20on%20its%20own.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rxiv.org/pdf/1904.05046.pdf#:~:text=Few%2DShot%20Learning%20(FSL)%20is%20a%20type%20of%20machine,are%20mainly%20supervised%20learning%20problems.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stat.yale.edu/~arb4/publications_files/UniversalApproximationBoundsForSuperpositionsOfASigmoidalFunctio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eepai.org/machine-learning-glossary-and-terms/curse-of-dimensionality" TargetMode="External"/><Relationship Id="rId5" Type="http://schemas.openxmlformats.org/officeDocument/2006/relationships/hyperlink" Target="https://arxiv.org/pdf/1712.00409.pdf" TargetMode="External"/><Relationship Id="rId4" Type="http://schemas.openxmlformats.org/officeDocument/2006/relationships/hyperlink" Target="https://arxiv.org/pdf/1904.05046.pdf#:~:text=Few%2DShot%20Learning%20(FSL)%20is%20a%20type%20of%20machine,are%20mainly%20supervised%20learning%20problems.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what-is-a-perceptron-210a50190c3b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researchgate.net/figure/A-schematic-diagram-of-a-Multi-Layer-Perceptron-MLP-neural-network_fig3_257071174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en.wikipedia.org/wiki/Sigmoid_fun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/>
          <p:nvPr/>
        </p:nvPicPr>
        <p:blipFill>
          <a:blip r:embed="rId2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856EDF7-75A4-464C-8C22-F1F408FEA272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-1080" y="2348280"/>
            <a:ext cx="12189600" cy="75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sz="4400" b="1" strike="noStrike" spc="-1" dirty="0">
                <a:solidFill>
                  <a:srgbClr val="484537"/>
                </a:solidFill>
                <a:latin typeface="Calibri"/>
                <a:ea typeface="Noto Sans CJK SC Regular"/>
              </a:rPr>
              <a:t>Few-shot learning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87" name="CustomShape 5"/>
          <p:cNvSpPr/>
          <p:nvPr/>
        </p:nvSpPr>
        <p:spPr>
          <a:xfrm>
            <a:off x="5468040" y="3854520"/>
            <a:ext cx="6721920" cy="225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484537"/>
                </a:solidFill>
                <a:latin typeface="Calibri"/>
                <a:ea typeface="DejaVu Sans"/>
              </a:rPr>
              <a:t>Vitālijs Feščenko, Institute of Electronics and Computer Science (EDI)</a:t>
            </a:r>
            <a:endParaRPr lang="en-GB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484537"/>
                </a:solidFill>
                <a:latin typeface="Calibri"/>
                <a:ea typeface="DejaVu Sans"/>
              </a:rPr>
              <a:t>Supervisor: Roberts Kadiķis, Dr.sc.ing, EDI</a:t>
            </a:r>
            <a:endParaRPr lang="en-GB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000" b="0" strike="noStrike" spc="-1">
              <a:latin typeface="Arial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9408BC2-EE17-408E-ADA3-621890E083BF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F7DD013-A76B-4CD3-B26D-CBE48AB2614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-304120" y="185760"/>
            <a:ext cx="5105160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How to train NN ?</a:t>
            </a:r>
            <a:endParaRPr lang="en-GB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 dirty="0">
              <a:latin typeface="Arial"/>
            </a:endParaRPr>
          </a:p>
        </p:txBody>
      </p:sp>
      <p:pic>
        <p:nvPicPr>
          <p:cNvPr id="234" name="Picture 4_7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B559613-3EC0-46D7-A784-6A2F05D0B9E1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288000" y="1166040"/>
            <a:ext cx="6595400" cy="26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1. Get supervised dataset (e.g. MNIST for image classification). Split to train and test set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2. Select architecture i.e. function </a:t>
            </a:r>
            <a:r>
              <a:rPr lang="en-US" dirty="0"/>
              <a:t>F(</a:t>
            </a:r>
            <a:r>
              <a:rPr lang="el-GR" dirty="0"/>
              <a:t>θ</a:t>
            </a:r>
            <a:r>
              <a:rPr lang="en-US" dirty="0"/>
              <a:t>, x</a:t>
            </a:r>
            <a:r>
              <a:rPr lang="en-GB" dirty="0"/>
              <a:t>) with weights </a:t>
            </a:r>
            <a:r>
              <a:rPr lang="el-GR" dirty="0"/>
              <a:t>θ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3. Minimize loss with </a:t>
            </a: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respect to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Goal: </a:t>
            </a:r>
            <a:r>
              <a:rPr lang="en-GB" dirty="0"/>
              <a:t>minimize error between prediction and true label for all data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Error: </a:t>
            </a:r>
            <a:r>
              <a:rPr lang="en-GB" dirty="0"/>
              <a:t>(</a:t>
            </a:r>
            <a:r>
              <a:rPr lang="en-US" dirty="0"/>
              <a:t>F(</a:t>
            </a:r>
            <a:r>
              <a:rPr lang="el-GR" dirty="0"/>
              <a:t>θ</a:t>
            </a:r>
            <a:r>
              <a:rPr lang="en-US" dirty="0"/>
              <a:t>, x</a:t>
            </a:r>
            <a:r>
              <a:rPr lang="en-GB" dirty="0"/>
              <a:t>) – y)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Expected Error: </a:t>
            </a:r>
            <a:r>
              <a:rPr lang="en-GB" dirty="0"/>
              <a:t>AVG((</a:t>
            </a:r>
            <a:r>
              <a:rPr lang="en-US" dirty="0"/>
              <a:t>F(</a:t>
            </a:r>
            <a:r>
              <a:rPr lang="el-GR" dirty="0"/>
              <a:t>θ</a:t>
            </a:r>
            <a:r>
              <a:rPr lang="en-US" dirty="0"/>
              <a:t>, x</a:t>
            </a:r>
            <a:r>
              <a:rPr lang="en-GB" dirty="0"/>
              <a:t>) – y)</a:t>
            </a:r>
            <a:r>
              <a:rPr lang="en-GB" baseline="30000" dirty="0"/>
              <a:t>2</a:t>
            </a:r>
            <a:r>
              <a:rPr lang="en-GB" dirty="0"/>
              <a:t>) for all (</a:t>
            </a:r>
            <a:r>
              <a:rPr lang="en-GB" dirty="0" err="1"/>
              <a:t>x,y</a:t>
            </a:r>
            <a:r>
              <a:rPr lang="en-GB" dirty="0"/>
              <a:t>)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40" name="Picture 20_0" descr="A close up of text on a white background&#10;&#10;Description automatically generated"/>
          <p:cNvPicPr/>
          <p:nvPr/>
        </p:nvPicPr>
        <p:blipFill>
          <a:blip r:embed="rId3"/>
          <a:stretch/>
        </p:blipFill>
        <p:spPr>
          <a:xfrm>
            <a:off x="7056000" y="308160"/>
            <a:ext cx="4821840" cy="5953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92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523880" y="1122480"/>
            <a:ext cx="9140400" cy="23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00" name="CustomShape 11"/>
          <p:cNvSpPr/>
          <p:nvPr/>
        </p:nvSpPr>
        <p:spPr>
          <a:xfrm>
            <a:off x="1805512" y="5752893"/>
            <a:ext cx="10170488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 –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Y. Wang et al,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Generalizing from a Few Examples: A Survey on Few-Shot Learning, 2019 </a:t>
            </a:r>
            <a:r>
              <a:rPr lang="en-US" sz="1500" strike="noStrike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Arxiv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1904.05046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endParaRPr lang="en-GB" sz="150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</a:t>
            </a:r>
            <a:r>
              <a:rPr lang="lv-LV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– </a:t>
            </a:r>
            <a:r>
              <a:rPr lang="lv-LV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lv-LV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Sucholutsky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‘Less Than One’-Shot Learning, 2020, </a:t>
            </a:r>
            <a:r>
              <a:rPr lang="en-US" sz="1500" strike="noStrike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Arxiv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2009.08449</a:t>
            </a:r>
            <a:endParaRPr lang="en-GB" sz="150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216000" y="749460"/>
            <a:ext cx="9854275" cy="5753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2A6099"/>
                </a:solidFill>
                <a:latin typeface="Calibri"/>
                <a:ea typeface="Calibri"/>
              </a:rPr>
              <a:t>Few-shot</a:t>
            </a:r>
            <a:r>
              <a:rPr lang="lv-LV" sz="1600" b="1" strike="noStrike" spc="-1" dirty="0">
                <a:solidFill>
                  <a:srgbClr val="2A6099"/>
                </a:solidFill>
                <a:latin typeface="Calibri"/>
                <a:ea typeface="Calibri"/>
              </a:rPr>
              <a:t> learning</a:t>
            </a:r>
            <a:r>
              <a:rPr lang="lv-LV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(FSL) </a:t>
            </a:r>
            <a:r>
              <a:rPr lang="lv-LV" sz="1600" strike="noStrike" spc="-1" dirty="0">
                <a:solidFill>
                  <a:srgbClr val="333333"/>
                </a:solidFill>
                <a:latin typeface="Calibri"/>
                <a:ea typeface="Calibri"/>
              </a:rPr>
              <a:t>is</a:t>
            </a:r>
            <a:r>
              <a:rPr lang="en-US" sz="1600" strike="noStrike" spc="-1" dirty="0">
                <a:solidFill>
                  <a:srgbClr val="333333"/>
                </a:solidFill>
                <a:latin typeface="Calibri"/>
                <a:ea typeface="Calibri"/>
              </a:rPr>
              <a:t> a branch of supervised machine learning, focused on learning from limited number of examples</a:t>
            </a:r>
            <a:r>
              <a:rPr lang="en-US" sz="1600" strike="noStrike" spc="-1" baseline="30000" dirty="0">
                <a:solidFill>
                  <a:srgbClr val="333333"/>
                </a:solidFill>
                <a:latin typeface="Calibri"/>
                <a:ea typeface="Calibri"/>
              </a:rPr>
              <a:t>1</a:t>
            </a:r>
            <a:r>
              <a:rPr lang="lv-LV" sz="1600" strike="noStrike" spc="-1" dirty="0">
                <a:solidFill>
                  <a:srgbClr val="333333"/>
                </a:solidFill>
                <a:latin typeface="Calibri"/>
                <a:ea typeface="Calibri"/>
              </a:rPr>
              <a:t> </a:t>
            </a:r>
            <a:endParaRPr lang="en-US" sz="1600" strike="noStrike" spc="-1" dirty="0">
              <a:solidFill>
                <a:srgbClr val="333333"/>
              </a:solidFill>
              <a:latin typeface="Calibri"/>
              <a:ea typeface="Calibri"/>
            </a:endParaRPr>
          </a:p>
          <a:p>
            <a:endParaRPr lang="en-US" sz="1600" spc="-1" dirty="0">
              <a:solidFill>
                <a:srgbClr val="333333"/>
              </a:solidFill>
              <a:highlight>
                <a:srgbClr val="FFFF00"/>
              </a:highlight>
              <a:latin typeface="Calibri"/>
            </a:endParaRPr>
          </a:p>
          <a:p>
            <a:r>
              <a:rPr lang="en-US" sz="1600" spc="-1" dirty="0">
                <a:solidFill>
                  <a:srgbClr val="333333"/>
                </a:solidFill>
                <a:latin typeface="Calibri"/>
              </a:rPr>
              <a:t>Inspired by human/animal ability to rapidly generalize from few examples. </a:t>
            </a:r>
          </a:p>
          <a:p>
            <a:pPr>
              <a:lnSpc>
                <a:spcPct val="100000"/>
              </a:lnSpc>
            </a:pPr>
            <a:endParaRPr lang="en-US" sz="1600" b="1" spc="-1" dirty="0">
              <a:solidFill>
                <a:srgbClr val="333333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333333"/>
                </a:solidFill>
                <a:latin typeface="Calibri"/>
              </a:rPr>
              <a:t>Typical scenarios</a:t>
            </a:r>
            <a:r>
              <a:rPr lang="en-US" sz="1600" b="1" spc="-1" baseline="30000" dirty="0">
                <a:solidFill>
                  <a:srgbClr val="333333"/>
                </a:solidFill>
                <a:latin typeface="Calibri"/>
              </a:rPr>
              <a:t>1</a:t>
            </a:r>
            <a:r>
              <a:rPr lang="en-US" sz="1600" b="1" spc="-1" dirty="0">
                <a:solidFill>
                  <a:srgbClr val="333333"/>
                </a:solidFill>
                <a:latin typeface="Calibri"/>
              </a:rPr>
              <a:t>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Learning for rare cases – when obtaining labelled data is hard or impossible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Reducing data gathering effort and computational cost</a:t>
            </a:r>
            <a:endParaRPr lang="en-US" sz="1600" b="1" spc="-1" dirty="0">
              <a:solidFill>
                <a:srgbClr val="333333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1" spc="-1" dirty="0">
              <a:solidFill>
                <a:srgbClr val="333333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b="1" spc="-1" dirty="0">
                <a:solidFill>
                  <a:srgbClr val="333333"/>
                </a:solidFill>
                <a:latin typeface="Calibri"/>
              </a:rPr>
              <a:t>Variations: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(&lt;50, e.g. 5,10)-shot learning: General case, where only few examples are given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1-shot learning: Extreme case, where only one data example is given (e.g. 1 image per class)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0-shot learning: Instead of image, we have description of new class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‘Less than 1’-shot learning</a:t>
            </a:r>
            <a:r>
              <a:rPr lang="en-US" sz="1600" spc="-1" baseline="30000" dirty="0">
                <a:solidFill>
                  <a:srgbClr val="333333"/>
                </a:solidFill>
                <a:latin typeface="Calibri"/>
              </a:rPr>
              <a:t>2</a:t>
            </a:r>
            <a:r>
              <a:rPr lang="en-US" sz="1600" spc="-1" dirty="0">
                <a:solidFill>
                  <a:srgbClr val="333333"/>
                </a:solidFill>
                <a:latin typeface="Calibri"/>
              </a:rPr>
              <a:t>: N classes, M examples, M&lt;N, use soft-labels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spc="-1" dirty="0">
              <a:solidFill>
                <a:srgbClr val="333333"/>
              </a:solidFill>
              <a:latin typeface="Calibri"/>
            </a:endParaRPr>
          </a:p>
          <a:p>
            <a:r>
              <a:rPr lang="en-US" sz="1600" b="1" spc="-1" dirty="0">
                <a:solidFill>
                  <a:srgbClr val="333333"/>
                </a:solidFill>
                <a:latin typeface="Calibri"/>
              </a:rPr>
              <a:t>Why does it work?</a:t>
            </a:r>
          </a:p>
          <a:p>
            <a:r>
              <a:rPr lang="en-US" sz="1600" spc="-1" dirty="0">
                <a:solidFill>
                  <a:srgbClr val="333333"/>
                </a:solidFill>
                <a:latin typeface="Calibri"/>
              </a:rPr>
              <a:t>In ML, experience is gained by fitting data. </a:t>
            </a:r>
          </a:p>
          <a:p>
            <a:r>
              <a:rPr lang="en-US" sz="1600" spc="-1" dirty="0">
                <a:solidFill>
                  <a:srgbClr val="333333"/>
                </a:solidFill>
                <a:latin typeface="Calibri"/>
              </a:rPr>
              <a:t>In FSL we also have prior knowledge</a:t>
            </a:r>
            <a:r>
              <a:rPr lang="en-US" sz="1600" spc="-1" baseline="30000" dirty="0">
                <a:solidFill>
                  <a:srgbClr val="333333"/>
                </a:solidFill>
                <a:latin typeface="Calibri"/>
              </a:rPr>
              <a:t>1</a:t>
            </a:r>
            <a:r>
              <a:rPr lang="en-US" sz="1600" spc="-1" dirty="0">
                <a:solidFill>
                  <a:srgbClr val="333333"/>
                </a:solidFill>
                <a:latin typeface="Calibri"/>
              </a:rPr>
              <a:t>. Two training phases: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Gain prior knowledge by fitting large amount of examples that are similar to goal task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Gain experience on small dataset for goal task.</a:t>
            </a:r>
          </a:p>
          <a:p>
            <a:pPr>
              <a:lnSpc>
                <a:spcPct val="100000"/>
              </a:lnSpc>
            </a:pPr>
            <a:endParaRPr lang="en-US" sz="1600" spc="-1" dirty="0">
              <a:solidFill>
                <a:srgbClr val="333333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1" spc="-1" dirty="0">
              <a:solidFill>
                <a:srgbClr val="333333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b="1" spc="-1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130220D2-8103-45F2-9C67-543A7463682C}"/>
              </a:ext>
            </a:extLst>
          </p:cNvPr>
          <p:cNvSpPr/>
          <p:nvPr/>
        </p:nvSpPr>
        <p:spPr>
          <a:xfrm>
            <a:off x="0" y="159476"/>
            <a:ext cx="4322618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Few-shot Learning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:</a:t>
            </a:r>
            <a:endParaRPr lang="en-GB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19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89B57E8-4621-40E1-AD25-20768BC973BD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C7CD490-8F16-4489-9A3D-102DA9E10ECD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E342DA8-42C8-4411-BB62-B97DCF68693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407342-522A-4D52-8331-D64F1A0F0EC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BB95EDB-A50D-439D-B962-4AB00DF37A8E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758160" y="219240"/>
            <a:ext cx="9737640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Few-shot 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learning </a:t>
            </a: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l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iterature: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323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24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F405BDF-37F2-4A36-A87B-91F282FF856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5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26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27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graphicFrame>
        <p:nvGraphicFramePr>
          <p:cNvPr id="328" name="Chart 3"/>
          <p:cNvGraphicFramePr/>
          <p:nvPr>
            <p:extLst>
              <p:ext uri="{D42A27DB-BD31-4B8C-83A1-F6EECF244321}">
                <p14:modId xmlns:p14="http://schemas.microsoft.com/office/powerpoint/2010/main" val="2987594198"/>
              </p:ext>
            </p:extLst>
          </p:nvPr>
        </p:nvGraphicFramePr>
        <p:xfrm>
          <a:off x="5820120" y="678600"/>
          <a:ext cx="6484680" cy="54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9" name="CustomShape 12"/>
          <p:cNvSpPr/>
          <p:nvPr/>
        </p:nvSpPr>
        <p:spPr>
          <a:xfrm>
            <a:off x="197280" y="1040400"/>
            <a:ext cx="572868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14440" indent="-511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lot of image classification papers</a:t>
            </a:r>
            <a:r>
              <a:rPr lang="lv-LV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lv-LV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(paperswithcode.com </a:t>
            </a:r>
            <a:r>
              <a:rPr lang="en-GB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show</a:t>
            </a:r>
            <a:r>
              <a:rPr lang="lv-LV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 </a:t>
            </a:r>
            <a:r>
              <a:rPr lang="en-GB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69 papers</a:t>
            </a:r>
            <a:r>
              <a:rPr lang="lv-LV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)</a:t>
            </a:r>
            <a:endParaRPr lang="en-GB" sz="2000" b="0" strike="noStrike" spc="-1" dirty="0">
              <a:solidFill>
                <a:srgbClr val="A6A6A6"/>
              </a:solidFill>
              <a:latin typeface="Calibri"/>
              <a:ea typeface="DejaVu Sans"/>
            </a:endParaRPr>
          </a:p>
          <a:p>
            <a:pPr marL="514440" indent="-511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000" b="0" strike="noStrike" spc="-1" dirty="0">
              <a:latin typeface="Arial"/>
            </a:endParaRPr>
          </a:p>
          <a:p>
            <a:pPr marL="514440" indent="-511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2018 FSL starts object detection </a:t>
            </a:r>
            <a:r>
              <a:rPr lang="lv-LV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(paperswithcode.com </a:t>
            </a:r>
            <a:r>
              <a:rPr lang="en-GB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show</a:t>
            </a:r>
            <a:r>
              <a:rPr lang="lv-LV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 </a:t>
            </a:r>
            <a:r>
              <a:rPr lang="en-GB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12 papers, we can find more</a:t>
            </a:r>
            <a:r>
              <a:rPr lang="lv-LV" sz="20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)</a:t>
            </a:r>
            <a:endParaRPr lang="en-GB" sz="2000" b="0" strike="noStrike" spc="-1" dirty="0">
              <a:latin typeface="Arial"/>
            </a:endParaRPr>
          </a:p>
          <a:p>
            <a:pPr marL="514440" indent="-511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GB" sz="20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514440" indent="-511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Other topics include image generation, NLP, regression, etc.</a:t>
            </a:r>
            <a:r>
              <a:rPr lang="en-GB" sz="2000" b="0" strike="noStrike" spc="-1" dirty="0">
                <a:latin typeface="Arial"/>
              </a:rPr>
              <a:t> </a:t>
            </a:r>
          </a:p>
          <a:p>
            <a:pPr marL="2520">
              <a:lnSpc>
                <a:spcPct val="100000"/>
              </a:lnSpc>
              <a:buClr>
                <a:srgbClr val="000000"/>
              </a:buClr>
            </a:pPr>
            <a:endParaRPr lang="en-GB" sz="2200" b="0" strike="noStrike" spc="-1" dirty="0">
              <a:latin typeface="Arial"/>
            </a:endParaRPr>
          </a:p>
          <a:p>
            <a:pPr marL="2520">
              <a:lnSpc>
                <a:spcPct val="100000"/>
              </a:lnSpc>
              <a:buClr>
                <a:srgbClr val="000000"/>
              </a:buClr>
            </a:pPr>
            <a:endParaRPr lang="en-GB" sz="2200" spc="-1" dirty="0">
              <a:latin typeface="Arial"/>
            </a:endParaRPr>
          </a:p>
          <a:p>
            <a:pPr marL="2520">
              <a:lnSpc>
                <a:spcPct val="100000"/>
              </a:lnSpc>
              <a:buClr>
                <a:srgbClr val="000000"/>
              </a:buClr>
            </a:pPr>
            <a:endParaRPr lang="en-GB" sz="2200" b="0" strike="noStrike" spc="-1" dirty="0">
              <a:latin typeface="Arial"/>
            </a:endParaRPr>
          </a:p>
          <a:p>
            <a:pPr marL="2520">
              <a:lnSpc>
                <a:spcPct val="100000"/>
              </a:lnSpc>
              <a:buClr>
                <a:srgbClr val="000000"/>
              </a:buClr>
            </a:pPr>
            <a:endParaRPr lang="en-GB" sz="22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v-LV" sz="2200" b="1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Note: </a:t>
            </a:r>
            <a:r>
              <a:rPr lang="lv-LV" sz="2200" b="0" strike="noStrike" spc="-1" dirty="0">
                <a:solidFill>
                  <a:srgbClr val="A6A6A6"/>
                </a:solidFill>
                <a:latin typeface="Calibri"/>
                <a:ea typeface="DejaVu Sans"/>
              </a:rPr>
              <a:t>2018 is undersampled</a:t>
            </a:r>
            <a:endParaRPr lang="en-GB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89B57E8-4621-40E1-AD25-20768BC973BD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C7CD490-8F16-4489-9A3D-102DA9E10ECD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E342DA8-42C8-4411-BB62-B97DCF68693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407342-522A-4D52-8331-D64F1A0F0EC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BB95EDB-A50D-439D-B962-4AB00DF37A8E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403547" y="211295"/>
            <a:ext cx="10307996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Few-shot image classification and object detection(1)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323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24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F405BDF-37F2-4A36-A87B-91F282FF856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25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26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27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375A3-5B69-4008-AEB1-B519A7E35405}"/>
              </a:ext>
            </a:extLst>
          </p:cNvPr>
          <p:cNvSpPr txBox="1"/>
          <p:nvPr/>
        </p:nvSpPr>
        <p:spPr>
          <a:xfrm>
            <a:off x="403547" y="1270862"/>
            <a:ext cx="4747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Goal: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Train classifier or detector that can learn N classes/objects using M examples</a:t>
            </a:r>
          </a:p>
          <a:p>
            <a:endParaRPr lang="en-GB" b="1" dirty="0"/>
          </a:p>
          <a:p>
            <a:r>
              <a:rPr lang="en-GB" b="1" dirty="0"/>
              <a:t>Datasets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Omniglot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(1000 classes x 20 shots)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Mini-ImageNet (100 classes x 600 shots)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MS COCO (</a:t>
            </a:r>
            <a:r>
              <a:rPr lang="lv-LV" b="0" strike="noStrike" spc="-1" dirty="0">
                <a:solidFill>
                  <a:srgbClr val="48453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80 </a:t>
            </a:r>
            <a:r>
              <a:rPr lang="en-GB" b="0" strike="noStrike" spc="-1" dirty="0">
                <a:solidFill>
                  <a:srgbClr val="48453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classes</a:t>
            </a:r>
            <a:r>
              <a:rPr lang="lv-LV" b="0" strike="noStrike" spc="-1" dirty="0">
                <a:solidFill>
                  <a:srgbClr val="48453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x 5000 </a:t>
            </a:r>
            <a:r>
              <a:rPr lang="en-GB" b="0" strike="noStrike" spc="-1" dirty="0">
                <a:solidFill>
                  <a:srgbClr val="48453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shots)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Pascal VOC</a:t>
            </a:r>
          </a:p>
          <a:p>
            <a:endParaRPr lang="en-GB" dirty="0"/>
          </a:p>
          <a:p>
            <a:r>
              <a:rPr lang="en-GB" b="1" dirty="0"/>
              <a:t>Training: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 training, datasets have to be transformed into smaller N-way M-shot datasets, where N is number of classes and M is number of shots/examples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CustomShape 11">
            <a:extLst>
              <a:ext uri="{FF2B5EF4-FFF2-40B4-BE49-F238E27FC236}">
                <a16:creationId xmlns:a16="http://schemas.microsoft.com/office/drawing/2014/main" id="{21FB5DE9-41B1-48E8-B9E4-BCC7A691C7C1}"/>
              </a:ext>
            </a:extLst>
          </p:cNvPr>
          <p:cNvSpPr/>
          <p:nvPr/>
        </p:nvSpPr>
        <p:spPr>
          <a:xfrm>
            <a:off x="1824232" y="5918139"/>
            <a:ext cx="10170488" cy="321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 </a:t>
            </a:r>
            <a:r>
              <a:rPr lang="en-GB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– O. </a:t>
            </a:r>
            <a:r>
              <a:rPr lang="en-GB" sz="1500" strike="noStrike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Vinyals</a:t>
            </a:r>
            <a:r>
              <a:rPr lang="en-GB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et al, </a:t>
            </a:r>
            <a:r>
              <a:rPr lang="en-GB" sz="15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Matching Networks for One Shot Learning, 2017, </a:t>
            </a:r>
            <a:r>
              <a:rPr lang="en-GB" sz="1500" strike="noStrike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Arxiv</a:t>
            </a:r>
            <a:r>
              <a:rPr lang="en-GB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GB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1606.04080</a:t>
            </a:r>
            <a:endParaRPr lang="en-GB" sz="150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5D365D-F9D0-446D-9514-D4D4D7435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81" y="875010"/>
            <a:ext cx="6860853" cy="51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8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BA09094-EAD6-45C8-971E-CF21CA20CF6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181EA7-ACA0-4570-BB6F-2F726E18DEBC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433E7D-6389-4F4D-BAE6-AAA06900BD6B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76B3FE-F4F7-43B9-B5A8-51335C6BB61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A26E3F-0A3A-4D59-9BFD-BC3DF25F6749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1" name="CustomShape 7"/>
          <p:cNvSpPr/>
          <p:nvPr/>
        </p:nvSpPr>
        <p:spPr>
          <a:xfrm>
            <a:off x="107280" y="113561"/>
            <a:ext cx="10188626" cy="589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5-way 5-shot classification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 </a:t>
            </a: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on </a:t>
            </a:r>
            <a:r>
              <a:rPr lang="en-GB" sz="3600" b="1" strike="noStrike" spc="-1" dirty="0" err="1">
                <a:solidFill>
                  <a:srgbClr val="484537"/>
                </a:solidFill>
                <a:latin typeface="Calibri"/>
                <a:ea typeface="Calibri"/>
              </a:rPr>
              <a:t>Omniglot</a:t>
            </a: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 dataset: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352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53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67315F-863F-4933-903A-E230DF7794A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07440" y="1157400"/>
            <a:ext cx="539388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11">
            <a:extLst>
              <a:ext uri="{FF2B5EF4-FFF2-40B4-BE49-F238E27FC236}">
                <a16:creationId xmlns:a16="http://schemas.microsoft.com/office/drawing/2014/main" id="{DE774357-72C6-410C-AE34-9EB30E8E078C}"/>
              </a:ext>
            </a:extLst>
          </p:cNvPr>
          <p:cNvSpPr/>
          <p:nvPr/>
        </p:nvSpPr>
        <p:spPr>
          <a:xfrm>
            <a:off x="1714072" y="5954529"/>
            <a:ext cx="10170488" cy="3217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1 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– 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paperswithcode</a:t>
            </a:r>
            <a:r>
              <a:rPr lang="en-GB" sz="1500" b="1" strike="noStrike" spc="-1" dirty="0">
                <a:solidFill>
                  <a:srgbClr val="0000FF"/>
                </a:solidFill>
                <a:latin typeface="Calibri"/>
                <a:ea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GB" sz="1500" b="1" strike="noStrike" spc="-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</a:endParaRP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08B8434-80FC-430F-A284-151E20063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27" y="1296446"/>
            <a:ext cx="9330706" cy="4402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E77AAC-2CF4-49F9-BB25-4044602A9B02}"/>
              </a:ext>
            </a:extLst>
          </p:cNvPr>
          <p:cNvSpPr txBox="1"/>
          <p:nvPr/>
        </p:nvSpPr>
        <p:spPr>
          <a:xfrm>
            <a:off x="197280" y="914414"/>
            <a:ext cx="749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Model that can train classifier on 5 classes/objects using only 5 examples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CFBDF3-BD6E-4E70-99B4-BECF2AE37AD0}"/>
              </a:ext>
            </a:extLst>
          </p:cNvPr>
          <p:cNvSpPr txBox="1"/>
          <p:nvPr/>
        </p:nvSpPr>
        <p:spPr>
          <a:xfrm>
            <a:off x="7141060" y="5526658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from paperwithcode.com</a:t>
            </a:r>
            <a:r>
              <a:rPr lang="en-GB" sz="18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958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BA09094-EAD6-45C8-971E-CF21CA20CF6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181EA7-ACA0-4570-BB6F-2F726E18DEBC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433E7D-6389-4F4D-BAE6-AAA06900BD6B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76B3FE-F4F7-43B9-B5A8-51335C6BB61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A26E3F-0A3A-4D59-9BFD-BC3DF25F6749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1" name="CustomShape 7"/>
          <p:cNvSpPr/>
          <p:nvPr/>
        </p:nvSpPr>
        <p:spPr>
          <a:xfrm>
            <a:off x="107280" y="113561"/>
            <a:ext cx="11406960" cy="589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5-way 5-shot classification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 </a:t>
            </a: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on mini-ImageNet</a:t>
            </a:r>
            <a:r>
              <a:rPr lang="en-GB" sz="3600" b="1" strike="noStrike" spc="-1" baseline="30000" dirty="0">
                <a:solidFill>
                  <a:srgbClr val="484537"/>
                </a:solidFill>
                <a:latin typeface="Calibri"/>
                <a:ea typeface="Calibri"/>
              </a:rPr>
              <a:t>2</a:t>
            </a: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 dataset: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352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53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67315F-863F-4933-903A-E230DF7794A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07440" y="1157400"/>
            <a:ext cx="539388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11">
            <a:extLst>
              <a:ext uri="{FF2B5EF4-FFF2-40B4-BE49-F238E27FC236}">
                <a16:creationId xmlns:a16="http://schemas.microsoft.com/office/drawing/2014/main" id="{DE774357-72C6-410C-AE34-9EB30E8E078C}"/>
              </a:ext>
            </a:extLst>
          </p:cNvPr>
          <p:cNvSpPr/>
          <p:nvPr/>
        </p:nvSpPr>
        <p:spPr>
          <a:xfrm>
            <a:off x="1799876" y="5436974"/>
            <a:ext cx="10521848" cy="798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1 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– 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paperswithcode.com</a:t>
            </a:r>
            <a:endParaRPr lang="en-GB" sz="1500" b="1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500" b="1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GB" sz="1500" b="1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miniImageNet</a:t>
            </a:r>
            <a:endParaRPr lang="en-GB" sz="1500" b="1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–Online post: </a:t>
            </a:r>
            <a:r>
              <a:rPr lang="en-GB" sz="15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create and use custom </a:t>
            </a:r>
            <a:r>
              <a:rPr lang="en-GB" sz="15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PyTorch</a:t>
            </a:r>
            <a:r>
              <a:rPr lang="en-GB" sz="15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Dataset from the ImageNet</a:t>
            </a:r>
            <a:endParaRPr lang="en-GB" sz="1500" b="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20BFC-3C47-432C-A617-8CFDD362858D}"/>
              </a:ext>
            </a:extLst>
          </p:cNvPr>
          <p:cNvSpPr txBox="1"/>
          <p:nvPr/>
        </p:nvSpPr>
        <p:spPr>
          <a:xfrm>
            <a:off x="8605262" y="5396922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from paperwithcode.com</a:t>
            </a:r>
            <a:r>
              <a:rPr lang="en-GB" sz="18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B5FAF-6F0F-466B-9090-72CCA98E2AE8}"/>
              </a:ext>
            </a:extLst>
          </p:cNvPr>
          <p:cNvSpPr txBox="1"/>
          <p:nvPr/>
        </p:nvSpPr>
        <p:spPr>
          <a:xfrm>
            <a:off x="197280" y="1350037"/>
            <a:ext cx="2485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mini-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mageNet samp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en-GB" sz="18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4BBEE-2451-4294-902F-E960AB03C4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0" y="1810674"/>
            <a:ext cx="2126388" cy="3538729"/>
          </a:xfrm>
          <a:prstGeom prst="rect">
            <a:avLst/>
          </a:prstGeom>
        </p:spPr>
      </p:pic>
      <p:pic>
        <p:nvPicPr>
          <p:cNvPr id="15" name="Picture 1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FB51296-5697-4BAA-A99C-559534B9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19" y="1420709"/>
            <a:ext cx="8540421" cy="39724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38A9BC-8F92-4874-9AE1-77F1B738F9A8}"/>
              </a:ext>
            </a:extLst>
          </p:cNvPr>
          <p:cNvSpPr txBox="1"/>
          <p:nvPr/>
        </p:nvSpPr>
        <p:spPr>
          <a:xfrm>
            <a:off x="197280" y="914414"/>
            <a:ext cx="749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Model that can train classifier on 5 classes/objects using only 5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00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BA09094-EAD6-45C8-971E-CF21CA20CF6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181EA7-ACA0-4570-BB6F-2F726E18DEBC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433E7D-6389-4F4D-BAE6-AAA06900BD6B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76B3FE-F4F7-43B9-B5A8-51335C6BB61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A26E3F-0A3A-4D59-9BFD-BC3DF25F6749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1" name="CustomShape 7"/>
          <p:cNvSpPr/>
          <p:nvPr/>
        </p:nvSpPr>
        <p:spPr>
          <a:xfrm>
            <a:off x="367714" y="64183"/>
            <a:ext cx="10606526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5-way 10-shot object detection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 </a:t>
            </a: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on MS COCO</a:t>
            </a:r>
            <a:r>
              <a:rPr lang="en-GB" sz="3600" b="1" spc="-1" baseline="30000" dirty="0">
                <a:solidFill>
                  <a:srgbClr val="484537"/>
                </a:solidFill>
                <a:latin typeface="Calibri"/>
                <a:ea typeface="Calibri"/>
              </a:rPr>
              <a:t>2</a:t>
            </a: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 dataset: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352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53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67315F-863F-4933-903A-E230DF7794A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07440" y="1157400"/>
            <a:ext cx="539388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1023A8A-D9BD-44BE-98C0-DFFE90AE6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412601"/>
            <a:ext cx="9351198" cy="4085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A98024-0613-45C9-A442-5DCECA52BAE2}"/>
              </a:ext>
            </a:extLst>
          </p:cNvPr>
          <p:cNvSpPr txBox="1"/>
          <p:nvPr/>
        </p:nvSpPr>
        <p:spPr>
          <a:xfrm>
            <a:off x="267210" y="792539"/>
            <a:ext cx="7689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Goal: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Model that can train detector on 5 classes/objects using only 10 examples</a:t>
            </a:r>
            <a:endParaRPr lang="en-GB" dirty="0"/>
          </a:p>
        </p:txBody>
      </p:sp>
      <p:sp>
        <p:nvSpPr>
          <p:cNvPr id="4" name="CustomShape 11">
            <a:extLst>
              <a:ext uri="{FF2B5EF4-FFF2-40B4-BE49-F238E27FC236}">
                <a16:creationId xmlns:a16="http://schemas.microsoft.com/office/drawing/2014/main" id="{6305E5F8-AA1D-42F0-9BD0-0F50C6AFB930}"/>
              </a:ext>
            </a:extLst>
          </p:cNvPr>
          <p:cNvSpPr/>
          <p:nvPr/>
        </p:nvSpPr>
        <p:spPr>
          <a:xfrm>
            <a:off x="1863952" y="5762008"/>
            <a:ext cx="10170488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hlinkClick r:id="rId5"/>
              </a:rPr>
              <a:t>1 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hlinkClick r:id="rId5"/>
              </a:rPr>
              <a:t>– paperswithcode</a:t>
            </a:r>
            <a:r>
              <a:rPr lang="en-GB" sz="1500" b="1" strike="noStrike" spc="-1" dirty="0">
                <a:solidFill>
                  <a:srgbClr val="0000FF"/>
                </a:solidFill>
                <a:latin typeface="Calibri"/>
                <a:ea typeface="Calibri"/>
                <a:hlinkClick r:id="rId5"/>
              </a:rPr>
              <a:t>.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hlinkClick r:id="rId5"/>
              </a:rPr>
              <a:t>com</a:t>
            </a:r>
            <a:endParaRPr lang="en-GB" sz="1500" b="1" strike="noStrike" spc="-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en-GB" sz="1500" b="1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2 – </a:t>
            </a:r>
            <a:r>
              <a:rPr lang="en-GB" sz="1500" b="1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hlinkClick r:id="rId6"/>
              </a:rPr>
              <a:t>Microsoft COCO dataset</a:t>
            </a:r>
            <a:endParaRPr lang="en-GB" sz="1500" b="1" strike="noStrike" spc="-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863EC-64F7-42C0-A4EF-60E6576A93A8}"/>
              </a:ext>
            </a:extLst>
          </p:cNvPr>
          <p:cNvSpPr txBox="1"/>
          <p:nvPr/>
        </p:nvSpPr>
        <p:spPr>
          <a:xfrm>
            <a:off x="7690862" y="5370148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 mostly from paperwithcode.com</a:t>
            </a:r>
            <a:r>
              <a:rPr lang="en-GB" sz="18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D05B67-CFA3-4456-823B-2B283803C2D4}"/>
              </a:ext>
            </a:extLst>
          </p:cNvPr>
          <p:cNvSpPr txBox="1"/>
          <p:nvPr/>
        </p:nvSpPr>
        <p:spPr>
          <a:xfrm>
            <a:off x="307440" y="1444294"/>
            <a:ext cx="6921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COCO samp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en-GB" sz="18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1" name="Picture 10" descr="A picture containing text, cat, indoor, cluttered&#10;&#10;Description automatically generated">
            <a:extLst>
              <a:ext uri="{FF2B5EF4-FFF2-40B4-BE49-F238E27FC236}">
                <a16:creationId xmlns:a16="http://schemas.microsoft.com/office/drawing/2014/main" id="{08D94DD7-DDE8-4767-B25B-5DE54AEBC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2" y="1813626"/>
            <a:ext cx="1463230" cy="38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7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BA09094-EAD6-45C8-971E-CF21CA20CF6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17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181EA7-ACA0-4570-BB6F-2F726E18DEBC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17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433E7D-6389-4F4D-BAE6-AAA06900BD6B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17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76B3FE-F4F7-43B9-B5A8-51335C6BB61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17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A26E3F-0A3A-4D59-9BFD-BC3DF25F6749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17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352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53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67315F-863F-4933-903A-E230DF7794A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17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07440" y="1157400"/>
            <a:ext cx="539388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DA2F07-D181-48DF-A1BC-945C7CC3DD55}"/>
              </a:ext>
            </a:extLst>
          </p:cNvPr>
          <p:cNvSpPr txBox="1"/>
          <p:nvPr/>
        </p:nvSpPr>
        <p:spPr>
          <a:xfrm>
            <a:off x="375811" y="855000"/>
            <a:ext cx="74722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Omniglot</a:t>
            </a:r>
            <a:r>
              <a:rPr lang="en-GB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 toy example (like MNIST)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Many research papers only test on </a:t>
            </a:r>
            <a:r>
              <a:rPr lang="en-GB" dirty="0" err="1"/>
              <a:t>Omniglot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Prototypical Networks(FS method) train very fast on </a:t>
            </a:r>
            <a:r>
              <a:rPr lang="en-GB" dirty="0" err="1"/>
              <a:t>Omniglot</a:t>
            </a:r>
            <a:r>
              <a:rPr lang="en-GB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Reason: </a:t>
            </a:r>
            <a:r>
              <a:rPr lang="en-GB" u="sng" dirty="0"/>
              <a:t>Even random network gives 80%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visual few-shot methods depend on datasets with many classes: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Many distinct classes (symbols, animals, cars, persons, etc)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Practical tasks not explored by Few-shot literature: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amount of 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4 seasons in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car build type (sedan, coupe, universal, etc)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classify type of plastic bottles (with bottle caps, with labels, clean/dirty, etc)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CustomShape 7">
            <a:extLst>
              <a:ext uri="{FF2B5EF4-FFF2-40B4-BE49-F238E27FC236}">
                <a16:creationId xmlns:a16="http://schemas.microsoft.com/office/drawing/2014/main" id="{D70207ED-2BE5-435C-BEA6-E1E0518B7C54}"/>
              </a:ext>
            </a:extLst>
          </p:cNvPr>
          <p:cNvSpPr/>
          <p:nvPr/>
        </p:nvSpPr>
        <p:spPr>
          <a:xfrm>
            <a:off x="197280" y="160380"/>
            <a:ext cx="9380160" cy="589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My progress with few-shot visual tasks(1)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:</a:t>
            </a:r>
            <a:endParaRPr lang="en-GB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36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BA09094-EAD6-45C8-971E-CF21CA20CF6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18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181EA7-ACA0-4570-BB6F-2F726E18DEBC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18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433E7D-6389-4F4D-BAE6-AAA06900BD6B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18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76B3FE-F4F7-43B9-B5A8-51335C6BB61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18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A26E3F-0A3A-4D59-9BFD-BC3DF25F6749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18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352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53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67315F-863F-4933-903A-E230DF7794A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18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07440" y="1157400"/>
            <a:ext cx="539388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E67BA-C2B1-4209-90A9-0FFB0B50E990}"/>
              </a:ext>
            </a:extLst>
          </p:cNvPr>
          <p:cNvSpPr txBox="1"/>
          <p:nvPr/>
        </p:nvSpPr>
        <p:spPr>
          <a:xfrm>
            <a:off x="-201311" y="1265340"/>
            <a:ext cx="38614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b="1" dirty="0"/>
              <a:t>Original task at workplace: </a:t>
            </a:r>
            <a:r>
              <a:rPr lang="en-GB" dirty="0"/>
              <a:t>classify type of plastic bottles (plastic type, with bottle caps, with labels, clean/dirty, etc)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b="1" dirty="0"/>
              <a:t>Modified task: </a:t>
            </a:r>
            <a:r>
              <a:rPr lang="en-GB" dirty="0"/>
              <a:t>classify distinct bottles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Results not bad (Prototypical Network)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Model might be useful in different application, but still a different task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7CB713-519E-46F6-B797-702F30C95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81" y="929700"/>
            <a:ext cx="8049639" cy="4548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B4DCD2-02D8-4C74-961A-31C8E243C208}"/>
              </a:ext>
            </a:extLst>
          </p:cNvPr>
          <p:cNvSpPr txBox="1"/>
          <p:nvPr/>
        </p:nvSpPr>
        <p:spPr>
          <a:xfrm>
            <a:off x="8919011" y="5550337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Figure: EDI collected dataset</a:t>
            </a:r>
            <a:endParaRPr lang="en-GB" sz="1800" b="1" baseline="30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7">
            <a:extLst>
              <a:ext uri="{FF2B5EF4-FFF2-40B4-BE49-F238E27FC236}">
                <a16:creationId xmlns:a16="http://schemas.microsoft.com/office/drawing/2014/main" id="{C7273F15-B9E2-45A8-BAFC-2175A832FAFD}"/>
              </a:ext>
            </a:extLst>
          </p:cNvPr>
          <p:cNvSpPr/>
          <p:nvPr/>
        </p:nvSpPr>
        <p:spPr>
          <a:xfrm>
            <a:off x="197280" y="160380"/>
            <a:ext cx="9380160" cy="589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My progress with few-shot visual tasks(2)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:</a:t>
            </a:r>
            <a:endParaRPr lang="en-GB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0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BA09094-EAD6-45C8-971E-CF21CA20CF6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181EA7-ACA0-4570-BB6F-2F726E18DEBC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433E7D-6389-4F4D-BAE6-AAA06900BD6B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76B3FE-F4F7-43B9-B5A8-51335C6BB61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A26E3F-0A3A-4D59-9BFD-BC3DF25F6749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19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352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53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67315F-863F-4933-903A-E230DF7794A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07440" y="1157400"/>
            <a:ext cx="4882077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E67BA-C2B1-4209-90A9-0FFB0B50E990}"/>
              </a:ext>
            </a:extLst>
          </p:cNvPr>
          <p:cNvSpPr txBox="1"/>
          <p:nvPr/>
        </p:nvSpPr>
        <p:spPr>
          <a:xfrm>
            <a:off x="-93145" y="1118520"/>
            <a:ext cx="56832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b="1" dirty="0"/>
              <a:t>Current task at workplace: </a:t>
            </a:r>
            <a:r>
              <a:rPr lang="en-GB" dirty="0"/>
              <a:t>detect and classify type of plastic bottles (plastic type, with bottle caps, with labels, clean/dirty, etc)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Current method: </a:t>
            </a:r>
            <a:r>
              <a:rPr lang="en-GB" dirty="0"/>
              <a:t>Classical Object Detection using YOLO, collect data manually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Other approaches: </a:t>
            </a:r>
            <a:r>
              <a:rPr lang="en-GB" dirty="0"/>
              <a:t>Generate synthetic labelled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4DCD2-02D8-4C74-961A-31C8E243C208}"/>
              </a:ext>
            </a:extLst>
          </p:cNvPr>
          <p:cNvSpPr txBox="1"/>
          <p:nvPr/>
        </p:nvSpPr>
        <p:spPr>
          <a:xfrm>
            <a:off x="8989481" y="5758214"/>
            <a:ext cx="615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Figure: EDI collected dataset</a:t>
            </a:r>
            <a:endParaRPr lang="en-GB" sz="1800" b="1" baseline="30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stomShape 7">
            <a:extLst>
              <a:ext uri="{FF2B5EF4-FFF2-40B4-BE49-F238E27FC236}">
                <a16:creationId xmlns:a16="http://schemas.microsoft.com/office/drawing/2014/main" id="{C7273F15-B9E2-45A8-BAFC-2175A832FAFD}"/>
              </a:ext>
            </a:extLst>
          </p:cNvPr>
          <p:cNvSpPr/>
          <p:nvPr/>
        </p:nvSpPr>
        <p:spPr>
          <a:xfrm>
            <a:off x="197280" y="160380"/>
            <a:ext cx="9380160" cy="589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My progress with few-shot visual tasks(2)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5" name="Picture 4" descr="A picture containing text, different, many, various&#10;&#10;Description automatically generated">
            <a:extLst>
              <a:ext uri="{FF2B5EF4-FFF2-40B4-BE49-F238E27FC236}">
                <a16:creationId xmlns:a16="http://schemas.microsoft.com/office/drawing/2014/main" id="{FEA9CC2B-58D4-4BC3-8DBA-35A62768C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01" y="1157400"/>
            <a:ext cx="6475089" cy="45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6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136501" y="199373"/>
            <a:ext cx="3212341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pc="-1" dirty="0">
                <a:solidFill>
                  <a:srgbClr val="484537"/>
                </a:solidFill>
                <a:latin typeface="Calibri"/>
                <a:ea typeface="Calibri"/>
              </a:rPr>
              <a:t>Motivation: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EE8A5-DB26-4D2D-802A-70B810C30B65}"/>
              </a:ext>
            </a:extLst>
          </p:cNvPr>
          <p:cNvSpPr txBox="1"/>
          <p:nvPr/>
        </p:nvSpPr>
        <p:spPr>
          <a:xfrm>
            <a:off x="503881" y="1460221"/>
            <a:ext cx="93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Problem:</a:t>
            </a:r>
            <a:r>
              <a:rPr lang="en-GB" b="1" dirty="0"/>
              <a:t> </a:t>
            </a:r>
            <a:r>
              <a:rPr lang="en-GB" dirty="0"/>
              <a:t>Machine Learning algorithms are data hungry, collecting labelled data is tedious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9A1FD-1F9D-4834-B164-7008CFFA53C3}"/>
              </a:ext>
            </a:extLst>
          </p:cNvPr>
          <p:cNvSpPr txBox="1"/>
          <p:nvPr/>
        </p:nvSpPr>
        <p:spPr>
          <a:xfrm>
            <a:off x="503880" y="2860914"/>
            <a:ext cx="815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Goal: </a:t>
            </a:r>
            <a:r>
              <a:rPr lang="en-GB" dirty="0"/>
              <a:t>Explore few-shot learning and other labelled data reduction methods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92498-BE94-409A-8FCA-5D348F9C70D2}"/>
              </a:ext>
            </a:extLst>
          </p:cNvPr>
          <p:cNvSpPr txBox="1"/>
          <p:nvPr/>
        </p:nvSpPr>
        <p:spPr>
          <a:xfrm>
            <a:off x="503880" y="4319350"/>
            <a:ext cx="6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Main Focus: </a:t>
            </a:r>
            <a:r>
              <a:rPr lang="en-GB" dirty="0"/>
              <a:t>Visual supervised tasks, Artificial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58326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97280" y="1118520"/>
            <a:ext cx="825480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BA09094-EAD6-45C8-971E-CF21CA20CF6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7181EA7-ACA0-4570-BB6F-2F726E18DEBC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433E7D-6389-4F4D-BAE6-AAA06900BD6B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76B3FE-F4F7-43B9-B5A8-51335C6BB615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A26E3F-0A3A-4D59-9BFD-BC3DF25F6749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20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352" name="Picture 4"/>
          <p:cNvPicPr/>
          <p:nvPr/>
        </p:nvPicPr>
        <p:blipFill>
          <a:blip r:embed="rId3"/>
          <a:stretch/>
        </p:blipFill>
        <p:spPr>
          <a:xfrm>
            <a:off x="0" y="581004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353" name="CustomShape 8"/>
          <p:cNvSpPr/>
          <p:nvPr/>
        </p:nvSpPr>
        <p:spPr>
          <a:xfrm>
            <a:off x="11514240" y="638460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67315F-863F-4933-903A-E230DF7794A7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20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9362160" y="640584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</a:t>
            </a:r>
            <a:r>
              <a:rPr lang="en-GB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11</a:t>
            </a:r>
            <a:r>
              <a:rPr lang="lv-LV" sz="1800" b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/2020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962520" y="640584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 dirty="0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2011680" y="641088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v-LV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07440" y="1157400"/>
            <a:ext cx="4882077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7">
            <a:extLst>
              <a:ext uri="{FF2B5EF4-FFF2-40B4-BE49-F238E27FC236}">
                <a16:creationId xmlns:a16="http://schemas.microsoft.com/office/drawing/2014/main" id="{C7273F15-B9E2-45A8-BAFC-2175A832FAFD}"/>
              </a:ext>
            </a:extLst>
          </p:cNvPr>
          <p:cNvSpPr/>
          <p:nvPr/>
        </p:nvSpPr>
        <p:spPr>
          <a:xfrm>
            <a:off x="2394180" y="2894580"/>
            <a:ext cx="9380160" cy="589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Thanks for attention! Questions?</a:t>
            </a:r>
            <a:endParaRPr lang="en-GB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33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523880" y="1122480"/>
            <a:ext cx="9140400" cy="23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215999" y="274262"/>
            <a:ext cx="4383709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pc="-1" dirty="0">
                <a:solidFill>
                  <a:srgbClr val="484537"/>
                </a:solidFill>
                <a:latin typeface="Calibri"/>
                <a:ea typeface="Calibri"/>
              </a:rPr>
              <a:t>Artificial Intelligence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:</a:t>
            </a:r>
            <a:endParaRPr lang="en-GB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 dirty="0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613320" y="1240147"/>
            <a:ext cx="896508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800" b="1" strike="noStrike" spc="-1" dirty="0">
                <a:solidFill>
                  <a:schemeClr val="tx2"/>
                </a:solidFill>
                <a:latin typeface="Calibri"/>
                <a:ea typeface="Calibri"/>
              </a:rPr>
              <a:t>Artificial intelligence </a:t>
            </a:r>
            <a:r>
              <a:rPr lang="lv-LV" sz="1800" b="1" strike="noStrike" spc="-1" dirty="0">
                <a:solidFill>
                  <a:srgbClr val="333333"/>
                </a:solidFill>
                <a:latin typeface="Calibri"/>
                <a:ea typeface="Calibri"/>
              </a:rPr>
              <a:t>(AI) </a:t>
            </a:r>
            <a:r>
              <a:rPr lang="lv-LV" sz="1800" strike="noStrike" spc="-1" dirty="0">
                <a:solidFill>
                  <a:srgbClr val="333333"/>
                </a:solidFill>
                <a:latin typeface="Calibri"/>
                <a:ea typeface="Calibri"/>
              </a:rPr>
              <a:t>is intelligence demonstrated by machines, unlike the natural intelligence displayed by humans and animals</a:t>
            </a:r>
            <a:r>
              <a:rPr lang="en-US" sz="1800" strike="noStrike" spc="-1" baseline="30000" dirty="0">
                <a:solidFill>
                  <a:srgbClr val="333333"/>
                </a:solidFill>
                <a:latin typeface="Calibri"/>
                <a:ea typeface="Calibri"/>
              </a:rPr>
              <a:t>1</a:t>
            </a:r>
            <a:r>
              <a:rPr lang="lv-LV" sz="1800" strike="noStrike" spc="-1" baseline="14000000" dirty="0">
                <a:solidFill>
                  <a:srgbClr val="333333"/>
                </a:solidFill>
                <a:latin typeface="Calibri"/>
                <a:ea typeface="Calibri"/>
              </a:rPr>
              <a:t>1</a:t>
            </a:r>
            <a:endParaRPr lang="en-GB" sz="1800" strike="noStrike" spc="-1" dirty="0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3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00" name="CustomShape 11"/>
          <p:cNvSpPr/>
          <p:nvPr/>
        </p:nvSpPr>
        <p:spPr>
          <a:xfrm>
            <a:off x="1854716" y="5716675"/>
            <a:ext cx="9432120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1 - </a:t>
            </a:r>
            <a:r>
              <a:rPr lang="lv-LV" sz="1500" b="1" u="sng" strike="noStrike" spc="-1" dirty="0">
                <a:solidFill>
                  <a:schemeClr val="bg1">
                    <a:lumMod val="65000"/>
                  </a:schemeClr>
                </a:solidFill>
                <a:uFillTx/>
                <a:latin typeface="Calibri"/>
                <a:ea typeface="Calibri"/>
              </a:rPr>
              <a:t>https://en.wikipedia.org/wiki/Artificial_intelligence </a:t>
            </a:r>
            <a:endParaRPr lang="en-US" sz="1500" b="1" u="sng" strike="noStrike" spc="-1" dirty="0">
              <a:solidFill>
                <a:schemeClr val="bg1">
                  <a:lumMod val="65000"/>
                </a:schemeClr>
              </a:solidFill>
              <a:uFillTx/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2 </a:t>
            </a:r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- </a:t>
            </a: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https://www.massey.ac.nz/~mjjohnso/notes/59102/notes/l26.html</a:t>
            </a:r>
            <a:endParaRPr lang="en-GB" sz="1600" b="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341DF-29F2-4217-BF4F-38D57F6B5801}"/>
              </a:ext>
            </a:extLst>
          </p:cNvPr>
          <p:cNvSpPr txBox="1"/>
          <p:nvPr/>
        </p:nvSpPr>
        <p:spPr>
          <a:xfrm>
            <a:off x="609480" y="2340258"/>
            <a:ext cx="30241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Some aspects of intelligence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reasoning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perception</a:t>
            </a:r>
          </a:p>
          <a:p>
            <a:endParaRPr lang="lv-LV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D8E53-8CC0-4BC3-B49F-C99F94EED546}"/>
              </a:ext>
            </a:extLst>
          </p:cNvPr>
          <p:cNvSpPr txBox="1"/>
          <p:nvPr/>
        </p:nvSpPr>
        <p:spPr>
          <a:xfrm>
            <a:off x="5383557" y="2286039"/>
            <a:ext cx="4929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Types of AI tasks</a:t>
            </a:r>
            <a:r>
              <a:rPr lang="en-US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Mundane tasks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perception, vision, speech, natural language understanding,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tasks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games(chess, GO), mathematics (Theorem proving, Logic)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tasks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medical diagnosis, financial analysis, etc.</a:t>
            </a:r>
            <a:endParaRPr lang="lv-L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2A8B7-67F2-4CC6-9FD3-221EA4F5FFC1}"/>
              </a:ext>
            </a:extLst>
          </p:cNvPr>
          <p:cNvSpPr txBox="1"/>
          <p:nvPr/>
        </p:nvSpPr>
        <p:spPr>
          <a:xfrm>
            <a:off x="609480" y="4879269"/>
            <a:ext cx="726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“All models are wrong, but some are useful” – George Box, 1976</a:t>
            </a:r>
            <a:endParaRPr lang="lv-LV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523880" y="1122480"/>
            <a:ext cx="9140400" cy="23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435431" y="145540"/>
            <a:ext cx="4255321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Machine Learning(1)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:</a:t>
            </a:r>
            <a:endParaRPr lang="en-GB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 dirty="0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4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00" name="CustomShape 11"/>
          <p:cNvSpPr/>
          <p:nvPr/>
        </p:nvSpPr>
        <p:spPr>
          <a:xfrm>
            <a:off x="1805896" y="5440652"/>
            <a:ext cx="10081304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1 </a:t>
            </a: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</a:t>
            </a:r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Tom M. Mitchell, Machine Learning, McGraw-Hill, 1997</a:t>
            </a:r>
            <a:endParaRPr lang="en-GB" sz="1500" b="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</a:t>
            </a:r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– </a:t>
            </a:r>
            <a:r>
              <a:rPr lang="en-US" sz="1500" b="1" i="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SuperVize</a:t>
            </a:r>
            <a:r>
              <a:rPr lang="en-US" sz="1500" b="1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Me: </a:t>
            </a:r>
            <a:r>
              <a:rPr lang="en-US" sz="1500" b="1" i="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the Difference Between Supervised, Unsupervised, Semi-Supervised and Reinforcement Learning?</a:t>
            </a:r>
            <a:endParaRPr lang="en-US" sz="1500" b="1" i="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</a:t>
            </a:r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Y. Wang et al,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Generalizing from a Few Examples: A Survey on Few-Shot Learning, 2019 </a:t>
            </a:r>
            <a:r>
              <a:rPr lang="en-US" sz="1500" b="1" strike="noStrike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Arxiv</a:t>
            </a:r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1904.05046</a:t>
            </a:r>
            <a:r>
              <a:rPr lang="en-US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endParaRPr lang="en-GB" sz="1500" b="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500" b="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503221" y="893160"/>
            <a:ext cx="896508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800" b="1" strike="noStrike" spc="-1" dirty="0">
                <a:solidFill>
                  <a:srgbClr val="2A6099"/>
                </a:solidFill>
                <a:latin typeface="Calibri"/>
                <a:ea typeface="Calibri"/>
              </a:rPr>
              <a:t>Machine learning</a:t>
            </a:r>
            <a:r>
              <a:rPr lang="lv-LV" sz="1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lv-LV" sz="1800" b="1" strike="noStrike" spc="-1" dirty="0">
                <a:solidFill>
                  <a:srgbClr val="333333"/>
                </a:solidFill>
                <a:latin typeface="Calibri"/>
                <a:ea typeface="Calibri"/>
              </a:rPr>
              <a:t>(ML) </a:t>
            </a:r>
            <a:r>
              <a:rPr lang="lv-LV" sz="1800" strike="noStrike" spc="-1" dirty="0">
                <a:solidFill>
                  <a:srgbClr val="333333"/>
                </a:solidFill>
                <a:latin typeface="Calibri"/>
                <a:ea typeface="Calibri"/>
              </a:rPr>
              <a:t>is the study of computer algorithms that</a:t>
            </a:r>
            <a:r>
              <a:rPr lang="en-US" sz="1800" strike="noStrike" spc="-1" dirty="0">
                <a:solidFill>
                  <a:srgbClr val="333333"/>
                </a:solidFill>
                <a:latin typeface="Calibri"/>
                <a:ea typeface="Calibri"/>
              </a:rPr>
              <a:t> allow computer programs to automatically</a:t>
            </a:r>
            <a:r>
              <a:rPr lang="lv-LV" sz="1800" strike="noStrike" spc="-1" dirty="0">
                <a:solidFill>
                  <a:srgbClr val="333333"/>
                </a:solidFill>
                <a:latin typeface="Calibri"/>
                <a:ea typeface="Calibri"/>
              </a:rPr>
              <a:t> improve through experience</a:t>
            </a:r>
            <a:r>
              <a:rPr lang="en-US" sz="1800" strike="noStrike" spc="-1" baseline="30000" dirty="0">
                <a:solidFill>
                  <a:srgbClr val="333333"/>
                </a:solidFill>
                <a:latin typeface="Calibri"/>
                <a:ea typeface="Calibri"/>
              </a:rPr>
              <a:t>1</a:t>
            </a: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333333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333333"/>
                </a:solidFill>
                <a:latin typeface="Calibri"/>
                <a:ea typeface="Calibri"/>
              </a:rPr>
              <a:t>Experience is gained by training algorithm on data</a:t>
            </a:r>
            <a:r>
              <a:rPr lang="en-US" spc="-1" baseline="30000" dirty="0">
                <a:solidFill>
                  <a:srgbClr val="333333"/>
                </a:solidFill>
                <a:latin typeface="Calibri"/>
                <a:ea typeface="Calibri"/>
              </a:rPr>
              <a:t>3</a:t>
            </a:r>
            <a:r>
              <a:rPr lang="en-US" spc="-1" baseline="14000000" dirty="0">
                <a:solidFill>
                  <a:srgbClr val="333333"/>
                </a:solidFill>
                <a:latin typeface="Calibri"/>
                <a:ea typeface="Calibri"/>
              </a:rPr>
              <a:t>sd</a:t>
            </a:r>
            <a:r>
              <a:rPr lang="en-US" sz="1800" strike="noStrike" spc="-1" baseline="14000000" dirty="0">
                <a:solidFill>
                  <a:srgbClr val="333333"/>
                </a:solidFill>
                <a:latin typeface="Calibri"/>
              </a:rPr>
              <a:t>utut</a:t>
            </a:r>
            <a:r>
              <a:rPr lang="en-US" spc="-1" baseline="14000000" dirty="0">
                <a:solidFill>
                  <a:srgbClr val="333333"/>
                </a:solidFill>
                <a:latin typeface="Calibri"/>
              </a:rPr>
              <a:t>achine ear</a:t>
            </a:r>
            <a:endParaRPr lang="en-GB" sz="1800" strike="noStrike" spc="-1" dirty="0">
              <a:latin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A2D8892-0188-4E75-8A57-C632C12C3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86246"/>
              </p:ext>
            </p:extLst>
          </p:nvPr>
        </p:nvGraphicFramePr>
        <p:xfrm>
          <a:off x="520700" y="2339701"/>
          <a:ext cx="1121405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300">
                  <a:extLst>
                    <a:ext uri="{9D8B030D-6E8A-4147-A177-3AD203B41FA5}">
                      <a16:colId xmlns:a16="http://schemas.microsoft.com/office/drawing/2014/main" val="1861528466"/>
                    </a:ext>
                  </a:extLst>
                </a:gridCol>
                <a:gridCol w="3941128">
                  <a:extLst>
                    <a:ext uri="{9D8B030D-6E8A-4147-A177-3AD203B41FA5}">
                      <a16:colId xmlns:a16="http://schemas.microsoft.com/office/drawing/2014/main" val="1890038960"/>
                    </a:ext>
                  </a:extLst>
                </a:gridCol>
                <a:gridCol w="3221631">
                  <a:extLst>
                    <a:ext uri="{9D8B030D-6E8A-4147-A177-3AD203B41FA5}">
                      <a16:colId xmlns:a16="http://schemas.microsoft.com/office/drawing/2014/main" val="263329464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Supervised Learning</a:t>
                      </a:r>
                      <a:r>
                        <a:rPr lang="en-US" baseline="30000" dirty="0"/>
                        <a:t>2</a:t>
                      </a:r>
                      <a:endParaRPr lang="lv-LV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Unsupervised Learning</a:t>
                      </a:r>
                      <a:r>
                        <a:rPr lang="en-US" baseline="30000" dirty="0"/>
                        <a:t>2</a:t>
                      </a:r>
                      <a:endParaRPr lang="lv-LV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Semi-Supervised Learning</a:t>
                      </a:r>
                      <a:r>
                        <a:rPr lang="en-US" baseline="30000" dirty="0"/>
                        <a:t>2</a:t>
                      </a:r>
                      <a:endParaRPr lang="lv-LV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754975"/>
                  </a:ext>
                </a:extLst>
              </a:tr>
              <a:tr h="405280">
                <a:tc>
                  <a:txBody>
                    <a:bodyPr/>
                    <a:lstStyle/>
                    <a:p>
                      <a:r>
                        <a:rPr lang="en-US" b="1" dirty="0"/>
                        <a:t>Predictive model: </a:t>
                      </a:r>
                      <a:r>
                        <a:rPr lang="en-US" dirty="0"/>
                        <a:t>Given data x and labels y, model function y=F(x), </a:t>
                      </a:r>
                      <a:r>
                        <a:rPr lang="en-US" dirty="0" err="1"/>
                        <a:t>s.t.</a:t>
                      </a:r>
                      <a:r>
                        <a:rPr lang="en-US" dirty="0"/>
                        <a:t> k=F(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dirty="0"/>
                        <a:t>), for unseen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u and labels k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Descriptive model: </a:t>
                      </a:r>
                      <a:r>
                        <a:rPr lang="en-US" dirty="0"/>
                        <a:t>Given data x and no y, find underlying data structure and features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Middle ground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594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/>
                        <a:t>Regression, Classification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Clustering, Anomaly detection, Association, Autoencoders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Supervised or unsupervised problems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19006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/>
                        <a:t>Tedious to label data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need to label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labeled dataset, large unlabeled dataset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66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9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523880" y="1122480"/>
            <a:ext cx="9140400" cy="23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5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5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FBC58-8B7D-4F2B-9E02-22EC002A59CE}"/>
              </a:ext>
            </a:extLst>
          </p:cNvPr>
          <p:cNvSpPr txBox="1"/>
          <p:nvPr/>
        </p:nvSpPr>
        <p:spPr>
          <a:xfrm>
            <a:off x="435431" y="1032212"/>
            <a:ext cx="660285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" dirty="0">
                <a:solidFill>
                  <a:srgbClr val="333333"/>
                </a:solidFill>
                <a:latin typeface="Calibri"/>
              </a:rPr>
              <a:t>ML algorithms usually require a lot of data for learning.</a:t>
            </a:r>
          </a:p>
          <a:p>
            <a:endParaRPr lang="en-US" sz="1600" spc="-1" dirty="0">
              <a:solidFill>
                <a:srgbClr val="333333"/>
              </a:solidFill>
              <a:latin typeface="Calibri"/>
            </a:endParaRPr>
          </a:p>
          <a:p>
            <a:endParaRPr lang="en-US" sz="1600" spc="-1" dirty="0">
              <a:solidFill>
                <a:srgbClr val="333333"/>
              </a:solidFill>
              <a:latin typeface="Calibri"/>
            </a:endParaRPr>
          </a:p>
          <a:p>
            <a:r>
              <a:rPr lang="en-US" sz="1600" b="1" spc="-1" dirty="0">
                <a:solidFill>
                  <a:srgbClr val="333333"/>
                </a:solidFill>
                <a:latin typeface="Calibri"/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Alpha GO program: requires 30 million recorded human expert moves</a:t>
            </a:r>
            <a:r>
              <a:rPr lang="en-US" sz="1600" spc="-1" baseline="30000" dirty="0">
                <a:solidFill>
                  <a:srgbClr val="333333"/>
                </a:solidFill>
                <a:latin typeface="Calibri"/>
              </a:rPr>
              <a:t>1</a:t>
            </a:r>
            <a:endParaRPr lang="en-US" sz="1600" b="1" spc="-1" dirty="0">
              <a:solidFill>
                <a:srgbClr val="333333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Curse of dimensionality – volume grow exponentially with dimensions</a:t>
            </a:r>
            <a:r>
              <a:rPr lang="en-US" sz="1600" spc="-1" baseline="30000" dirty="0">
                <a:solidFill>
                  <a:srgbClr val="333333"/>
                </a:solidFill>
                <a:latin typeface="Calibri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Typical visual tasks datasets:</a:t>
            </a:r>
          </a:p>
          <a:p>
            <a:pPr marL="800280" lvl="1" indent="-340560">
              <a:buClr>
                <a:srgbClr val="484537"/>
              </a:buClr>
              <a:buFont typeface="Arial"/>
              <a:buChar char="•"/>
            </a:pP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MNIST/CIFAR-10 </a:t>
            </a:r>
            <a:r>
              <a:rPr lang="en-GB" sz="1600" dirty="0"/>
              <a:t>≈</a:t>
            </a: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 10 </a:t>
            </a:r>
            <a:r>
              <a:rPr lang="en-GB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classes</a:t>
            </a: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 x 5000 </a:t>
            </a:r>
            <a:r>
              <a:rPr lang="en-GB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examples</a:t>
            </a:r>
            <a:endParaRPr lang="en-GB" sz="1600" b="0" strike="noStrike" spc="-1" dirty="0">
              <a:latin typeface="Arial"/>
            </a:endParaRPr>
          </a:p>
          <a:p>
            <a:pPr marL="800280" lvl="1" indent="-340560">
              <a:buClr>
                <a:srgbClr val="484537"/>
              </a:buClr>
              <a:buFont typeface="Arial"/>
              <a:buChar char="•"/>
            </a:pP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CIFAR-100 </a:t>
            </a:r>
            <a:r>
              <a:rPr lang="en-GB" sz="1600" dirty="0"/>
              <a:t>≈</a:t>
            </a: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 100 </a:t>
            </a:r>
            <a:r>
              <a:rPr lang="en-GB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classes</a:t>
            </a: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 x 600 </a:t>
            </a:r>
            <a:r>
              <a:rPr lang="en-GB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examples</a:t>
            </a:r>
            <a:endParaRPr lang="en-GB" sz="1600" b="0" strike="noStrike" spc="-1" dirty="0">
              <a:latin typeface="Arial"/>
            </a:endParaRPr>
          </a:p>
          <a:p>
            <a:pPr marL="800280" lvl="1" indent="-340560">
              <a:buClr>
                <a:srgbClr val="484537"/>
              </a:buClr>
              <a:buFont typeface="Arial"/>
              <a:buChar char="•"/>
            </a:pP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MS COCO </a:t>
            </a:r>
            <a:r>
              <a:rPr lang="en-GB" sz="1600" dirty="0"/>
              <a:t>≈</a:t>
            </a: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 80 </a:t>
            </a:r>
            <a:r>
              <a:rPr lang="en-GB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classes</a:t>
            </a:r>
            <a:r>
              <a:rPr lang="lv-LV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 x 5000 </a:t>
            </a:r>
            <a:r>
              <a:rPr lang="en-GB" sz="1600" b="0" strike="noStrike" spc="-1" dirty="0">
                <a:solidFill>
                  <a:srgbClr val="484537"/>
                </a:solidFill>
                <a:latin typeface="Calibri"/>
                <a:ea typeface="DejaVu Sans"/>
              </a:rPr>
              <a:t>examples</a:t>
            </a:r>
            <a:endParaRPr lang="en-US" sz="1600" spc="-1" baseline="30000" dirty="0">
              <a:solidFill>
                <a:srgbClr val="333333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Artificial Neural Networks: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333333"/>
                </a:solidFill>
                <a:latin typeface="Calibri"/>
              </a:rPr>
              <a:t>Dimensionality curse can be avoided</a:t>
            </a:r>
            <a:r>
              <a:rPr lang="en-US" sz="1600" spc="-1" baseline="30000" dirty="0">
                <a:solidFill>
                  <a:srgbClr val="333333"/>
                </a:solidFill>
                <a:latin typeface="Calibri"/>
              </a:rPr>
              <a:t>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spc="-1" dirty="0">
                <a:solidFill>
                  <a:srgbClr val="333333"/>
                </a:solidFill>
                <a:latin typeface="Calibri"/>
              </a:rPr>
              <a:t>Power-law relationship between dataset size and validation error</a:t>
            </a:r>
            <a:r>
              <a:rPr lang="en-GB" sz="1600" b="1" spc="-1" baseline="30000" dirty="0">
                <a:solidFill>
                  <a:srgbClr val="333333"/>
                </a:solidFill>
                <a:latin typeface="Calibri"/>
              </a:rPr>
              <a:t>2</a:t>
            </a:r>
          </a:p>
          <a:p>
            <a:r>
              <a:rPr lang="en-US" sz="1800" spc="-1" dirty="0">
                <a:solidFill>
                  <a:srgbClr val="333333"/>
                </a:solidFill>
                <a:latin typeface="Calibri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29D71-0FEA-40FB-BB4A-69B6F253ADD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014731" y="1427031"/>
            <a:ext cx="4694858" cy="3206167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A50F2-D9F9-4CD2-B906-236DF5F0A8F2}"/>
              </a:ext>
            </a:extLst>
          </p:cNvPr>
          <p:cNvSpPr txBox="1"/>
          <p:nvPr/>
        </p:nvSpPr>
        <p:spPr>
          <a:xfrm>
            <a:off x="7952687" y="1221311"/>
            <a:ext cx="347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Figure: Sketch of power-law learning curve</a:t>
            </a:r>
            <a:r>
              <a:rPr lang="en-GB" sz="14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CustomShape 11">
            <a:extLst>
              <a:ext uri="{FF2B5EF4-FFF2-40B4-BE49-F238E27FC236}">
                <a16:creationId xmlns:a16="http://schemas.microsoft.com/office/drawing/2014/main" id="{93AD3A0C-DD1B-421D-B52B-E5D91AB916E7}"/>
              </a:ext>
            </a:extLst>
          </p:cNvPr>
          <p:cNvSpPr/>
          <p:nvPr/>
        </p:nvSpPr>
        <p:spPr>
          <a:xfrm>
            <a:off x="1863952" y="5253480"/>
            <a:ext cx="8990095" cy="1260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lv-LV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 –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Y. Wang et al,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Generalizing from a Few Examples: A Survey on Few-Shot Learning, 2019 </a:t>
            </a:r>
            <a:r>
              <a:rPr lang="en-US" sz="1500" strike="noStrike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Arxiv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1904.05046</a:t>
            </a:r>
            <a:r>
              <a:rPr lang="en-US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endParaRPr lang="en-GB" sz="150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lv-LV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J. Hestness et al (2017). Deep Learning Scaling is Predictable, Empirically. arXiv: </a:t>
            </a:r>
            <a:r>
              <a:rPr lang="lv-LV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1712.00409</a:t>
            </a:r>
            <a:r>
              <a:rPr lang="en-GB" sz="1500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</a:t>
            </a:r>
            <a:r>
              <a:rPr lang="en-GB" sz="1500" spc="-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DeepAI</a:t>
            </a:r>
            <a:r>
              <a:rPr lang="en-GB" sz="1500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Curse of Dimensionality</a:t>
            </a:r>
            <a:endParaRPr lang="en-GB" sz="1500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– A. Barron, </a:t>
            </a:r>
            <a:r>
              <a:rPr lang="en-GB" sz="15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Universal Approximation Bounds for Superpositions of a Sigmoidal Function, 1993, </a:t>
            </a:r>
            <a:r>
              <a:rPr lang="en-GB" sz="1500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endParaRPr lang="en-GB" sz="150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50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740E2212-1295-478D-997A-E6D4C02D1B3B}"/>
              </a:ext>
            </a:extLst>
          </p:cNvPr>
          <p:cNvSpPr/>
          <p:nvPr/>
        </p:nvSpPr>
        <p:spPr>
          <a:xfrm>
            <a:off x="435431" y="145540"/>
            <a:ext cx="4255321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Machine Learning(2)</a:t>
            </a:r>
            <a:r>
              <a:rPr lang="lv-LV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:</a:t>
            </a:r>
            <a:endParaRPr lang="en-GB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09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2"/>
          <p:cNvSpPr/>
          <p:nvPr/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6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6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397080" y="1154701"/>
            <a:ext cx="6422820" cy="2214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b="1" dirty="0"/>
              <a:t>Function: </a:t>
            </a:r>
            <a:r>
              <a:rPr lang="en-US" dirty="0"/>
              <a:t>y = f(x) e.g. </a:t>
            </a:r>
            <a:r>
              <a:rPr lang="en-US" b="1" dirty="0"/>
              <a:t>y=x</a:t>
            </a:r>
            <a:r>
              <a:rPr lang="en-US" b="1" baseline="30000" dirty="0"/>
              <a:t>2</a:t>
            </a:r>
          </a:p>
          <a:p>
            <a:endParaRPr lang="en-US" b="1" baseline="30000" dirty="0"/>
          </a:p>
          <a:p>
            <a:r>
              <a:rPr lang="en-US" b="1" dirty="0"/>
              <a:t>Minimize function: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 f(x) – find smallest f(x)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argmin</a:t>
            </a:r>
            <a:r>
              <a:rPr lang="en-US" dirty="0"/>
              <a:t> f(x) – find </a:t>
            </a:r>
            <a:r>
              <a:rPr lang="en-US" dirty="0" err="1"/>
              <a:t>x</a:t>
            </a:r>
            <a:r>
              <a:rPr lang="en-US" baseline="30000" dirty="0" err="1"/>
              <a:t>min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f(</a:t>
            </a:r>
            <a:r>
              <a:rPr lang="en-US" dirty="0" err="1"/>
              <a:t>x</a:t>
            </a:r>
            <a:r>
              <a:rPr lang="en-US" baseline="30000" dirty="0" err="1"/>
              <a:t>min</a:t>
            </a:r>
            <a:r>
              <a:rPr lang="en-US" dirty="0"/>
              <a:t>) is smallest value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sz="1800" strike="noStrike" spc="-1" baseline="14000000" dirty="0" err="1">
                <a:solidFill>
                  <a:srgbClr val="333333"/>
                </a:solidFill>
                <a:latin typeface="Calibri"/>
              </a:rPr>
              <a:t>t</a:t>
            </a:r>
            <a:r>
              <a:rPr lang="en-US" spc="-1" baseline="14000000" dirty="0" err="1">
                <a:solidFill>
                  <a:srgbClr val="333333"/>
                </a:solidFill>
                <a:latin typeface="Calibri"/>
              </a:rPr>
              <a:t>achin</a:t>
            </a:r>
            <a:r>
              <a:rPr lang="en-US" spc="-1" baseline="14000000" dirty="0">
                <a:solidFill>
                  <a:srgbClr val="333333"/>
                </a:solidFill>
                <a:latin typeface="Calibri"/>
              </a:rPr>
              <a:t> - le ear</a:t>
            </a:r>
            <a:endParaRPr lang="en-GB" sz="1800" strike="noStrike" spc="-1" dirty="0">
              <a:latin typeface="Arial"/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8EAF5A13-15B7-465B-AF0A-2FDE8AF5751C}"/>
              </a:ext>
            </a:extLst>
          </p:cNvPr>
          <p:cNvSpPr/>
          <p:nvPr/>
        </p:nvSpPr>
        <p:spPr>
          <a:xfrm>
            <a:off x="182467" y="192597"/>
            <a:ext cx="8233798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Gradient-Based function minimization(1):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CEA5174-2501-4D3A-B571-A5D10A14E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80" y="917577"/>
            <a:ext cx="2791290" cy="27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2"/>
          <p:cNvSpPr/>
          <p:nvPr/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7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7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7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397080" y="1154701"/>
            <a:ext cx="5994195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b="1" dirty="0"/>
              <a:t>Function: </a:t>
            </a:r>
            <a:r>
              <a:rPr lang="en-US" dirty="0"/>
              <a:t>y = f(x) e.g. </a:t>
            </a:r>
            <a:r>
              <a:rPr lang="en-US" b="1" dirty="0"/>
              <a:t>y=x</a:t>
            </a:r>
            <a:r>
              <a:rPr lang="en-US" b="1" baseline="30000" dirty="0"/>
              <a:t>2</a:t>
            </a:r>
          </a:p>
          <a:p>
            <a:endParaRPr lang="en-US" b="1" baseline="30000" dirty="0"/>
          </a:p>
          <a:p>
            <a:r>
              <a:rPr lang="en-US" b="1" dirty="0"/>
              <a:t>Minimize function: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 f(x) – find smallest f(x)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argmin</a:t>
            </a:r>
            <a:r>
              <a:rPr lang="en-US" dirty="0"/>
              <a:t> f(x) – find </a:t>
            </a:r>
            <a:r>
              <a:rPr lang="en-US" dirty="0" err="1"/>
              <a:t>x</a:t>
            </a:r>
            <a:r>
              <a:rPr lang="en-US" baseline="30000" dirty="0" err="1"/>
              <a:t>min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f(</a:t>
            </a:r>
            <a:r>
              <a:rPr lang="en-US" dirty="0" err="1"/>
              <a:t>x</a:t>
            </a:r>
            <a:r>
              <a:rPr lang="en-US" baseline="30000" dirty="0" err="1"/>
              <a:t>min</a:t>
            </a:r>
            <a:r>
              <a:rPr lang="en-US" dirty="0"/>
              <a:t>) is smallest value</a:t>
            </a:r>
          </a:p>
          <a:p>
            <a:pPr lvl="1"/>
            <a:endParaRPr lang="en-US" dirty="0"/>
          </a:p>
          <a:p>
            <a:r>
              <a:rPr lang="en-US" b="1" dirty="0"/>
              <a:t>Gradient: </a:t>
            </a:r>
            <a:r>
              <a:rPr lang="en-US" dirty="0"/>
              <a:t>y’ = f(x)’ = </a:t>
            </a:r>
            <a:r>
              <a:rPr lang="en-US" b="1" dirty="0"/>
              <a:t>2x</a:t>
            </a:r>
            <a:r>
              <a:rPr lang="en-US" dirty="0"/>
              <a:t> – slope or direction, where function grows</a:t>
            </a:r>
          </a:p>
          <a:p>
            <a:r>
              <a:rPr lang="en-US" dirty="0"/>
              <a:t>For simplification, gradient can be though as -1 or +1</a:t>
            </a:r>
          </a:p>
          <a:p>
            <a:endParaRPr lang="en-US" b="1" dirty="0"/>
          </a:p>
          <a:p>
            <a:endParaRPr lang="en-GB" sz="1800" strike="noStrike" spc="-1" dirty="0">
              <a:latin typeface="Arial"/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8EAF5A13-15B7-465B-AF0A-2FDE8AF5751C}"/>
              </a:ext>
            </a:extLst>
          </p:cNvPr>
          <p:cNvSpPr/>
          <p:nvPr/>
        </p:nvSpPr>
        <p:spPr>
          <a:xfrm>
            <a:off x="182467" y="192597"/>
            <a:ext cx="8233798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Gradient-Based function minimization(2):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7B9AA1D-623B-468C-B024-8CA8D178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7" y="925381"/>
            <a:ext cx="34004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2"/>
          <p:cNvSpPr/>
          <p:nvPr/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5CE2FD1-8EC1-4B59-ADE4-FB5EFC3FA074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8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8E7A6-643A-4C93-BC60-D990C8416A0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8</a:t>
            </a:fld>
            <a:endParaRPr lang="en-GB" sz="1800" b="0" strike="noStrike" spc="-1">
              <a:latin typeface="Arial"/>
            </a:endParaRPr>
          </a:p>
        </p:txBody>
      </p:sp>
      <p:pic>
        <p:nvPicPr>
          <p:cNvPr id="95" name="Picture 4_5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B5A3AE7-7848-485B-8952-F22563DB6FFA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8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11/11/2020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9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01" name="CustomShape 12"/>
          <p:cNvSpPr/>
          <p:nvPr/>
        </p:nvSpPr>
        <p:spPr>
          <a:xfrm>
            <a:off x="397080" y="1154701"/>
            <a:ext cx="6422820" cy="470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b="1" dirty="0"/>
              <a:t>Function: </a:t>
            </a:r>
            <a:r>
              <a:rPr lang="en-US" dirty="0"/>
              <a:t>y = f(x) e.g. </a:t>
            </a:r>
            <a:r>
              <a:rPr lang="en-US" b="1" dirty="0"/>
              <a:t>y=x</a:t>
            </a:r>
            <a:r>
              <a:rPr lang="en-US" b="1" baseline="30000" dirty="0"/>
              <a:t>2</a:t>
            </a:r>
          </a:p>
          <a:p>
            <a:endParaRPr lang="en-US" b="1" baseline="30000" dirty="0"/>
          </a:p>
          <a:p>
            <a:r>
              <a:rPr lang="en-US" b="1" dirty="0"/>
              <a:t>Minimize function: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 f(x) – find smallest f(x)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argmin</a:t>
            </a:r>
            <a:r>
              <a:rPr lang="en-US" dirty="0"/>
              <a:t> f(x) – find </a:t>
            </a:r>
            <a:r>
              <a:rPr lang="en-US" dirty="0" err="1"/>
              <a:t>x</a:t>
            </a:r>
            <a:r>
              <a:rPr lang="en-US" baseline="30000" dirty="0" err="1"/>
              <a:t>min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f(</a:t>
            </a:r>
            <a:r>
              <a:rPr lang="en-US" dirty="0" err="1"/>
              <a:t>x</a:t>
            </a:r>
            <a:r>
              <a:rPr lang="en-US" baseline="30000" dirty="0" err="1"/>
              <a:t>min</a:t>
            </a:r>
            <a:r>
              <a:rPr lang="en-US" dirty="0"/>
              <a:t>) is smallest value</a:t>
            </a:r>
          </a:p>
          <a:p>
            <a:pPr lvl="1"/>
            <a:endParaRPr lang="en-US" dirty="0"/>
          </a:p>
          <a:p>
            <a:r>
              <a:rPr lang="en-US" b="1" dirty="0"/>
              <a:t>Gradient: </a:t>
            </a:r>
            <a:r>
              <a:rPr lang="en-US" dirty="0"/>
              <a:t>y’ = f(x)’ = </a:t>
            </a:r>
            <a:r>
              <a:rPr lang="en-US" b="1" dirty="0"/>
              <a:t>2x</a:t>
            </a:r>
            <a:r>
              <a:rPr lang="en-US" dirty="0"/>
              <a:t> – slope or direction, where function grows</a:t>
            </a:r>
          </a:p>
          <a:p>
            <a:r>
              <a:rPr lang="en-US" dirty="0"/>
              <a:t>For simplification, gradient can be though as -1 or +1</a:t>
            </a:r>
          </a:p>
          <a:p>
            <a:endParaRPr lang="en-US" b="1" dirty="0"/>
          </a:p>
          <a:p>
            <a:r>
              <a:rPr lang="en-US" b="1" dirty="0"/>
              <a:t>Gradient descent (python):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lr</a:t>
            </a:r>
            <a:r>
              <a:rPr lang="en-GB" dirty="0"/>
              <a:t> = 0.01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# learning rate i.e. step size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x = 15   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# start from random starting point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for </a:t>
            </a:r>
            <a:r>
              <a:rPr lang="en-GB" dirty="0" err="1"/>
              <a:t>i</a:t>
            </a:r>
            <a:r>
              <a:rPr lang="en-GB" dirty="0"/>
              <a:t> in range(200):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# repeat until convergence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	gradient = 2*x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# Compute gradient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	x = x - gradient * </a:t>
            </a:r>
            <a:r>
              <a:rPr lang="en-GB" dirty="0" err="1"/>
              <a:t>lr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# Update parameter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strike="noStrike" spc="-1" baseline="14000000" dirty="0" err="1">
                <a:solidFill>
                  <a:srgbClr val="333333"/>
                </a:solidFill>
                <a:latin typeface="Calibri"/>
              </a:rPr>
              <a:t>t</a:t>
            </a:r>
            <a:r>
              <a:rPr lang="en-US" spc="-1" baseline="14000000" dirty="0" err="1">
                <a:solidFill>
                  <a:srgbClr val="333333"/>
                </a:solidFill>
                <a:latin typeface="Calibri"/>
              </a:rPr>
              <a:t>achin</a:t>
            </a:r>
            <a:r>
              <a:rPr lang="en-US" spc="-1" baseline="14000000" dirty="0">
                <a:solidFill>
                  <a:srgbClr val="333333"/>
                </a:solidFill>
                <a:latin typeface="Calibri"/>
              </a:rPr>
              <a:t> - le ear</a:t>
            </a:r>
            <a:endParaRPr lang="en-GB" sz="1800" strike="noStrike" spc="-1" dirty="0">
              <a:latin typeface="Arial"/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8EAF5A13-15B7-465B-AF0A-2FDE8AF5751C}"/>
              </a:ext>
            </a:extLst>
          </p:cNvPr>
          <p:cNvSpPr/>
          <p:nvPr/>
        </p:nvSpPr>
        <p:spPr>
          <a:xfrm>
            <a:off x="182467" y="192597"/>
            <a:ext cx="8233798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484537"/>
                </a:solidFill>
                <a:latin typeface="Calibri"/>
                <a:ea typeface="Calibri"/>
              </a:rPr>
              <a:t>Gradient-Based function minimization(3):</a:t>
            </a:r>
            <a:endParaRPr lang="en-GB" sz="3600" b="0" strike="noStrike" spc="-1" dirty="0">
              <a:latin typeface="Arial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C7DE717-6E37-4BC4-BA70-409F1525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962313"/>
            <a:ext cx="3300412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3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E4CCD9D-B60F-47D4-A5F3-0357CF848693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1514240" y="729612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1BEBC54-A602-4785-8C97-FB0F5D2F6B98}" type="slidenum">
              <a:rPr lang="lv-LV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32000" y="264600"/>
            <a:ext cx="5465160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sz="3600" b="1" strike="noStrike" spc="-1">
                <a:solidFill>
                  <a:srgbClr val="484537"/>
                </a:solidFill>
                <a:latin typeface="Calibri"/>
                <a:ea typeface="Calibri"/>
              </a:rPr>
              <a:t>Artifical neural networks:</a:t>
            </a:r>
            <a:endParaRPr lang="en-GB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>
              <a:latin typeface="Arial"/>
            </a:endParaRPr>
          </a:p>
        </p:txBody>
      </p:sp>
      <p:pic>
        <p:nvPicPr>
          <p:cNvPr id="179" name="Picture 4_2"/>
          <p:cNvPicPr/>
          <p:nvPr/>
        </p:nvPicPr>
        <p:blipFill>
          <a:blip r:embed="rId2"/>
          <a:stretch/>
        </p:blipFill>
        <p:spPr>
          <a:xfrm>
            <a:off x="0" y="5807880"/>
            <a:ext cx="12188520" cy="1044360"/>
          </a:xfrm>
          <a:prstGeom prst="rect">
            <a:avLst/>
          </a:prstGeom>
          <a:ln>
            <a:noFill/>
          </a:ln>
        </p:spPr>
      </p:pic>
      <p:sp>
        <p:nvSpPr>
          <p:cNvPr id="180" name="CustomShape 4"/>
          <p:cNvSpPr/>
          <p:nvPr/>
        </p:nvSpPr>
        <p:spPr>
          <a:xfrm>
            <a:off x="11514240" y="6382440"/>
            <a:ext cx="52020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16451E7-675B-4AAE-A8C0-F11CEB2A9BB7}" type="slidenum"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9</a:t>
            </a:fld>
            <a:endParaRPr lang="en-GB" sz="1800" b="0" strike="noStrike" spc="-1"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9362160" y="6403680"/>
            <a:ext cx="161208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91C329"/>
                </a:solidFill>
                <a:latin typeface="Calibri"/>
                <a:ea typeface="DejaVu Sans"/>
              </a:rPr>
              <a:t>28/10/2020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3962520" y="6403680"/>
            <a:ext cx="5524920" cy="3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91C329"/>
                </a:solidFill>
                <a:latin typeface="Calibri"/>
                <a:ea typeface="DejaVu Sans"/>
              </a:rPr>
              <a:t>Few-shot learning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2011680" y="6408720"/>
            <a:ext cx="2100240" cy="57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91C329"/>
                </a:solidFill>
                <a:latin typeface="Calibri"/>
                <a:ea typeface="ＭＳ Ｐゴシック"/>
              </a:rPr>
              <a:t>Vitālijs Feščenko</a:t>
            </a:r>
            <a:endParaRPr lang="en-GB" sz="1600" b="0" strike="noStrike" spc="-1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CustomShape 8"/>
              <p:cNvSpPr/>
              <p:nvPr/>
            </p:nvSpPr>
            <p:spPr>
              <a:xfrm>
                <a:off x="771200" y="1209240"/>
                <a:ext cx="7341840" cy="4439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r>
                  <a:rPr lang="en-GB" sz="1800" b="1" strike="noStrike" spc="-1" dirty="0">
                    <a:solidFill>
                      <a:srgbClr val="000000"/>
                    </a:solidFill>
                    <a:latin typeface="Arial"/>
                    <a:ea typeface="DejaVu Sans"/>
                  </a:rPr>
                  <a:t>Inspired by biological neural networks</a:t>
                </a:r>
              </a:p>
              <a:p>
                <a:pPr>
                  <a:lnSpc>
                    <a:spcPct val="100000"/>
                  </a:lnSpc>
                </a:pPr>
                <a:endParaRPr lang="en-GB" sz="1800" b="0" strike="noStrike" spc="-1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GB" sz="1800" b="1" strike="noStrike" spc="-1" dirty="0">
                    <a:latin typeface="Arial"/>
                  </a:rPr>
                  <a:t>Abstract: </a:t>
                </a:r>
                <a:r>
                  <a:rPr lang="en-GB" sz="1800" b="0" strike="noStrike" spc="-1" dirty="0">
                    <a:latin typeface="Arial"/>
                  </a:rPr>
                  <a:t>F(</a:t>
                </a:r>
                <a:r>
                  <a:rPr lang="el-GR" dirty="0"/>
                  <a:t>θ</a:t>
                </a:r>
                <a:r>
                  <a:rPr lang="en-GB" sz="1800" b="0" strike="noStrike" spc="-1" dirty="0">
                    <a:latin typeface="Arial"/>
                  </a:rPr>
                  <a:t>,x), with weights </a:t>
                </a:r>
                <a:r>
                  <a:rPr lang="el-GR" dirty="0"/>
                  <a:t>θ</a:t>
                </a:r>
                <a:r>
                  <a:rPr lang="en-GB" dirty="0"/>
                  <a:t> (n-dimensional vector)</a:t>
                </a:r>
              </a:p>
              <a:p>
                <a:pPr>
                  <a:lnSpc>
                    <a:spcPct val="100000"/>
                  </a:lnSpc>
                </a:pPr>
                <a:endParaRPr lang="en-GB" dirty="0"/>
              </a:p>
              <a:p>
                <a:pPr>
                  <a:lnSpc>
                    <a:spcPct val="100000"/>
                  </a:lnSpc>
                </a:pPr>
                <a:r>
                  <a:rPr lang="en-GB" b="1" dirty="0"/>
                  <a:t>Example: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Linear Perceptron 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Nonlinear Perceptron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Multi-layer perceptron</a:t>
                </a:r>
              </a:p>
              <a:p>
                <a:pPr>
                  <a:lnSpc>
                    <a:spcPct val="100000"/>
                  </a:lnSpc>
                </a:pPr>
                <a:endParaRPr lang="en-GB" dirty="0"/>
              </a:p>
              <a:p>
                <a:pPr>
                  <a:lnSpc>
                    <a:spcPct val="100000"/>
                  </a:lnSpc>
                </a:pPr>
                <a:endParaRPr lang="en-GB" dirty="0"/>
              </a:p>
              <a:p>
                <a:pPr>
                  <a:lnSpc>
                    <a:spcPct val="100000"/>
                  </a:lnSpc>
                </a:pPr>
                <a:endParaRPr lang="en-GB" sz="1800" b="0" strike="noStrike" spc="-1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GB" sz="1800" b="0" strike="noStrike" spc="-1" dirty="0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GB" sz="1800" b="0" strike="noStrike" spc="-1" dirty="0">
                  <a:latin typeface="Arial"/>
                </a:endParaRPr>
              </a:p>
            </p:txBody>
          </p:sp>
        </mc:Choice>
        <mc:Fallback>
          <p:sp>
            <p:nvSpPr>
              <p:cNvPr id="184" name="Custom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00" y="1209240"/>
                <a:ext cx="7341840" cy="4439520"/>
              </a:xfrm>
              <a:prstGeom prst="rect">
                <a:avLst/>
              </a:prstGeom>
              <a:blipFill>
                <a:blip r:embed="rId3"/>
                <a:stretch>
                  <a:fillRect l="-748" t="-6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506AC92-B631-4D67-BA82-26C8624C718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427351" y="150564"/>
            <a:ext cx="3473651" cy="1673557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Formula 8">
                <a:extLst>
                  <a:ext uri="{FF2B5EF4-FFF2-40B4-BE49-F238E27FC236}">
                    <a16:creationId xmlns:a16="http://schemas.microsoft.com/office/drawing/2014/main" id="{634C675F-199E-468C-A7E9-D8361E02D21E}"/>
                  </a:ext>
                </a:extLst>
              </p:cNvPr>
              <p:cNvSpPr txBox="1"/>
              <p:nvPr/>
            </p:nvSpPr>
            <p:spPr>
              <a:xfrm>
                <a:off x="2583180" y="2313914"/>
                <a:ext cx="2463420" cy="948946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Formula 8">
                <a:extLst>
                  <a:ext uri="{FF2B5EF4-FFF2-40B4-BE49-F238E27FC236}">
                    <a16:creationId xmlns:a16="http://schemas.microsoft.com/office/drawing/2014/main" id="{634C675F-199E-468C-A7E9-D8361E02D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180" y="2313914"/>
                <a:ext cx="2463420" cy="9489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8EF279C-00D2-418C-A53D-44A8A98AE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09" y="3913392"/>
            <a:ext cx="3043566" cy="1920939"/>
          </a:xfrm>
          <a:prstGeom prst="rect">
            <a:avLst/>
          </a:prstGeom>
        </p:spPr>
      </p:pic>
      <p:pic>
        <p:nvPicPr>
          <p:cNvPr id="1026" name="Picture 2" descr="Sigmoid function - Wikipedia">
            <a:extLst>
              <a:ext uri="{FF2B5EF4-FFF2-40B4-BE49-F238E27FC236}">
                <a16:creationId xmlns:a16="http://schemas.microsoft.com/office/drawing/2014/main" id="{68F42D57-E181-40B9-8F3C-8F490A7E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27" y="20105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0AEAC7-AF0E-4886-9F4E-5A0DCD9FCC42}"/>
              </a:ext>
            </a:extLst>
          </p:cNvPr>
          <p:cNvSpPr txBox="1"/>
          <p:nvPr/>
        </p:nvSpPr>
        <p:spPr>
          <a:xfrm>
            <a:off x="8834009" y="3704748"/>
            <a:ext cx="3066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Sigmoid function from Wikipedia.com</a:t>
            </a:r>
            <a:r>
              <a:rPr lang="en-GB" sz="14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CustomShape 11">
            <a:extLst>
              <a:ext uri="{FF2B5EF4-FFF2-40B4-BE49-F238E27FC236}">
                <a16:creationId xmlns:a16="http://schemas.microsoft.com/office/drawing/2014/main" id="{75A43B6B-8FD3-46CD-A088-C431A91977AF}"/>
              </a:ext>
            </a:extLst>
          </p:cNvPr>
          <p:cNvSpPr/>
          <p:nvPr/>
        </p:nvSpPr>
        <p:spPr>
          <a:xfrm>
            <a:off x="1753619" y="5058215"/>
            <a:ext cx="734184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lv-LV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1 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</a:rPr>
              <a:t>– </a:t>
            </a:r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“</a:t>
            </a:r>
            <a:r>
              <a:rPr lang="en-GB" sz="15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perceptron?” </a:t>
            </a:r>
            <a:r>
              <a:rPr lang="en-GB" sz="15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towardsdatascience.com</a:t>
            </a:r>
            <a:endParaRPr lang="en-GB" sz="1500" b="1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n-GB" sz="1500" b="1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GB" sz="15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Sigmoid function</a:t>
            </a:r>
            <a:r>
              <a:rPr lang="en-GB" sz="1500" b="1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500" b="1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Wikipedia.com</a:t>
            </a:r>
            <a:endParaRPr lang="en-GB" sz="1500" b="1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b="1" strike="noStrike" spc="-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K. Z. Mokhtar et al.</a:t>
            </a:r>
          </a:p>
          <a:p>
            <a:r>
              <a:rPr lang="en-GB" sz="15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Oil Fraction Neural Sensor Developed Using Electrical Capacitance Tomography Sensor Data. 2013. </a:t>
            </a:r>
            <a:r>
              <a:rPr lang="en-GB" sz="15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Link. </a:t>
            </a:r>
            <a:endParaRPr lang="en-GB" sz="15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500" b="0" strike="noStrike" spc="-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65D02-F119-4890-B8F5-ABA9C9735386}"/>
              </a:ext>
            </a:extLst>
          </p:cNvPr>
          <p:cNvSpPr txBox="1"/>
          <p:nvPr/>
        </p:nvSpPr>
        <p:spPr>
          <a:xfrm>
            <a:off x="8113040" y="1707246"/>
            <a:ext cx="3960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Perceptron image from towardsdatascience.com</a:t>
            </a:r>
            <a:r>
              <a:rPr lang="en-GB" sz="14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534DB-AE2D-44B2-AD0B-E44A0037B799}"/>
              </a:ext>
            </a:extLst>
          </p:cNvPr>
          <p:cNvSpPr txBox="1"/>
          <p:nvPr/>
        </p:nvSpPr>
        <p:spPr>
          <a:xfrm>
            <a:off x="9364832" y="5758573"/>
            <a:ext cx="271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Multi=layer perceptron image from researchgate.com</a:t>
            </a:r>
            <a:r>
              <a:rPr lang="en-GB" sz="1400" b="1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616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2059</Words>
  <Application>Microsoft Office PowerPoint</Application>
  <PresentationFormat>Widescreen</PresentationFormat>
  <Paragraphs>383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Kaspars Ozols (EDI)</dc:creator>
  <dc:description/>
  <cp:lastModifiedBy>Vitālijs Feščenko</cp:lastModifiedBy>
  <cp:revision>995</cp:revision>
  <dcterms:created xsi:type="dcterms:W3CDTF">2017-10-05T10:56:12Z</dcterms:created>
  <dcterms:modified xsi:type="dcterms:W3CDTF">2020-11-15T20:32:05Z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