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5" r:id="rId7"/>
    <p:sldId id="260" r:id="rId8"/>
    <p:sldId id="268" r:id="rId9"/>
    <p:sldId id="261" r:id="rId10"/>
    <p:sldId id="269" r:id="rId11"/>
    <p:sldId id="271" r:id="rId12"/>
    <p:sldId id="275" r:id="rId13"/>
    <p:sldId id="262" r:id="rId14"/>
    <p:sldId id="272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473" autoAdjust="0"/>
  </p:normalViewPr>
  <p:slideViewPr>
    <p:cSldViewPr snapToGrid="0">
      <p:cViewPr varScale="1">
        <p:scale>
          <a:sx n="45" d="100"/>
          <a:sy n="45" d="100"/>
        </p:scale>
        <p:origin x="16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Darbgr&#257;ma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Darbgr&#257;ma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Darbgr&#257;ma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51003672702034E-2"/>
          <c:y val="0.16656915214417664"/>
          <c:w val="0.82938069694002781"/>
          <c:h val="0.647835603027638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Lapa1!$C$2</c:f>
              <c:strCache>
                <c:ptCount val="1"/>
                <c:pt idx="0">
                  <c:v>konc., IU/L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Lapa1!$B$3:$B$18</c:f>
              <c:numCache>
                <c:formatCode>General</c:formatCode>
                <c:ptCount val="16"/>
                <c:pt idx="0">
                  <c:v>0.16666666666666666</c:v>
                </c:pt>
                <c:pt idx="1">
                  <c:v>0.33333333333333331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1.3333333333333333</c:v>
                </c:pt>
                <c:pt idx="6">
                  <c:v>1.6666666666666667</c:v>
                </c:pt>
                <c:pt idx="7">
                  <c:v>2</c:v>
                </c:pt>
                <c:pt idx="8">
                  <c:v>2.5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  <c:pt idx="12">
                  <c:v>4.5</c:v>
                </c:pt>
                <c:pt idx="13">
                  <c:v>5</c:v>
                </c:pt>
                <c:pt idx="14">
                  <c:v>5.5</c:v>
                </c:pt>
                <c:pt idx="15">
                  <c:v>6</c:v>
                </c:pt>
              </c:numCache>
            </c:numRef>
          </c:xVal>
          <c:yVal>
            <c:numRef>
              <c:f>Lapa1!$C$3:$C$18</c:f>
              <c:numCache>
                <c:formatCode>General</c:formatCode>
                <c:ptCount val="16"/>
                <c:pt idx="0">
                  <c:v>15.14</c:v>
                </c:pt>
                <c:pt idx="1">
                  <c:v>14.48</c:v>
                </c:pt>
                <c:pt idx="2">
                  <c:v>14.74</c:v>
                </c:pt>
                <c:pt idx="3">
                  <c:v>15.51</c:v>
                </c:pt>
                <c:pt idx="4">
                  <c:v>15.11</c:v>
                </c:pt>
                <c:pt idx="5">
                  <c:v>16.440000000000001</c:v>
                </c:pt>
                <c:pt idx="6">
                  <c:v>15.78</c:v>
                </c:pt>
                <c:pt idx="7">
                  <c:v>16.05</c:v>
                </c:pt>
                <c:pt idx="8">
                  <c:v>15.91</c:v>
                </c:pt>
                <c:pt idx="9">
                  <c:v>15.95</c:v>
                </c:pt>
                <c:pt idx="10">
                  <c:v>15.73</c:v>
                </c:pt>
                <c:pt idx="11">
                  <c:v>15.29</c:v>
                </c:pt>
                <c:pt idx="12">
                  <c:v>15.45</c:v>
                </c:pt>
                <c:pt idx="13">
                  <c:v>15.31</c:v>
                </c:pt>
                <c:pt idx="14">
                  <c:v>15.25</c:v>
                </c:pt>
                <c:pt idx="15">
                  <c:v>15.01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C93-4F94-849E-16E049284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025568"/>
        <c:axId val="451025960"/>
      </c:scatterChart>
      <c:valAx>
        <c:axId val="451025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Laiks,</a:t>
                </a:r>
                <a:r>
                  <a:rPr lang="lv-LV" baseline="0"/>
                  <a:t> h</a:t>
                </a:r>
                <a:endParaRPr lang="lv-LV"/>
              </a:p>
            </c:rich>
          </c:tx>
          <c:layout>
            <c:manualLayout>
              <c:xMode val="edge"/>
              <c:yMode val="edge"/>
              <c:x val="0.4358945756780403"/>
              <c:y val="0.87405074365704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25960"/>
        <c:crosses val="autoZero"/>
        <c:crossBetween val="midCat"/>
      </c:valAx>
      <c:valAx>
        <c:axId val="451025960"/>
        <c:scaling>
          <c:orientation val="minMax"/>
          <c:max val="17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Konc</a:t>
                </a:r>
                <a:r>
                  <a:rPr lang="lv-LV" baseline="0"/>
                  <a:t>., IU/L</a:t>
                </a:r>
                <a:endParaRPr lang="lv-LV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25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Lapa1!$C$2</c:f>
              <c:strCache>
                <c:ptCount val="1"/>
                <c:pt idx="0">
                  <c:v>konc., IU/L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Lapa1!$B$3:$B$16</c:f>
              <c:numCache>
                <c:formatCode>General</c:formatCode>
                <c:ptCount val="14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1.3333333333333333</c:v>
                </c:pt>
                <c:pt idx="5">
                  <c:v>1.6666666666666667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  <c:pt idx="13">
                  <c:v>6</c:v>
                </c:pt>
              </c:numCache>
            </c:numRef>
          </c:xVal>
          <c:yVal>
            <c:numRef>
              <c:f>Lapa1!$C$3:$C$16</c:f>
              <c:numCache>
                <c:formatCode>General</c:formatCode>
                <c:ptCount val="14"/>
                <c:pt idx="0">
                  <c:v>14.73</c:v>
                </c:pt>
                <c:pt idx="1">
                  <c:v>9.76</c:v>
                </c:pt>
                <c:pt idx="2">
                  <c:v>7.05</c:v>
                </c:pt>
                <c:pt idx="3">
                  <c:v>8.33</c:v>
                </c:pt>
                <c:pt idx="4">
                  <c:v>7.75</c:v>
                </c:pt>
                <c:pt idx="5">
                  <c:v>7.44</c:v>
                </c:pt>
                <c:pt idx="6">
                  <c:v>8.44</c:v>
                </c:pt>
                <c:pt idx="7">
                  <c:v>8.6999999999999993</c:v>
                </c:pt>
                <c:pt idx="8">
                  <c:v>8.44</c:v>
                </c:pt>
                <c:pt idx="9">
                  <c:v>8.64</c:v>
                </c:pt>
                <c:pt idx="10">
                  <c:v>8.1300000000000008</c:v>
                </c:pt>
                <c:pt idx="11">
                  <c:v>9.08</c:v>
                </c:pt>
                <c:pt idx="12">
                  <c:v>8.81</c:v>
                </c:pt>
                <c:pt idx="13">
                  <c:v>8.3000000000000007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1E-4C63-A16A-B9E3F55E8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856712"/>
        <c:axId val="390845992"/>
      </c:scatterChart>
      <c:valAx>
        <c:axId val="271856712"/>
        <c:scaling>
          <c:orientation val="minMax"/>
          <c:max val="7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laiks,</a:t>
                </a:r>
                <a:r>
                  <a:rPr lang="en-US" baseline="0"/>
                  <a:t> 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845992"/>
        <c:crosses val="autoZero"/>
        <c:crossBetween val="midCat"/>
      </c:valAx>
      <c:valAx>
        <c:axId val="390845992"/>
        <c:scaling>
          <c:orientation val="minMax"/>
          <c:min val="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konc.,</a:t>
                </a:r>
                <a:r>
                  <a:rPr lang="en-US" baseline="0"/>
                  <a:t> IU/L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856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Lapa4!$C$2:$C$15</c:f>
              <c:numCache>
                <c:formatCode>General</c:formatCode>
                <c:ptCount val="14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1.3333333333333333</c:v>
                </c:pt>
                <c:pt idx="5">
                  <c:v>1.6666666666666667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  <c:pt idx="13">
                  <c:v>6</c:v>
                </c:pt>
              </c:numCache>
            </c:numRef>
          </c:xVal>
          <c:yVal>
            <c:numRef>
              <c:f>Lapa4!$D$2:$D$15</c:f>
              <c:numCache>
                <c:formatCode>General</c:formatCode>
                <c:ptCount val="14"/>
                <c:pt idx="0">
                  <c:v>11.52</c:v>
                </c:pt>
                <c:pt idx="1">
                  <c:v>9.52</c:v>
                </c:pt>
                <c:pt idx="2">
                  <c:v>8.7200000000000006</c:v>
                </c:pt>
                <c:pt idx="3">
                  <c:v>6.75</c:v>
                </c:pt>
                <c:pt idx="4">
                  <c:v>5.73</c:v>
                </c:pt>
                <c:pt idx="5">
                  <c:v>5.69</c:v>
                </c:pt>
                <c:pt idx="6">
                  <c:v>6.17</c:v>
                </c:pt>
                <c:pt idx="7">
                  <c:v>6.32</c:v>
                </c:pt>
                <c:pt idx="8">
                  <c:v>6.61</c:v>
                </c:pt>
                <c:pt idx="9">
                  <c:v>6.13</c:v>
                </c:pt>
                <c:pt idx="10">
                  <c:v>6.43</c:v>
                </c:pt>
                <c:pt idx="11">
                  <c:v>5.9</c:v>
                </c:pt>
                <c:pt idx="12">
                  <c:v>5.42</c:v>
                </c:pt>
                <c:pt idx="13">
                  <c:v>5.55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98-4757-87A3-09FBC7A19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840488"/>
        <c:axId val="463839704"/>
      </c:scatterChart>
      <c:valAx>
        <c:axId val="463840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laiks,</a:t>
                </a:r>
                <a:r>
                  <a:rPr lang="en-US" baseline="0"/>
                  <a:t> 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39704"/>
        <c:crosses val="autoZero"/>
        <c:crossBetween val="midCat"/>
      </c:valAx>
      <c:valAx>
        <c:axId val="463839704"/>
        <c:scaling>
          <c:orientation val="minMax"/>
          <c:min val="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konc.,</a:t>
                </a:r>
                <a:r>
                  <a:rPr lang="en-US" baseline="0"/>
                  <a:t> IU/L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40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0C86E-9BA0-4735-B6C9-700616A65D5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5FD34-A5DA-4202-8949-0C597838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2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9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4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1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59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59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4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7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9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6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3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DB474-B09C-4A06-BFAB-7DB4F6451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51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FD34-A5DA-4202-8949-0C597838E4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0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DB474-B09C-4A06-BFAB-7DB4F64518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2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2DB7-7A19-43FA-B13E-A2C101E5E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5E8BB-1FB9-482B-8456-B804353F4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9BB42-64CB-4DE2-9B21-C09C4A6C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03275-BAE1-4900-A7FA-E9A28DE3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30221-ADB1-4E61-AC01-165E53FD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81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ECC6-EDE6-46A4-B9D3-5E61BDF5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E7D54-A41E-4FC5-981D-AA5BE3F95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84D91-289A-4A0F-BF16-46D9F66A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34F27-C74E-423B-A95E-6A49CD0B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F612A-6D14-435D-BE3D-08A1201C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6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EB3C3-632D-4900-B905-0543F0AFD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B3258-D67B-405A-A3D1-D6AB41716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F9E0C-4EC4-46B6-B81B-0DD74D4D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4734-431F-4CB0-A436-303CC722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A203-90E9-42B7-A1C0-9614B599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6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94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781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83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808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492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5496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887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298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DAF5-EDF4-433F-9023-24658B30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286F9-8EF9-4C25-80C6-B4B93442C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E772-CFBD-49DC-8B6B-7283C108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2F3FE-3608-4AF3-9E3F-20408A45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BED3F-B002-4F13-A093-454865E7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00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5744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2705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090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B1C4-1B60-4B58-9B0C-71B71C37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A99AC-A1C5-4F3E-B229-9559A4C5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97332-725C-4FFE-B900-E76DE111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E1C00-1E08-4D97-B66C-1E105855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740C0-563A-487C-AB91-92DA84AC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8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94E6-E5CB-44DA-8D3F-4D3DD483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8353-8F9A-4B0B-874E-B47A32097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820B7-0B8F-4705-B72C-8FF2BC58E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BF3BC-1FED-4325-97CB-6C420B60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25F6F-971D-429B-8361-948B6571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F3D8-9416-4B99-B861-FCC8A525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2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A457-23B2-4141-A181-A05AF782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08F10-E737-4D91-87E6-D59C833B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DCD14-03D5-465A-8541-AB4E61F7D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12A00-8589-47D0-820E-5EC616DF3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3952D-FAED-4431-AD43-721CEBD2E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2529F-8B19-4513-87A2-670A490D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1A2EC-3066-4E55-89FF-4965807C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3FEC8-8CC8-4B88-8CEA-34E0E83B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1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6829-E6CA-43FF-8963-DECBB1DC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0BF9D-D22B-4023-A2AB-F07416D3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252B7-20F8-44CD-A5DD-1157347B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A3E2F-4AF7-4107-AE19-948F92EB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1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2F1EF-D569-43EE-A7E4-B0B6CB87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DC71E-EDED-42E0-A63C-17718890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D1797-DE45-45BD-B795-47BF8475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3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2894-A4E9-46F3-99B4-BCC6CE5D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E5B8-8365-4752-A5C9-58DDC509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08D7D-F26D-4684-94EC-D0D99ABD2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06C2A-7A02-42A4-8B85-0B22694F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ABEA5-F384-425B-81A0-C0EF9205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A1422-9A74-4FB4-9BA7-B00F8C9E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2400-B881-4427-AD9E-6E065FA8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78E78-DE11-4EAD-9F4E-8986B5CD5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88006-C75E-4E93-A988-BE3E65E95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713C0-5B32-421B-8363-1BFEBEA7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105AF-132F-47DD-85BA-A9B1190B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5FFCD-45B2-4B5A-9BF4-D3D7334F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0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A6B88-B24D-4FCF-AB17-E7C2C422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4B1BD-9A9C-44DF-9680-42199C898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85B95-E4FD-4F53-BF5E-212526895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FBB3-1F9D-4585-8EA8-B502DA29827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AD06D-1F79-4421-AF6F-C06E43755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E676E-490E-4A73-ABED-865AF6227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BC53-DC34-4871-BE92-903AA1652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042A03-04B4-4C6F-835B-021D45D2AFC6}" type="datetimeFigureOut">
              <a:rPr lang="lv-LV" smtClean="0"/>
              <a:t>13.02.2020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ADD7F6-FA52-4673-92FD-D0888D7886EB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2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04BF0-A834-4DED-AA5B-01C897E2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lv-LV" sz="5500" b="1" i="1"/>
              <a:t>Insulīna adsorbcijas novēršana uz parenterālās barošanas infūzijas sistēmām.</a:t>
            </a:r>
            <a:br>
              <a:rPr lang="en-GB" sz="5500"/>
            </a:br>
            <a:endParaRPr lang="en-GB" sz="5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39E4B-54F4-4704-9259-F82FB425B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lv-LV" sz="2200"/>
              <a:t>Unda Nelda Dubova</a:t>
            </a:r>
          </a:p>
          <a:p>
            <a:pPr algn="l"/>
            <a:r>
              <a:rPr lang="lv-LV" sz="2200"/>
              <a:t>Prof.Dr.rer.medic Markus Masin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311680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DD23-B465-4599-89AB-E286846A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lv-LV" dirty="0"/>
              <a:t>Metodes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10076-9146-41AF-8049-250C3AA3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6" y="1253331"/>
            <a:ext cx="10515600" cy="4351338"/>
          </a:xfrm>
        </p:spPr>
        <p:txBody>
          <a:bodyPr/>
          <a:lstStyle/>
          <a:p>
            <a:r>
              <a:rPr lang="lv-LV" dirty="0"/>
              <a:t>Kvantitatīvie mērījumi – HPLC-ms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20DA3-B44C-46AE-992E-427CFB50E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1036"/>
            <a:ext cx="5165762" cy="3437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04B33-F2A9-42F8-B88D-31F4B022E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33119"/>
            <a:ext cx="5610225" cy="194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934E0-72EA-4FEA-ACEA-31543B9D9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582" y="1833599"/>
            <a:ext cx="2544838" cy="4524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F88E5-5EF4-4E1C-84B5-DD49508B1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891663" y="2841179"/>
            <a:ext cx="4501217" cy="25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BFD-1500-4F82-8347-1B9D2DC1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13" y="-25573"/>
            <a:ext cx="10515600" cy="1325563"/>
          </a:xfrm>
        </p:spPr>
        <p:txBody>
          <a:bodyPr/>
          <a:lstStyle/>
          <a:p>
            <a:r>
              <a:rPr lang="lv-LV" dirty="0"/>
              <a:t>HPLC-MS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75002-403F-4AC2-9745-8353D874A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11" y="961418"/>
            <a:ext cx="10515600" cy="4351338"/>
          </a:xfrm>
        </p:spPr>
        <p:txBody>
          <a:bodyPr/>
          <a:lstStyle/>
          <a:p>
            <a:r>
              <a:rPr lang="lv-LV" dirty="0"/>
              <a:t>Hromatogrāfija- parauga sadalīšana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Masspektrometrija- molekulmasas mērīšana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89F5F-ED4F-4D8A-BED9-1C343F599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248" y="1545244"/>
            <a:ext cx="4910581" cy="2051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48CFE7-736C-438B-9F11-D69CE9DB0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403" y="4623435"/>
            <a:ext cx="6878269" cy="2234565"/>
          </a:xfrm>
          <a:prstGeom prst="rect">
            <a:avLst/>
          </a:prstGeom>
        </p:spPr>
      </p:pic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34A6B8BF-5A50-4E44-BFF1-8955B1F4DE7C}"/>
              </a:ext>
            </a:extLst>
          </p:cNvPr>
          <p:cNvSpPr/>
          <p:nvPr/>
        </p:nvSpPr>
        <p:spPr>
          <a:xfrm>
            <a:off x="8942687" y="2649978"/>
            <a:ext cx="867330" cy="21756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7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7B0B95-C6D9-4F96-9917-B21BF1A18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875" b="2995"/>
          <a:stretch/>
        </p:blipFill>
        <p:spPr>
          <a:xfrm>
            <a:off x="753709" y="2228534"/>
            <a:ext cx="3796937" cy="40456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023E0A-05D1-4A7B-99C7-7FC348CF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52" y="704713"/>
            <a:ext cx="10515600" cy="1325563"/>
          </a:xfrm>
        </p:spPr>
        <p:txBody>
          <a:bodyPr/>
          <a:lstStyle/>
          <a:p>
            <a:r>
              <a:rPr lang="lv-LV" dirty="0"/>
              <a:t>ThT fluorescence –</a:t>
            </a:r>
            <a:br>
              <a:rPr lang="lv-LV" dirty="0"/>
            </a:br>
            <a:r>
              <a:rPr lang="lv-LV" dirty="0"/>
              <a:t>amiloīdo fibrillu noteikšanai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C84E7-1360-44F3-9003-2308AA947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466" y="3181162"/>
            <a:ext cx="5671489" cy="2725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AD6BBC-1940-446B-A172-5D72D3B596DE}"/>
              </a:ext>
            </a:extLst>
          </p:cNvPr>
          <p:cNvSpPr txBox="1"/>
          <p:nvPr/>
        </p:nvSpPr>
        <p:spPr>
          <a:xfrm>
            <a:off x="852258" y="6203860"/>
            <a:ext cx="3796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Insulīna fibrillas veidotas dažādos pH –</a:t>
            </a:r>
          </a:p>
          <a:p>
            <a:r>
              <a:rPr lang="lv-LV" dirty="0"/>
              <a:t> atomspēku mikroskopijas attēls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B9552-92B5-4F50-8263-6E65BB89BEBD}"/>
              </a:ext>
            </a:extLst>
          </p:cNvPr>
          <p:cNvSpPr txBox="1"/>
          <p:nvPr/>
        </p:nvSpPr>
        <p:spPr>
          <a:xfrm>
            <a:off x="5833711" y="6104681"/>
            <a:ext cx="567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Insulīna fibrillu daudzums šķīdumā atkarībā no pievienotās</a:t>
            </a:r>
          </a:p>
          <a:p>
            <a:r>
              <a:rPr lang="lv-LV" dirty="0"/>
              <a:t> vielas koncentrācijas noteikts ar ThT metodi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E9973-605C-4A56-BBA7-263D4D7AD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81" y="429356"/>
            <a:ext cx="3246471" cy="25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E8F40FE-293C-453F-B8A6-427899356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8A4E2-D50A-40C6-BDD0-A08F47CA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56271"/>
            <a:ext cx="4114800" cy="1645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Pirmie rezultāti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6384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0" y="2712821"/>
            <a:ext cx="3975945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AF3B47-A923-4FBE-902A-49DAB7D393E1}"/>
              </a:ext>
            </a:extLst>
          </p:cNvPr>
          <p:cNvSpPr txBox="1">
            <a:spLocks/>
          </p:cNvSpPr>
          <p:nvPr/>
        </p:nvSpPr>
        <p:spPr>
          <a:xfrm>
            <a:off x="548640" y="2942520"/>
            <a:ext cx="4114800" cy="324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Veikta</a:t>
            </a:r>
            <a:r>
              <a:rPr lang="en-US" sz="1800" b="1" dirty="0"/>
              <a:t> </a:t>
            </a:r>
            <a:r>
              <a:rPr lang="en-US" sz="1800" b="1" dirty="0" err="1"/>
              <a:t>metodes</a:t>
            </a:r>
            <a:r>
              <a:rPr lang="en-US" sz="1800" b="1" dirty="0"/>
              <a:t> </a:t>
            </a:r>
            <a:r>
              <a:rPr lang="en-US" sz="1800" b="1" dirty="0" err="1"/>
              <a:t>validācija</a:t>
            </a:r>
            <a:r>
              <a:rPr lang="en-US" sz="1800" b="1" dirty="0"/>
              <a:t>, </a:t>
            </a:r>
            <a:r>
              <a:rPr lang="en-US" sz="1800" b="1" dirty="0" err="1"/>
              <a:t>standartu</a:t>
            </a:r>
            <a:r>
              <a:rPr lang="en-US" sz="1800" b="1" dirty="0"/>
              <a:t> </a:t>
            </a:r>
            <a:r>
              <a:rPr lang="en-US" sz="1800" b="1" dirty="0" err="1"/>
              <a:t>sagatavošana</a:t>
            </a:r>
            <a:endParaRPr lang="en-US" sz="1800" b="1" dirty="0"/>
          </a:p>
          <a:p>
            <a:r>
              <a:rPr lang="en-US" sz="1800" b="1" dirty="0" err="1"/>
              <a:t>Veikti</a:t>
            </a:r>
            <a:r>
              <a:rPr lang="en-US" sz="1800" b="1" dirty="0"/>
              <a:t> </a:t>
            </a:r>
            <a:r>
              <a:rPr lang="en-US" sz="1800" b="1" dirty="0" err="1"/>
              <a:t>pirmie</a:t>
            </a:r>
            <a:r>
              <a:rPr lang="en-US" sz="1800" b="1" dirty="0"/>
              <a:t> </a:t>
            </a:r>
            <a:r>
              <a:rPr lang="en-US" sz="1800" b="1" dirty="0" err="1"/>
              <a:t>eksperimenti</a:t>
            </a:r>
            <a:r>
              <a:rPr lang="en-US" sz="1800" b="1" dirty="0"/>
              <a:t> </a:t>
            </a:r>
            <a:r>
              <a:rPr lang="en-US" sz="1800" b="1" dirty="0" err="1"/>
              <a:t>izmantojot</a:t>
            </a:r>
            <a:r>
              <a:rPr lang="en-US" sz="1800" b="1" dirty="0"/>
              <a:t> </a:t>
            </a:r>
            <a:r>
              <a:rPr lang="en-US" sz="1800" b="1" dirty="0" err="1"/>
              <a:t>jau</a:t>
            </a:r>
            <a:r>
              <a:rPr lang="en-US" sz="1800" b="1" dirty="0"/>
              <a:t> </a:t>
            </a:r>
            <a:r>
              <a:rPr lang="en-US" sz="1800" b="1" dirty="0" err="1"/>
              <a:t>gatavus</a:t>
            </a:r>
            <a:r>
              <a:rPr lang="en-US" sz="1800" b="1" dirty="0"/>
              <a:t> TPN </a:t>
            </a:r>
            <a:r>
              <a:rPr lang="en-US" sz="1800" b="1" dirty="0" err="1"/>
              <a:t>maisus</a:t>
            </a:r>
            <a:r>
              <a:rPr lang="en-US" sz="1800" b="1" dirty="0"/>
              <a:t>, kas </a:t>
            </a:r>
            <a:r>
              <a:rPr lang="en-US" sz="1800" b="1" dirty="0" err="1"/>
              <a:t>palikuši</a:t>
            </a:r>
            <a:r>
              <a:rPr lang="en-US" sz="1800" b="1" dirty="0"/>
              <a:t> </a:t>
            </a:r>
            <a:r>
              <a:rPr lang="en-US" sz="1800" b="1" dirty="0" err="1"/>
              <a:t>pāri</a:t>
            </a:r>
            <a:r>
              <a:rPr lang="en-US" sz="1800" b="1" dirty="0"/>
              <a:t> no </a:t>
            </a:r>
            <a:r>
              <a:rPr lang="en-US" sz="1800" b="1" dirty="0" err="1"/>
              <a:t>slimnīcas</a:t>
            </a:r>
            <a:r>
              <a:rPr lang="en-US" sz="1800" b="1" dirty="0"/>
              <a:t> </a:t>
            </a:r>
          </a:p>
          <a:p>
            <a:r>
              <a:rPr lang="en-US" sz="1800" b="1" dirty="0" err="1"/>
              <a:t>Insulīna</a:t>
            </a:r>
            <a:r>
              <a:rPr lang="en-US" sz="1800" b="1" dirty="0"/>
              <a:t> </a:t>
            </a:r>
            <a:r>
              <a:rPr lang="en-US" sz="1800" b="1" dirty="0" err="1"/>
              <a:t>zudumi</a:t>
            </a:r>
            <a:r>
              <a:rPr lang="en-US" sz="1800" b="1" dirty="0"/>
              <a:t> </a:t>
            </a:r>
            <a:r>
              <a:rPr lang="en-US" sz="1800" b="1" dirty="0" err="1"/>
              <a:t>vislielākie</a:t>
            </a:r>
            <a:r>
              <a:rPr lang="en-US" sz="1800" b="1" dirty="0"/>
              <a:t> </a:t>
            </a:r>
            <a:r>
              <a:rPr lang="en-US" sz="1800" b="1" dirty="0" err="1"/>
              <a:t>ir</a:t>
            </a:r>
            <a:r>
              <a:rPr lang="en-US" sz="1800" b="1" dirty="0"/>
              <a:t> </a:t>
            </a:r>
            <a:r>
              <a:rPr lang="en-US" sz="1800" b="1" dirty="0" err="1"/>
              <a:t>tieši</a:t>
            </a:r>
            <a:r>
              <a:rPr lang="en-US" sz="1800" b="1" dirty="0"/>
              <a:t> </a:t>
            </a:r>
            <a:r>
              <a:rPr lang="en-US" sz="1800" b="1" dirty="0" err="1"/>
              <a:t>pirmajās</a:t>
            </a:r>
            <a:r>
              <a:rPr lang="en-US" sz="1800" b="1" dirty="0"/>
              <a:t> 12 </a:t>
            </a:r>
            <a:r>
              <a:rPr lang="en-US" sz="1800" b="1" dirty="0" err="1"/>
              <a:t>stundās</a:t>
            </a:r>
            <a:r>
              <a:rPr lang="en-US" sz="1800" b="1" dirty="0"/>
              <a:t> </a:t>
            </a:r>
            <a:r>
              <a:rPr lang="en-US" sz="1800" b="1" dirty="0" err="1"/>
              <a:t>pēc</a:t>
            </a:r>
            <a:r>
              <a:rPr lang="en-US" sz="1800" b="1" dirty="0"/>
              <a:t> </a:t>
            </a:r>
            <a:r>
              <a:rPr lang="en-US" sz="1800" b="1" dirty="0" err="1"/>
              <a:t>tā</a:t>
            </a:r>
            <a:r>
              <a:rPr lang="en-US" sz="1800" b="1" dirty="0"/>
              <a:t> </a:t>
            </a:r>
            <a:r>
              <a:rPr lang="en-US" sz="1800" b="1" dirty="0" err="1"/>
              <a:t>pievienošanas</a:t>
            </a:r>
            <a:r>
              <a:rPr lang="en-US" sz="18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46BAC-BE6F-47C4-A161-48E3E322F9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5504" y="967609"/>
            <a:ext cx="3246120" cy="201024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B7E4E-7F36-478F-8AEE-0AF26E4FB2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9916" y="1044821"/>
            <a:ext cx="3246120" cy="185582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15B49-493A-4937-B490-8531868A4F8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5502" y="4020555"/>
            <a:ext cx="3246120" cy="159500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147F19-5EF6-4458-91A7-7462A38C2B8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9916" y="3966881"/>
            <a:ext cx="3246120" cy="169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60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1">
            <a:extLst>
              <a:ext uri="{FF2B5EF4-FFF2-40B4-BE49-F238E27FC236}">
                <a16:creationId xmlns:a16="http://schemas.microsoft.com/office/drawing/2014/main" id="{C77214F4-2052-4271-B6A2-E6A6120A81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5" y="3989508"/>
            <a:ext cx="4367805" cy="1839119"/>
          </a:xfrm>
          <a:prstGeom prst="rect">
            <a:avLst/>
          </a:prstGeom>
        </p:spPr>
      </p:pic>
      <p:graphicFrame>
        <p:nvGraphicFramePr>
          <p:cNvPr id="6" name="Diagramma 2">
            <a:extLst>
              <a:ext uri="{FF2B5EF4-FFF2-40B4-BE49-F238E27FC236}">
                <a16:creationId xmlns:a16="http://schemas.microsoft.com/office/drawing/2014/main" id="{D31DBB65-7AF7-4C89-8E83-F72B0E1D3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267082"/>
              </p:ext>
            </p:extLst>
          </p:nvPr>
        </p:nvGraphicFramePr>
        <p:xfrm>
          <a:off x="428626" y="1029372"/>
          <a:ext cx="4752164" cy="239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ma 1">
            <a:extLst>
              <a:ext uri="{FF2B5EF4-FFF2-40B4-BE49-F238E27FC236}">
                <a16:creationId xmlns:a16="http://schemas.microsoft.com/office/drawing/2014/main" id="{08360326-C8AB-492D-97B7-BD108330F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435414"/>
              </p:ext>
            </p:extLst>
          </p:nvPr>
        </p:nvGraphicFramePr>
        <p:xfrm>
          <a:off x="6370940" y="1029372"/>
          <a:ext cx="4580595" cy="239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Diagramma 4">
            <a:extLst>
              <a:ext uri="{FF2B5EF4-FFF2-40B4-BE49-F238E27FC236}">
                <a16:creationId xmlns:a16="http://schemas.microsoft.com/office/drawing/2014/main" id="{2B10C24F-DD60-49B5-9B5E-8AD32C95C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541393"/>
              </p:ext>
            </p:extLst>
          </p:nvPr>
        </p:nvGraphicFramePr>
        <p:xfrm>
          <a:off x="6370939" y="3989509"/>
          <a:ext cx="4580595" cy="239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7808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6397B-1024-4EC6-B7DC-979C9CF1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FFFFFF"/>
                </a:solidFill>
              </a:rPr>
              <a:t>PALDIES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9A5DA-5A76-4DAD-B24A-29E43067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05E8A3-F92E-44A0-85CC-26ADA06A8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111" y="2053641"/>
            <a:ext cx="5306084" cy="29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6AD3-4CB8-44BD-B3E8-2F1E39B4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4EE1-BF24-40F9-855E-0B4A00AE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9409-18D5-4AE0-AF1A-D9E13D73E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85" y="514273"/>
            <a:ext cx="9737430" cy="56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33F2-80A4-4F5C-831E-5C96CD70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4" y="364405"/>
            <a:ext cx="5127031" cy="1676603"/>
          </a:xfrm>
        </p:spPr>
        <p:txBody>
          <a:bodyPr>
            <a:normAutofit/>
          </a:bodyPr>
          <a:lstStyle/>
          <a:p>
            <a:r>
              <a:rPr lang="lv-LV" dirty="0"/>
              <a:t>Parenterālā barošana</a:t>
            </a:r>
            <a:br>
              <a:rPr lang="lv-LV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F21B5-5BB3-472D-8D2F-B166FC493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82" y="1531576"/>
            <a:ext cx="6400399" cy="1897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/>
              <a:t>Par – ap, gar (apejot)</a:t>
            </a:r>
          </a:p>
          <a:p>
            <a:pPr marL="0" indent="0">
              <a:buNone/>
            </a:pPr>
            <a:r>
              <a:rPr lang="lv-LV" sz="2400" dirty="0"/>
              <a:t>Enteral- zarnu trakts</a:t>
            </a:r>
          </a:p>
          <a:p>
            <a:pPr marL="0" indent="0">
              <a:buNone/>
            </a:pPr>
            <a:r>
              <a:rPr lang="lv-LV" sz="2400" b="1" dirty="0"/>
              <a:t>Parenterālā barošana- barošana, kas apiet zarnu traktu jeb barošanau «caur vēnu» 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C2B6A-604E-41B1-A679-7A8C5BC67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" r="1" b="1"/>
          <a:stretch/>
        </p:blipFill>
        <p:spPr>
          <a:xfrm>
            <a:off x="7428177" y="140822"/>
            <a:ext cx="3923071" cy="4006474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3E040A-941F-4EE5-9508-3B65F7CC23B1}"/>
              </a:ext>
            </a:extLst>
          </p:cNvPr>
          <p:cNvSpPr txBox="1">
            <a:spLocks/>
          </p:cNvSpPr>
          <p:nvPr/>
        </p:nvSpPr>
        <p:spPr>
          <a:xfrm>
            <a:off x="30298" y="3854481"/>
            <a:ext cx="12161702" cy="2378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2400" dirty="0"/>
              <a:t>Izmanto gadījumos, kad: </a:t>
            </a:r>
          </a:p>
          <a:p>
            <a:pPr>
              <a:buFontTx/>
              <a:buChar char="-"/>
            </a:pPr>
            <a:r>
              <a:rPr lang="lv-LV" sz="2400" b="1" dirty="0"/>
              <a:t>Nav iespējama orāla barošana</a:t>
            </a:r>
            <a:r>
              <a:rPr lang="lv-LV" sz="2400" dirty="0"/>
              <a:t> (krona slimība, barības vada vēzis, tievās zarnas paralīza, peritonīts, zarnu nosprostojumi, nepārejoša vemšana u.c.)</a:t>
            </a:r>
          </a:p>
          <a:p>
            <a:pPr>
              <a:buFontTx/>
              <a:buChar char="-"/>
            </a:pPr>
            <a:r>
              <a:rPr lang="lv-LV" sz="2400" b="1" dirty="0"/>
              <a:t>Ēdiens netiek pietiekami absorbēts </a:t>
            </a:r>
            <a:r>
              <a:rPr lang="lv-LV" sz="2400" dirty="0"/>
              <a:t>(Plaši apdegumi, politraumas, radiācijas terapija, ķīmijterapija, čūlainais kolīts, īsās zarnas sindroms u.c.)</a:t>
            </a:r>
          </a:p>
          <a:p>
            <a:pPr>
              <a:buFontTx/>
              <a:buChar char="-"/>
            </a:pPr>
            <a:r>
              <a:rPr lang="lv-LV" sz="2400" b="1" dirty="0"/>
              <a:t>Nepieciešams atveseļot zarnu traktu </a:t>
            </a:r>
            <a:r>
              <a:rPr lang="lv-LV" sz="2400" dirty="0"/>
              <a:t>(Pēc operācijas, nepārejoša caureja, hroniskas iekaisīgās slimības) </a:t>
            </a:r>
          </a:p>
        </p:txBody>
      </p:sp>
    </p:spTree>
    <p:extLst>
      <p:ext uri="{BB962C8B-B14F-4D97-AF65-F5344CB8AC3E}">
        <p14:creationId xmlns:p14="http://schemas.microsoft.com/office/powerpoint/2010/main" val="407550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7600-3E7F-4BEB-9E15-0713164BB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29" y="1839964"/>
            <a:ext cx="4530211" cy="5018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400" b="1" dirty="0"/>
              <a:t>Parasti parenterālās barošanas maisījums satur: </a:t>
            </a:r>
          </a:p>
          <a:p>
            <a:pPr>
              <a:lnSpc>
                <a:spcPct val="100000"/>
              </a:lnSpc>
            </a:pPr>
            <a:r>
              <a:rPr lang="lv-LV" sz="2400" dirty="0"/>
              <a:t>Cukuru </a:t>
            </a:r>
          </a:p>
          <a:p>
            <a:pPr>
              <a:lnSpc>
                <a:spcPct val="100000"/>
              </a:lnSpc>
            </a:pPr>
            <a:r>
              <a:rPr lang="lv-LV" sz="2400" dirty="0"/>
              <a:t>Proteīnus (aminoskābes) </a:t>
            </a:r>
          </a:p>
          <a:p>
            <a:pPr>
              <a:lnSpc>
                <a:spcPct val="100000"/>
              </a:lnSpc>
            </a:pPr>
            <a:r>
              <a:rPr lang="lv-LV" sz="2400" dirty="0"/>
              <a:t>Taukus (lipīdi) </a:t>
            </a:r>
          </a:p>
          <a:p>
            <a:pPr>
              <a:lnSpc>
                <a:spcPct val="100000"/>
              </a:lnSpc>
            </a:pPr>
            <a:r>
              <a:rPr lang="lv-LV" sz="2400" dirty="0"/>
              <a:t>Elektrolītus</a:t>
            </a:r>
          </a:p>
          <a:p>
            <a:pPr>
              <a:lnSpc>
                <a:spcPct val="100000"/>
              </a:lnSpc>
            </a:pPr>
            <a:r>
              <a:rPr lang="lv-LV" sz="2400" dirty="0"/>
              <a:t>Mikroelementus</a:t>
            </a:r>
          </a:p>
          <a:p>
            <a:pPr>
              <a:lnSpc>
                <a:spcPct val="100000"/>
              </a:lnSpc>
            </a:pPr>
            <a:r>
              <a:rPr lang="lv-LV" sz="2400" dirty="0"/>
              <a:t>Vitamīnus</a:t>
            </a:r>
          </a:p>
          <a:p>
            <a:pPr>
              <a:lnSpc>
                <a:spcPct val="100000"/>
              </a:lnSpc>
            </a:pPr>
            <a:r>
              <a:rPr lang="lv-LV" sz="2400" b="1" dirty="0"/>
              <a:t>Insulīnu</a:t>
            </a:r>
            <a:r>
              <a:rPr lang="lv-LV" sz="2400" dirty="0"/>
              <a:t> vai citus medikamentus pēc vajadzības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E35B9-F7AC-4FD9-9B94-3E84900E4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82"/>
          <a:stretch/>
        </p:blipFill>
        <p:spPr>
          <a:xfrm>
            <a:off x="5368411" y="2072627"/>
            <a:ext cx="6233160" cy="42726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74E374-F9C6-4A30-9F19-80F85172C3EA}"/>
              </a:ext>
            </a:extLst>
          </p:cNvPr>
          <p:cNvSpPr/>
          <p:nvPr/>
        </p:nvSpPr>
        <p:spPr>
          <a:xfrm>
            <a:off x="377069" y="631894"/>
            <a:ext cx="10433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Sast</a:t>
            </a:r>
            <a:r>
              <a:rPr lang="lv-LV" sz="2400" dirty="0"/>
              <a:t>āvs tiek piemērots katram pacientam atkarībā no pacienta svara, vecuma, kaloriju vajadzībām un medicīniskā stāvokļa. </a:t>
            </a:r>
          </a:p>
        </p:txBody>
      </p:sp>
    </p:spTree>
    <p:extLst>
      <p:ext uri="{BB962C8B-B14F-4D97-AF65-F5344CB8AC3E}">
        <p14:creationId xmlns:p14="http://schemas.microsoft.com/office/powerpoint/2010/main" val="52175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C1EC8-611E-4063-BB66-CB5668A1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40"/>
            <a:ext cx="4898135" cy="13603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Parenterālās barošanas komplikācijas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09CA5-C1C9-48C7-8689-4B44A82CC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C4E1B5-FCB3-49EB-8B51-0E02316EB2CC}"/>
              </a:ext>
            </a:extLst>
          </p:cNvPr>
          <p:cNvSpPr txBox="1">
            <a:spLocks/>
          </p:cNvSpPr>
          <p:nvPr/>
        </p:nvSpPr>
        <p:spPr>
          <a:xfrm>
            <a:off x="1197864" y="2412747"/>
            <a:ext cx="4878978" cy="3631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Hiperglikēmija</a:t>
            </a:r>
            <a:r>
              <a:rPr lang="en-US">
                <a:solidFill>
                  <a:schemeClr val="tx1"/>
                </a:solidFill>
              </a:rPr>
              <a:t>- paaugstināts cukura līmenis asinīs- vairāk nekā 50% pacientu, kas saņem TPN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Hipoglikēmija</a:t>
            </a:r>
            <a:r>
              <a:rPr lang="en-US">
                <a:solidFill>
                  <a:schemeClr val="tx1"/>
                </a:solidFill>
              </a:rPr>
              <a:t>- pazemināts cukura līmenis asinīs-  4-9% pacientu, kas saņem TPN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0F8F2-4882-4439-979E-518513D2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67" y="193801"/>
            <a:ext cx="5230299" cy="507276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C34EB-BB21-4E5F-9812-168FF042C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88" y="5460362"/>
            <a:ext cx="11199069" cy="111990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75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B5E00-6328-4B31-9685-6BA0E4C8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91" y="-791970"/>
            <a:ext cx="3669704" cy="4389120"/>
          </a:xfrm>
        </p:spPr>
        <p:txBody>
          <a:bodyPr>
            <a:normAutofit/>
          </a:bodyPr>
          <a:lstStyle/>
          <a:p>
            <a:r>
              <a:rPr lang="lv-LV" sz="4000" dirty="0"/>
              <a:t>Hiperglikēmija</a:t>
            </a:r>
            <a:endParaRPr lang="en-GB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5F6E6-836A-4E41-99C9-47F6FACF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554" y="381497"/>
            <a:ext cx="7042470" cy="23753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2000" dirty="0"/>
              <a:t>Hiperglikēmija saistīta ar ilgāku slimnīcas uzturēšanās risku, paaugstinātu uzņemšanas biežumu intensīvās terapijas nodaļās.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C6169-76F2-4F6B-8503-EC9F7ABF0DF1}"/>
              </a:ext>
            </a:extLst>
          </p:cNvPr>
          <p:cNvSpPr/>
          <p:nvPr/>
        </p:nvSpPr>
        <p:spPr>
          <a:xfrm>
            <a:off x="249416" y="5367626"/>
            <a:ext cx="1169316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/>
              <a:t>Katrs 9 mg / dl palielinājums glikozes līmenī, kad asins glikoze ir vairāk par 113 mg / dL, palielina infekcijas un orgānu disfunkcijas risku par 7% -10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/>
              <a:t>Pacientiem ar vidējo asins glikozes līmeni 180 mg / dl bija 5,6 reizes lielāks mirstības risks nekā tiem, kam vidējais asins glikozes līmenis ir mazāks par 139 mg / dl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7401-E63D-4C49-9ED9-33EB82BD90C3}"/>
              </a:ext>
            </a:extLst>
          </p:cNvPr>
          <p:cNvSpPr/>
          <p:nvPr/>
        </p:nvSpPr>
        <p:spPr>
          <a:xfrm>
            <a:off x="1185059" y="2012664"/>
            <a:ext cx="3252216" cy="2139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dirty="0"/>
              <a:t>Paaugstināts risks: </a:t>
            </a:r>
          </a:p>
          <a:p>
            <a:pPr>
              <a:spcAft>
                <a:spcPts val="600"/>
              </a:spcAft>
            </a:pPr>
            <a:r>
              <a:rPr lang="lv-LV" b="1" dirty="0"/>
              <a:t>Nāve</a:t>
            </a:r>
          </a:p>
          <a:p>
            <a:pPr>
              <a:spcAft>
                <a:spcPts val="600"/>
              </a:spcAft>
            </a:pPr>
            <a:r>
              <a:rPr lang="lv-LV" b="1" dirty="0"/>
              <a:t>Sepse</a:t>
            </a:r>
          </a:p>
          <a:p>
            <a:pPr>
              <a:spcAft>
                <a:spcPts val="600"/>
              </a:spcAft>
            </a:pPr>
            <a:r>
              <a:rPr lang="lv-LV" b="1" dirty="0"/>
              <a:t>Pneimonija</a:t>
            </a:r>
          </a:p>
          <a:p>
            <a:pPr>
              <a:spcAft>
                <a:spcPts val="600"/>
              </a:spcAft>
            </a:pPr>
            <a:r>
              <a:rPr lang="lv-LV" b="1" dirty="0"/>
              <a:t>Akūta nieru mazspēja</a:t>
            </a:r>
          </a:p>
          <a:p>
            <a:pPr>
              <a:spcAft>
                <a:spcPts val="600"/>
              </a:spcAft>
            </a:pPr>
            <a:r>
              <a:rPr lang="lv-LV" b="1" dirty="0"/>
              <a:t>Sirds komplikācijas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B1519D-621E-426F-9398-68EE7E10C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804" y="2012664"/>
            <a:ext cx="4897322" cy="29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8C56-38F9-4575-8C0D-9CC5DDD7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52" y="223320"/>
            <a:ext cx="4172712" cy="754920"/>
          </a:xfrm>
        </p:spPr>
        <p:txBody>
          <a:bodyPr>
            <a:normAutofit fontScale="90000"/>
          </a:bodyPr>
          <a:lstStyle/>
          <a:p>
            <a:r>
              <a:rPr lang="lv-LV" dirty="0"/>
              <a:t>Cukura līmenis un insulīns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6824-5B5E-4C30-B5D7-0AB89AE9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52" y="1855394"/>
            <a:ext cx="5280660" cy="3659276"/>
          </a:xfrm>
        </p:spPr>
        <p:txBody>
          <a:bodyPr/>
          <a:lstStyle/>
          <a:p>
            <a:r>
              <a:rPr lang="lv-LV" dirty="0"/>
              <a:t>Cieša glikozes līmeņa kontrole pacientos ir apgrūtināta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6A0CB-CE03-4632-84DF-732272127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1" r="1934" b="11674"/>
          <a:stretch/>
        </p:blipFill>
        <p:spPr>
          <a:xfrm>
            <a:off x="263652" y="3110009"/>
            <a:ext cx="5280660" cy="365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AD3E93-F508-4AB0-9410-D93BB1075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312" y="0"/>
            <a:ext cx="6904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6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00" y="-613616"/>
            <a:ext cx="10515600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+mn-lt"/>
              </a:rPr>
              <a:t>Pētījuma praktiskā nozīme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72554" y="1142192"/>
            <a:ext cx="4536538" cy="1694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Insulīna zudumi uz dažādu plastmasu vai stiklu virsmām var </a:t>
            </a:r>
            <a:r>
              <a:rPr lang="lv-LV" b="1" dirty="0">
                <a:solidFill>
                  <a:srgbClr val="FF0000"/>
                </a:solidFill>
              </a:rPr>
              <a:t>sasniegt pat 95%</a:t>
            </a:r>
            <a:r>
              <a:rPr lang="lv-LV" dirty="0">
                <a:solidFill>
                  <a:srgbClr val="FF0000"/>
                </a:solidFill>
              </a:rPr>
              <a:t>!  </a:t>
            </a:r>
          </a:p>
          <a:p>
            <a:pPr marL="0" indent="0">
              <a:buNone/>
            </a:pPr>
            <a:r>
              <a:rPr lang="lv-LV" dirty="0"/>
              <a:t>Insulīna zudumi TPN sistēmās atkarībā no sistēmas veida, maisa sastāva un materiāla, noteikšanas metodēm </a:t>
            </a:r>
            <a:r>
              <a:rPr lang="lv-LV" b="1" dirty="0">
                <a:solidFill>
                  <a:srgbClr val="FF0000"/>
                </a:solidFill>
              </a:rPr>
              <a:t>variē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lv-LV" b="1" dirty="0">
                <a:solidFill>
                  <a:srgbClr val="FF0000"/>
                </a:solidFill>
              </a:rPr>
              <a:t>no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lv-LV" b="1" dirty="0">
                <a:solidFill>
                  <a:srgbClr val="FF0000"/>
                </a:solidFill>
              </a:rPr>
              <a:t>10-95%!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259"/>
            <a:ext cx="4231719" cy="2159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87" y="3827773"/>
            <a:ext cx="5762625" cy="809625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63924" y="4518856"/>
            <a:ext cx="6377553" cy="14105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27066" y="928603"/>
            <a:ext cx="2482711" cy="2559996"/>
            <a:chOff x="7144021" y="2006021"/>
            <a:chExt cx="3509889" cy="3627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4021" y="2006021"/>
              <a:ext cx="3509889" cy="362737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658099" y="2308665"/>
              <a:ext cx="1354016" cy="2475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299894" y="3050932"/>
              <a:ext cx="1354016" cy="78337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Content Placeholder 4"/>
          <p:cNvSpPr txBox="1">
            <a:spLocks/>
          </p:cNvSpPr>
          <p:nvPr/>
        </p:nvSpPr>
        <p:spPr>
          <a:xfrm>
            <a:off x="7272554" y="3107767"/>
            <a:ext cx="4582588" cy="19537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Tx/>
              <a:buChar char="-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Dati par insulīna zudumiem TPN maisos atkarībā no to sastāva- </a:t>
            </a: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labāka glikozes līmeņa kontrole pacientos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Tx/>
              <a:buChar char="-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Dati par insulīna zudumu iemesliem – pamats </a:t>
            </a: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insulīna adsorbcijas novēršanas risinājumu 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meklēšanai. 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Tx/>
              <a:buChar char="-"/>
              <a:tabLst/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7295579" y="2717628"/>
            <a:ext cx="4536538" cy="9801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40BB1B40-AA60-4DC8-B08E-84A5F4F11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11" y="5088996"/>
            <a:ext cx="11720613" cy="16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555C94-33F9-4FE0-954C-1947671EC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050" y="385725"/>
            <a:ext cx="3437282" cy="268890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377D9-12F8-414C-BACD-D0CDA7C2B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05" y="1009002"/>
            <a:ext cx="6817140" cy="483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>
                <a:solidFill>
                  <a:schemeClr val="bg1"/>
                </a:solidFill>
              </a:rPr>
              <a:t>Hipotēze: Vitamīni parenterālās barojošanas šķīdumā palielina insulīna pieejamību, traucējot insulīna fibrilāciju un piestiprināšanos pie infūzijas materiālu sienām.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BD76F8-8EDF-4D39-A103-F268A5DE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28" y="3546636"/>
            <a:ext cx="6481300" cy="2543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1D412-C010-4158-82D6-B1D49E9C5A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1378"/>
          <a:stretch/>
        </p:blipFill>
        <p:spPr>
          <a:xfrm>
            <a:off x="7961007" y="3721998"/>
            <a:ext cx="3319119" cy="21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7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48" y="314232"/>
            <a:ext cx="10058400" cy="2277858"/>
          </a:xfrm>
        </p:spPr>
        <p:txBody>
          <a:bodyPr>
            <a:normAutofit fontScale="92500" lnSpcReduction="10000"/>
          </a:bodyPr>
          <a:lstStyle/>
          <a:p>
            <a:r>
              <a:rPr lang="lv-LV" sz="2800" b="1" dirty="0"/>
              <a:t>Pētnieciskā</a:t>
            </a:r>
            <a:r>
              <a:rPr lang="lv-LV" b="1" dirty="0"/>
              <a:t> </a:t>
            </a:r>
            <a:r>
              <a:rPr lang="lv-LV" sz="2800" b="1" dirty="0"/>
              <a:t>darba</a:t>
            </a:r>
            <a:r>
              <a:rPr lang="lv-LV" b="1" dirty="0"/>
              <a:t> </a:t>
            </a:r>
            <a:r>
              <a:rPr lang="lv-LV" sz="2800" b="1" dirty="0"/>
              <a:t>uzdevumi</a:t>
            </a:r>
            <a:endParaRPr lang="lv-LV" dirty="0"/>
          </a:p>
          <a:p>
            <a:r>
              <a:rPr lang="lv-LV" dirty="0"/>
              <a:t>1. Kvantitatīvi noteikt pieejamo insulīna daudzumu no dažādām </a:t>
            </a:r>
            <a:r>
              <a:rPr lang="lv-LV" dirty="0" err="1"/>
              <a:t>parenterālām</a:t>
            </a:r>
            <a:r>
              <a:rPr lang="lv-LV" dirty="0"/>
              <a:t> uztura sistēmām.</a:t>
            </a:r>
          </a:p>
          <a:p>
            <a:r>
              <a:rPr lang="lv-LV" dirty="0"/>
              <a:t>2. Kvantitatīvi noteikt pieejamo insulīna daudzumu no dažādām </a:t>
            </a:r>
            <a:r>
              <a:rPr lang="lv-LV" dirty="0" err="1"/>
              <a:t>parenterālām</a:t>
            </a:r>
            <a:r>
              <a:rPr lang="lv-LV" dirty="0"/>
              <a:t> uztura sistēmām atkarībā no vitamīna satura infūzijas šķīdumā.</a:t>
            </a:r>
          </a:p>
          <a:p>
            <a:r>
              <a:rPr lang="lv-LV" dirty="0"/>
              <a:t>3. Noskaidrot insulīna adsorbcijas mehānismus un vitamīnu nozīmi insulīna atgūšanā no parenterālām infūzijas sistēmām, kā arī iespējamos risinājumus insulīna pieejamības uzlabošanā</a:t>
            </a:r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6" y="3146595"/>
            <a:ext cx="2092682" cy="125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56" y="4568350"/>
            <a:ext cx="2092682" cy="14846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0663" y="2698177"/>
            <a:ext cx="2742677" cy="3643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INSULĪNS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608822" y="4048773"/>
            <a:ext cx="660399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7348" t="23824" r="23664" b="21658"/>
          <a:stretch/>
        </p:blipFill>
        <p:spPr>
          <a:xfrm>
            <a:off x="3348684" y="2880373"/>
            <a:ext cx="1049867" cy="116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7348" t="23824" r="23664" b="21658"/>
          <a:stretch/>
        </p:blipFill>
        <p:spPr>
          <a:xfrm>
            <a:off x="3348683" y="4048773"/>
            <a:ext cx="1049867" cy="11684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449646" y="3215828"/>
            <a:ext cx="2742677" cy="3643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29911" y="4288950"/>
            <a:ext cx="2999012" cy="5588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TPN+ vitamīni (ūdenī šķīstošie/taukos šķīstošie)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050134" y="4009550"/>
            <a:ext cx="660399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823200" y="3307056"/>
            <a:ext cx="3522133" cy="6252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Kvantitatīva analīze (HPLC-MS) 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823199" y="4048773"/>
            <a:ext cx="3793068" cy="86189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Kvalitatīva analīze – insulīna </a:t>
            </a:r>
            <a:r>
              <a:rPr kumimoji="0" lang="lv-LV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fibrillu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veidošanās, izgulsnēšanās noteikšana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23198" y="5115034"/>
            <a:ext cx="3522133" cy="62522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Statistiskā analīze- vitamīnu saistība ar insulīna atgūšanu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B7EAEB-CD6F-4B5E-A1DF-788B4764D7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48" t="23824" r="23664" b="21658"/>
          <a:stretch/>
        </p:blipFill>
        <p:spPr>
          <a:xfrm>
            <a:off x="3317322" y="5117101"/>
            <a:ext cx="1049867" cy="11684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17F5033-1094-42F9-AFCA-10EFB95655B1}"/>
              </a:ext>
            </a:extLst>
          </p:cNvPr>
          <p:cNvSpPr txBox="1">
            <a:spLocks/>
          </p:cNvSpPr>
          <p:nvPr/>
        </p:nvSpPr>
        <p:spPr>
          <a:xfrm>
            <a:off x="4429911" y="5304528"/>
            <a:ext cx="2999012" cy="5588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TPN+ atsevišķi vitamīni vai citi piemēroti proteīni</a:t>
            </a:r>
          </a:p>
        </p:txBody>
      </p:sp>
    </p:spTree>
    <p:extLst>
      <p:ext uri="{BB962C8B-B14F-4D97-AF65-F5344CB8AC3E}">
        <p14:creationId xmlns:p14="http://schemas.microsoft.com/office/powerpoint/2010/main" val="119594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596</Words>
  <Application>Microsoft Office PowerPoint</Application>
  <PresentationFormat>Widescreen</PresentationFormat>
  <Paragraphs>94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Retrospect</vt:lpstr>
      <vt:lpstr>Insulīna adsorbcijas novēršana uz parenterālās barošanas infūzijas sistēmām. </vt:lpstr>
      <vt:lpstr>Parenterālā barošana </vt:lpstr>
      <vt:lpstr>PowerPoint Presentation</vt:lpstr>
      <vt:lpstr>Parenterālās barošanas komplikācijas</vt:lpstr>
      <vt:lpstr>Hiperglikēmija</vt:lpstr>
      <vt:lpstr>Cukura līmenis un insulīns</vt:lpstr>
      <vt:lpstr>Pētījuma praktiskā nozīme</vt:lpstr>
      <vt:lpstr>PowerPoint Presentation</vt:lpstr>
      <vt:lpstr>PowerPoint Presentation</vt:lpstr>
      <vt:lpstr>Metodes</vt:lpstr>
      <vt:lpstr>HPLC-MS</vt:lpstr>
      <vt:lpstr>ThT fluorescence – amiloīdo fibrillu noteikšanai</vt:lpstr>
      <vt:lpstr>Pirmie rezultāti</vt:lpstr>
      <vt:lpstr>PowerPoint Presentation</vt:lpstr>
      <vt:lpstr>PALDIES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Insulīna adsorbcijas novēršana uz parenterālās barošanas infūzijas sistēmām. </dc:title>
  <dc:creator>Unda Dubova</dc:creator>
  <cp:lastModifiedBy>Unda Dubova</cp:lastModifiedBy>
  <cp:revision>9</cp:revision>
  <dcterms:created xsi:type="dcterms:W3CDTF">2020-02-12T10:27:23Z</dcterms:created>
  <dcterms:modified xsi:type="dcterms:W3CDTF">2020-02-13T09:44:19Z</dcterms:modified>
</cp:coreProperties>
</file>