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_rels/presentation.xml.rels" ContentType="application/vnd.openxmlformats-package.relationships+xml"/>
  <Override PartName="/ppt/media/image45.jpeg" ContentType="image/jpeg"/>
  <Override PartName="/ppt/media/image12.png" ContentType="image/png"/>
  <Override PartName="/ppt/media/image46.jpeg" ContentType="image/jpeg"/>
  <Override PartName="/ppt/media/image22.png" ContentType="image/png"/>
  <Override PartName="/ppt/media/image41.png" ContentType="image/png"/>
  <Override PartName="/ppt/media/image40.png" ContentType="image/png"/>
  <Override PartName="/ppt/media/image38.jpeg" ContentType="image/jpeg"/>
  <Override PartName="/ppt/media/image51.jpeg" ContentType="image/jpeg"/>
  <Override PartName="/ppt/media/image42.jpeg" ContentType="image/jpeg"/>
  <Override PartName="/ppt/media/image37.jpeg" ContentType="image/jpeg"/>
  <Override PartName="/ppt/media/image36.jpeg" ContentType="image/jpeg"/>
  <Override PartName="/ppt/media/image35.jpeg" ContentType="image/jpeg"/>
  <Override PartName="/ppt/media/image33.png" ContentType="image/png"/>
  <Override PartName="/ppt/media/image32.jpeg" ContentType="image/jpeg"/>
  <Override PartName="/ppt/media/image73.png" ContentType="image/png"/>
  <Override PartName="/ppt/media/image31.jpeg" ContentType="image/jpeg"/>
  <Override PartName="/ppt/media/image63.png" ContentType="image/png"/>
  <Override PartName="/ppt/media/image27.jpeg" ContentType="image/jpeg"/>
  <Override PartName="/ppt/media/image26.jpeg" ContentType="image/jpeg"/>
  <Override PartName="/ppt/media/image25.jpeg" ContentType="image/jpeg"/>
  <Override PartName="/ppt/media/image24.jpeg" ContentType="image/jpeg"/>
  <Override PartName="/ppt/media/image14.png" ContentType="image/png"/>
  <Override PartName="/ppt/media/image34.jpeg" ContentType="image/jpeg"/>
  <Override PartName="/ppt/media/image18.png" ContentType="image/png"/>
  <Override PartName="/ppt/media/image9.png" ContentType="image/png"/>
  <Override PartName="/ppt/media/image59.png" ContentType="image/png"/>
  <Override PartName="/ppt/media/image20.png" ContentType="image/png"/>
  <Override PartName="/ppt/media/image55.png" ContentType="image/png"/>
  <Override PartName="/ppt/media/image5.png" ContentType="image/png"/>
  <Override PartName="/ppt/media/image15.png" ContentType="image/png"/>
  <Override PartName="/ppt/media/image53.jpeg" ContentType="image/jpeg"/>
  <Override PartName="/ppt/media/image23.jpeg" ContentType="image/jpeg"/>
  <Override PartName="/ppt/media/image68.png" ContentType="image/png"/>
  <Override PartName="/ppt/media/image48.jpeg" ContentType="image/jpeg"/>
  <Override PartName="/ppt/media/image61.png" ContentType="image/png"/>
  <Override PartName="/ppt/media/image50.png" ContentType="image/png"/>
  <Override PartName="/ppt/media/image17.png" ContentType="image/png"/>
  <Override PartName="/ppt/media/image52.jpeg" ContentType="image/jpeg"/>
  <Override PartName="/ppt/media/image54.jpeg" ContentType="image/jpeg"/>
  <Override PartName="/ppt/media/image57.jpeg" ContentType="image/jpeg"/>
  <Override PartName="/ppt/media/image70.jpeg" ContentType="image/jpeg"/>
  <Override PartName="/ppt/media/image74.png" ContentType="image/png"/>
  <Override PartName="/ppt/media/image21.png" ContentType="image/png"/>
  <Override PartName="/ppt/media/image44.jpeg" ContentType="image/jpeg"/>
  <Override PartName="/ppt/media/image67.png" ContentType="image/png"/>
  <Override PartName="/ppt/media/image66.png" ContentType="image/png"/>
  <Override PartName="/ppt/media/image13.png" ContentType="image/png"/>
  <Override PartName="/ppt/media/image39.png" ContentType="image/png"/>
  <Override PartName="/ppt/media/image72.png" ContentType="image/png"/>
  <Override PartName="/ppt/media/image64.jpeg" ContentType="image/jpeg"/>
  <Override PartName="/ppt/media/image71.png" ContentType="image/png"/>
  <Override PartName="/ppt/media/image65.jpeg" ContentType="image/jpeg"/>
  <Override PartName="/ppt/media/image62.png" ContentType="image/png"/>
  <Override PartName="/ppt/media/image60.png" ContentType="image/png"/>
  <Override PartName="/ppt/media/image19.png" ContentType="image/png"/>
  <Override PartName="/ppt/media/image47.jpeg" ContentType="image/jpeg"/>
  <Override PartName="/ppt/media/image16.png" ContentType="image/png"/>
  <Override PartName="/ppt/media/image10.png" ContentType="image/png"/>
  <Override PartName="/ppt/media/image69.png" ContentType="image/png"/>
  <Override PartName="/ppt/media/image4.png" ContentType="image/png"/>
  <Override PartName="/ppt/media/image28.jpeg" ContentType="image/jpeg"/>
  <Override PartName="/ppt/media/image6.png" ContentType="image/png"/>
  <Override PartName="/ppt/media/image56.png" ContentType="image/png"/>
  <Override PartName="/ppt/media/image1.png" ContentType="image/png"/>
  <Override PartName="/ppt/media/image7.png" ContentType="image/png"/>
  <Override PartName="/ppt/media/image29.jpeg" ContentType="image/jpeg"/>
  <Override PartName="/ppt/media/image49.jpeg" ContentType="image/jpeg"/>
  <Override PartName="/ppt/media/image2.png" ContentType="image/png"/>
  <Override PartName="/ppt/media/image3.png" ContentType="image/png"/>
  <Override PartName="/ppt/media/image30.jpeg" ContentType="image/jpeg"/>
  <Override PartName="/ppt/media/image11.png" ContentType="image/png"/>
  <Override PartName="/ppt/media/image43.jpeg" ContentType="image/jpeg"/>
  <Override PartName="/ppt/media/image58.png" ContentType="image/png"/>
  <Override PartName="/ppt/media/image8.png" ContentType="image/png"/>
  <Override PartName="/ppt/notesSlides/_rels/notesSlide3.xml.rels" ContentType="application/vnd.openxmlformats-package.relationships+xml"/>
  <Override PartName="/ppt/notesSlides/notesSlide3.xml" ContentType="application/vnd.openxmlformats-officedocument.presentationml.notesSlide+xml"/>
  <Override PartName="/ppt/slides/_rels/slide4.xml.rels" ContentType="application/vnd.openxmlformats-package.relationships+xml"/>
  <Override PartName="/ppt/slides/_rels/slide12.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19.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6.xml.rels" ContentType="application/vnd.openxmlformats-package.relationships+xml"/>
  <Override PartName="/ppt/slides/_rels/slide21.xml.rels" ContentType="application/vnd.openxmlformats-package.relationships+xml"/>
  <Override PartName="/ppt/slides/_rels/slide32.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5.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41"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42"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43"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F7F4354C-7D13-4B67-8A9D-7D2F80BAFD4D}"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PlaceHolder 1"/>
          <p:cNvSpPr>
            <a:spLocks noGrp="1"/>
          </p:cNvSpPr>
          <p:nvPr>
            <p:ph type="body"/>
          </p:nvPr>
        </p:nvSpPr>
        <p:spPr>
          <a:xfrm>
            <a:off x="685800" y="4343400"/>
            <a:ext cx="5485320" cy="4113720"/>
          </a:xfrm>
          <a:prstGeom prst="rect">
            <a:avLst/>
          </a:prstGeom>
        </p:spPr>
        <p:txBody>
          <a:bodyPr lIns="0" rIns="0" tIns="91440" bIns="91440">
            <a:noAutofit/>
          </a:bodyPr>
          <a:p>
            <a:pPr marL="216000" indent="-215640">
              <a:lnSpc>
                <a:spcPct val="100000"/>
              </a:lnSpc>
            </a:pPr>
            <a:r>
              <a:rPr b="0" lang="en-US" sz="1100" spc="-1" strike="noStrike">
                <a:latin typeface="Arial"/>
              </a:rPr>
              <a:t>Pielietojumi - medicīnā (piem. audzēju), eku konstrukciju siltinājumu novērtēšanai, elektronisko un mehānisko sistēmu novērtēšanai, u.c.</a:t>
            </a:r>
            <a:endParaRPr b="0" lang="en-US" sz="1100" spc="-1" strike="noStrike">
              <a:latin typeface="Arial"/>
            </a:endParaRPr>
          </a:p>
        </p:txBody>
      </p:sp>
      <p:sp>
        <p:nvSpPr>
          <p:cNvPr id="414" name="PlaceHolder 2"/>
          <p:cNvSpPr>
            <a:spLocks noGrp="1"/>
          </p:cNvSpPr>
          <p:nvPr>
            <p:ph type="sldImg"/>
          </p:nvPr>
        </p:nvSpPr>
        <p:spPr>
          <a:xfrm>
            <a:off x="1143360" y="685800"/>
            <a:ext cx="4571280" cy="3427920"/>
          </a:xfrm>
          <a:prstGeom prst="rect">
            <a:avLst/>
          </a:prstGeom>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143000" y="1307160"/>
            <a:ext cx="6856920" cy="858960"/>
          </a:xfrm>
          <a:prstGeom prst="rect">
            <a:avLst/>
          </a:prstGeom>
        </p:spPr>
        <p:txBody>
          <a:bodyPr lIns="0" rIns="0" tIns="0" bIns="0" anchor="ctr">
            <a:noAutofit/>
          </a:bodyPr>
          <a:p>
            <a:pPr algn="ctr"/>
            <a:endParaRPr b="0" lang="en-US" sz="4400" spc="-1" strike="noStrike">
              <a:latin typeface="Arial"/>
            </a:endParaRPr>
          </a:p>
        </p:txBody>
      </p:sp>
      <p:sp>
        <p:nvSpPr>
          <p:cNvPr id="24" name="PlaceHolder 2"/>
          <p:cNvSpPr>
            <a:spLocks noGrp="1"/>
          </p:cNvSpPr>
          <p:nvPr>
            <p:ph type="body"/>
          </p:nvPr>
        </p:nvSpPr>
        <p:spPr>
          <a:xfrm>
            <a:off x="457200" y="1203480"/>
            <a:ext cx="8228880" cy="142236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2761200"/>
            <a:ext cx="8228880" cy="14223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143000" y="1307160"/>
            <a:ext cx="6856920" cy="85896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457200" y="1203480"/>
            <a:ext cx="4015440" cy="142236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3880" y="1203480"/>
            <a:ext cx="4015440" cy="142236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2761200"/>
            <a:ext cx="4015440" cy="142236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3880" y="2761200"/>
            <a:ext cx="4015440" cy="14223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143000" y="1307160"/>
            <a:ext cx="6856920" cy="85896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457200" y="1203480"/>
            <a:ext cx="2649600" cy="142236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203480"/>
            <a:ext cx="2649600" cy="142236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203480"/>
            <a:ext cx="2649600" cy="142236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2761200"/>
            <a:ext cx="2649600" cy="142236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2761200"/>
            <a:ext cx="2649600" cy="142236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2761200"/>
            <a:ext cx="2649600" cy="14223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143000" y="1307160"/>
            <a:ext cx="6856920" cy="858960"/>
          </a:xfrm>
          <a:prstGeom prst="rect">
            <a:avLst/>
          </a:prstGeom>
        </p:spPr>
        <p:txBody>
          <a:bodyPr lIns="0" rIns="0" tIns="0" bIns="0" anchor="ctr">
            <a:noAutofit/>
          </a:bodyPr>
          <a:p>
            <a:pPr algn="ctr"/>
            <a:endParaRPr b="0" lang="en-US" sz="4400" spc="-1" strike="noStrike">
              <a:latin typeface="Arial"/>
            </a:endParaRPr>
          </a:p>
        </p:txBody>
      </p:sp>
      <p:sp>
        <p:nvSpPr>
          <p:cNvPr id="3" name="PlaceHolder 2"/>
          <p:cNvSpPr>
            <a:spLocks noGrp="1"/>
          </p:cNvSpPr>
          <p:nvPr>
            <p:ph type="subTitle"/>
          </p:nvPr>
        </p:nvSpPr>
        <p:spPr>
          <a:xfrm>
            <a:off x="457200" y="1203480"/>
            <a:ext cx="8228880" cy="2982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143000" y="1307160"/>
            <a:ext cx="6856920" cy="858960"/>
          </a:xfrm>
          <a:prstGeom prst="rect">
            <a:avLst/>
          </a:prstGeom>
        </p:spPr>
        <p:txBody>
          <a:bodyPr lIns="0" rIns="0" tIns="0" bIns="0" anchor="ctr">
            <a:noAutofit/>
          </a:bodyPr>
          <a:p>
            <a:pPr algn="ctr"/>
            <a:endParaRPr b="0" lang="en-US" sz="4400" spc="-1" strike="noStrike">
              <a:latin typeface="Arial"/>
            </a:endParaRPr>
          </a:p>
        </p:txBody>
      </p:sp>
      <p:sp>
        <p:nvSpPr>
          <p:cNvPr id="5" name="PlaceHolder 2"/>
          <p:cNvSpPr>
            <a:spLocks noGrp="1"/>
          </p:cNvSpPr>
          <p:nvPr>
            <p:ph type="body"/>
          </p:nvPr>
        </p:nvSpPr>
        <p:spPr>
          <a:xfrm>
            <a:off x="457200" y="1203480"/>
            <a:ext cx="8228880" cy="2982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143000" y="1307160"/>
            <a:ext cx="6856920" cy="858960"/>
          </a:xfrm>
          <a:prstGeom prst="rect">
            <a:avLst/>
          </a:prstGeom>
        </p:spPr>
        <p:txBody>
          <a:bodyPr lIns="0" rIns="0" tIns="0" bIns="0" anchor="ctr">
            <a:noAutofit/>
          </a:bodyPr>
          <a:p>
            <a:pPr algn="ctr"/>
            <a:endParaRPr b="0" lang="en-US" sz="4400" spc="-1" strike="noStrike">
              <a:latin typeface="Arial"/>
            </a:endParaRPr>
          </a:p>
        </p:txBody>
      </p:sp>
      <p:sp>
        <p:nvSpPr>
          <p:cNvPr id="7" name="PlaceHolder 2"/>
          <p:cNvSpPr>
            <a:spLocks noGrp="1"/>
          </p:cNvSpPr>
          <p:nvPr>
            <p:ph type="body"/>
          </p:nvPr>
        </p:nvSpPr>
        <p:spPr>
          <a:xfrm>
            <a:off x="457200" y="1203480"/>
            <a:ext cx="4015440" cy="298260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3880" y="1203480"/>
            <a:ext cx="4015440" cy="2982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143000" y="1307160"/>
            <a:ext cx="6856920" cy="85896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143000" y="1307160"/>
            <a:ext cx="6856920" cy="39830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143000" y="1307160"/>
            <a:ext cx="6856920" cy="85896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457200" y="1203480"/>
            <a:ext cx="4015440" cy="142236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3880" y="1203480"/>
            <a:ext cx="4015440" cy="298260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2761200"/>
            <a:ext cx="4015440" cy="14223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143000" y="1307160"/>
            <a:ext cx="6856920" cy="85896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457200" y="1203480"/>
            <a:ext cx="4015440" cy="298260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3880" y="1203480"/>
            <a:ext cx="4015440" cy="142236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3880" y="2761200"/>
            <a:ext cx="4015440" cy="14223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143000" y="1307160"/>
            <a:ext cx="6856920" cy="858960"/>
          </a:xfrm>
          <a:prstGeom prst="rect">
            <a:avLst/>
          </a:prstGeom>
        </p:spPr>
        <p:txBody>
          <a:bodyPr lIns="0" rIns="0" tIns="0" bIns="0" anchor="ctr">
            <a:noAutofit/>
          </a:bodyPr>
          <a:p>
            <a:pPr algn="ctr"/>
            <a:endParaRPr b="0" lang="en-US" sz="4400" spc="-1" strike="noStrike">
              <a:latin typeface="Arial"/>
            </a:endParaRPr>
          </a:p>
        </p:txBody>
      </p:sp>
      <p:sp>
        <p:nvSpPr>
          <p:cNvPr id="20" name="PlaceHolder 2"/>
          <p:cNvSpPr>
            <a:spLocks noGrp="1"/>
          </p:cNvSpPr>
          <p:nvPr>
            <p:ph type="body"/>
          </p:nvPr>
        </p:nvSpPr>
        <p:spPr>
          <a:xfrm>
            <a:off x="457200" y="1203480"/>
            <a:ext cx="4015440" cy="142236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3880" y="1203480"/>
            <a:ext cx="4015440" cy="142236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2761200"/>
            <a:ext cx="8228880" cy="142236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143000" y="1307160"/>
            <a:ext cx="6856920" cy="858960"/>
          </a:xfrm>
          <a:prstGeom prst="rect">
            <a:avLst/>
          </a:prstGeom>
        </p:spPr>
        <p:txBody>
          <a:bodyPr lIns="0" rIns="0" tIns="0" bIns="0" anchor="ctr">
            <a:noAutofit/>
          </a:bodyPr>
          <a:p>
            <a:pPr algn="ctr"/>
            <a:r>
              <a:rPr b="0" lang="en-US" sz="4400" spc="-1" strike="noStrike">
                <a:latin typeface="Arial"/>
              </a:rPr>
              <a:t>Click to edit the title </a:t>
            </a:r>
            <a:r>
              <a:rPr b="0" lang="en-US" sz="4400" spc="-1" strike="noStrike">
                <a:latin typeface="Arial"/>
              </a:rPr>
              <a:t>text format</a:t>
            </a:r>
            <a:endParaRPr b="0" lang="en-US" sz="4400" spc="-1" strike="noStrike">
              <a:latin typeface="Arial"/>
            </a:endParaRPr>
          </a:p>
        </p:txBody>
      </p:sp>
      <p:sp>
        <p:nvSpPr>
          <p:cNvPr id="1" name="PlaceHolder 2"/>
          <p:cNvSpPr>
            <a:spLocks noGrp="1"/>
          </p:cNvSpPr>
          <p:nvPr>
            <p:ph type="body"/>
          </p:nvPr>
        </p:nvSpPr>
        <p:spPr>
          <a:xfrm>
            <a:off x="457200" y="1203480"/>
            <a:ext cx="8228880" cy="2982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9" Type="http://schemas.openxmlformats.org/officeDocument/2006/relationships/image" Target="../media/image30.jpeg"/><Relationship Id="rId10" Type="http://schemas.openxmlformats.org/officeDocument/2006/relationships/image" Target="../media/image31.jpeg"/><Relationship Id="rId11" Type="http://schemas.openxmlformats.org/officeDocument/2006/relationships/image" Target="../media/image32.jpeg"/><Relationship Id="rId1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jpeg"/><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jpeg"/><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7" Type="http://schemas.openxmlformats.org/officeDocument/2006/relationships/image" Target="../media/image47.jpeg"/><Relationship Id="rId8" Type="http://schemas.openxmlformats.org/officeDocument/2006/relationships/image" Target="../media/image48.jpeg"/><Relationship Id="rId9" Type="http://schemas.openxmlformats.org/officeDocument/2006/relationships/image" Target="../media/image49.jpeg"/><Relationship Id="rId10"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jpeg"/><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image" Target="../media/image57.jpeg"/><Relationship Id="rId4"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image" Target="../media/image64.jpeg"/><Relationship Id="rId3" Type="http://schemas.openxmlformats.org/officeDocument/2006/relationships/image" Target="../media/image65.jpeg"/><Relationship Id="rId4"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image" Target="../media/image67.png"/><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image" Target="../media/image70.jpeg"/><Relationship Id="rId3"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Google Shape;129;p25" descr=""/>
          <p:cNvPicPr/>
          <p:nvPr/>
        </p:nvPicPr>
        <p:blipFill>
          <a:blip r:embed="rId1"/>
          <a:stretch/>
        </p:blipFill>
        <p:spPr>
          <a:xfrm>
            <a:off x="0" y="4357440"/>
            <a:ext cx="9142920" cy="784800"/>
          </a:xfrm>
          <a:prstGeom prst="rect">
            <a:avLst/>
          </a:prstGeom>
          <a:ln>
            <a:noFill/>
          </a:ln>
        </p:spPr>
      </p:pic>
      <p:sp>
        <p:nvSpPr>
          <p:cNvPr id="45" name="CustomShape 1"/>
          <p:cNvSpPr/>
          <p:nvPr/>
        </p:nvSpPr>
        <p:spPr>
          <a:xfrm>
            <a:off x="164556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46" name="CustomShape 2"/>
          <p:cNvSpPr/>
          <p:nvPr/>
        </p:nvSpPr>
        <p:spPr>
          <a:xfrm>
            <a:off x="863568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C9DD7D3F-6942-4183-A882-E1E33704EBA8}"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47" name="CustomShape 3"/>
          <p:cNvSpPr/>
          <p:nvPr/>
        </p:nvSpPr>
        <p:spPr>
          <a:xfrm>
            <a:off x="703440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48" name="CustomShape 4"/>
          <p:cNvSpPr/>
          <p:nvPr/>
        </p:nvSpPr>
        <p:spPr>
          <a:xfrm>
            <a:off x="297180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49" name="CustomShape 5"/>
          <p:cNvSpPr/>
          <p:nvPr/>
        </p:nvSpPr>
        <p:spPr>
          <a:xfrm>
            <a:off x="0" y="1243800"/>
            <a:ext cx="9142920" cy="57600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lang="en-US" sz="3300" spc="-1" strike="noStrike" u="sng">
                <a:solidFill>
                  <a:srgbClr val="484537"/>
                </a:solidFill>
                <a:uFillTx/>
                <a:latin typeface="Calibri"/>
                <a:ea typeface="Calibri"/>
              </a:rPr>
              <a:t>APPLAUSE - SIFT</a:t>
            </a:r>
            <a:endParaRPr b="0" lang="en-US" sz="3300" spc="-1" strike="noStrike">
              <a:latin typeface="Arial"/>
            </a:endParaRPr>
          </a:p>
        </p:txBody>
      </p:sp>
      <p:sp>
        <p:nvSpPr>
          <p:cNvPr id="50" name="CustomShape 6"/>
          <p:cNvSpPr/>
          <p:nvPr/>
        </p:nvSpPr>
        <p:spPr>
          <a:xfrm>
            <a:off x="0" y="1937160"/>
            <a:ext cx="9142920" cy="142992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lang="en-US" sz="1800" spc="-1" strike="noStrike">
                <a:solidFill>
                  <a:srgbClr val="484537"/>
                </a:solidFill>
                <a:latin typeface="Calibri"/>
                <a:ea typeface="Calibri"/>
              </a:rPr>
              <a:t>Toms Stūrmanis</a:t>
            </a:r>
            <a:endParaRPr b="0" lang="en-US" sz="1800" spc="-1" strike="noStrike">
              <a:latin typeface="Arial"/>
            </a:endParaRPr>
          </a:p>
          <a:p>
            <a:pPr algn="ctr">
              <a:lnSpc>
                <a:spcPct val="100000"/>
              </a:lnSpc>
            </a:pPr>
            <a:r>
              <a:rPr b="1" lang="en-US" sz="1500" spc="-1" strike="noStrike">
                <a:solidFill>
                  <a:srgbClr val="484537"/>
                </a:solidFill>
                <a:latin typeface="Calibri"/>
                <a:ea typeface="Calibri"/>
              </a:rPr>
              <a:t>Elektronikas un datorzinātņu institūts,</a:t>
            </a:r>
            <a:endParaRPr b="0" lang="en-US" sz="1500" spc="-1" strike="noStrike">
              <a:latin typeface="Arial"/>
            </a:endParaRPr>
          </a:p>
          <a:p>
            <a:pPr algn="ctr">
              <a:lnSpc>
                <a:spcPct val="100000"/>
              </a:lnSpc>
            </a:pPr>
            <a:r>
              <a:rPr b="1" lang="en-US" sz="1500" spc="-1" strike="noStrike">
                <a:solidFill>
                  <a:srgbClr val="484537"/>
                </a:solidFill>
                <a:latin typeface="Calibri"/>
                <a:ea typeface="Calibri"/>
              </a:rPr>
              <a:t>Zinātniskais asistents</a:t>
            </a:r>
            <a:endParaRPr b="0" lang="en-US" sz="1500" spc="-1" strike="noStrike">
              <a:latin typeface="Arial"/>
            </a:endParaRPr>
          </a:p>
          <a:p>
            <a:pPr algn="ctr">
              <a:lnSpc>
                <a:spcPct val="100000"/>
              </a:lnSpc>
            </a:pPr>
            <a:endParaRPr b="0" lang="en-US" sz="1500" spc="-1" strike="noStrike">
              <a:latin typeface="Arial"/>
            </a:endParaRPr>
          </a:p>
          <a:p>
            <a:pPr algn="ctr">
              <a:lnSpc>
                <a:spcPct val="100000"/>
              </a:lnSpc>
            </a:pPr>
            <a:r>
              <a:rPr b="0" lang="en-US" sz="1400" spc="-1" strike="noStrike" u="sng">
                <a:solidFill>
                  <a:srgbClr val="60821c"/>
                </a:solidFill>
                <a:uFillTx/>
                <a:latin typeface="Calibri"/>
                <a:ea typeface="Calibri"/>
              </a:rPr>
              <a:t>toms.sturmanis@edi.lv</a:t>
            </a:r>
            <a:endParaRPr b="0" lang="en-US" sz="1400" spc="-1" strike="noStrike">
              <a:latin typeface="Arial"/>
            </a:endParaRPr>
          </a:p>
          <a:p>
            <a:pPr algn="ctr">
              <a:lnSpc>
                <a:spcPct val="100000"/>
              </a:lnSpc>
            </a:pPr>
            <a:r>
              <a:rPr b="0" lang="en-US" sz="1400" spc="-1" strike="noStrike">
                <a:solidFill>
                  <a:srgbClr val="484537"/>
                </a:solidFill>
                <a:latin typeface="Calibri"/>
                <a:ea typeface="Calibri"/>
              </a:rPr>
              <a:t>Dzērbenes iela 14, Rīga, Latvija, LV1006</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182880" y="182880"/>
            <a:ext cx="7497360" cy="45648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lang="en-US" sz="2000" spc="-1" strike="noStrike">
                <a:solidFill>
                  <a:srgbClr val="484537"/>
                </a:solidFill>
                <a:latin typeface="Calibri"/>
                <a:ea typeface="Calibri"/>
              </a:rPr>
              <a:t>Image registration – image resampling (attēla transformācija)</a:t>
            </a:r>
            <a:endParaRPr b="0" lang="en-US" sz="2000" spc="-1" strike="noStrike">
              <a:latin typeface="Arial"/>
            </a:endParaRPr>
          </a:p>
        </p:txBody>
      </p:sp>
      <p:sp>
        <p:nvSpPr>
          <p:cNvPr id="124" name="CustomShape 2"/>
          <p:cNvSpPr/>
          <p:nvPr/>
        </p:nvSpPr>
        <p:spPr>
          <a:xfrm>
            <a:off x="10058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Izmantojot iegūtās reģistrācijas funcijas, attēlus transformē, un transformācijas rezultātā koordinātas kas nav veseli skaitļi, tiek attiecīgi interpolēta, lai iegūtu vēlamo rezultātu</a:t>
            </a:r>
            <a:endParaRPr b="0" lang="en-US" sz="1600" spc="-1" strike="noStrike">
              <a:latin typeface="Arial"/>
            </a:endParaRPr>
          </a:p>
        </p:txBody>
      </p:sp>
      <p:pic>
        <p:nvPicPr>
          <p:cNvPr id="125" name="Google Shape;129;p25" descr=""/>
          <p:cNvPicPr/>
          <p:nvPr/>
        </p:nvPicPr>
        <p:blipFill>
          <a:blip r:embed="rId1"/>
          <a:stretch/>
        </p:blipFill>
        <p:spPr>
          <a:xfrm>
            <a:off x="360" y="4357440"/>
            <a:ext cx="9142920" cy="784800"/>
          </a:xfrm>
          <a:prstGeom prst="rect">
            <a:avLst/>
          </a:prstGeom>
          <a:ln>
            <a:noFill/>
          </a:ln>
        </p:spPr>
      </p:pic>
      <p:sp>
        <p:nvSpPr>
          <p:cNvPr id="126"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127"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438D443B-7D89-45A6-9700-E498E7D5A16F}"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128"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129"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130" name="CustomShape 7"/>
          <p:cNvSpPr/>
          <p:nvPr/>
        </p:nvSpPr>
        <p:spPr>
          <a:xfrm>
            <a:off x="457200" y="285012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Attēlu reģistrācija izmantojot iegūto transformācijas funkciju</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Izmanto interpolāciju koordinātēm kas nav veseli skaitļi</a:t>
            </a:r>
            <a:endParaRPr b="0" lang="en-US" sz="1600" spc="-1" strike="noStrike">
              <a:latin typeface="Arial"/>
            </a:endParaRPr>
          </a:p>
          <a:p>
            <a:pPr algn="just">
              <a:lnSpc>
                <a:spcPct val="150000"/>
              </a:lnSpc>
            </a:pPr>
            <a:endParaRPr b="0" lang="en-US" sz="1600" spc="-1" strike="noStrike">
              <a:latin typeface="Arial"/>
            </a:endParaRPr>
          </a:p>
        </p:txBody>
      </p:sp>
      <p:pic>
        <p:nvPicPr>
          <p:cNvPr id="131" name="" descr=""/>
          <p:cNvPicPr/>
          <p:nvPr/>
        </p:nvPicPr>
        <p:blipFill>
          <a:blip r:embed="rId2"/>
          <a:stretch/>
        </p:blipFill>
        <p:spPr>
          <a:xfrm>
            <a:off x="1280160" y="844920"/>
            <a:ext cx="6303600" cy="24462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822960" y="91440"/>
            <a:ext cx="7497360" cy="45648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lang="en-US" sz="2000" spc="-1" strike="noStrike">
                <a:solidFill>
                  <a:srgbClr val="484537"/>
                </a:solidFill>
                <a:latin typeface="Calibri"/>
                <a:ea typeface="Calibri"/>
              </a:rPr>
              <a:t>Image fusion (attēlu sapludināšana)</a:t>
            </a:r>
            <a:endParaRPr b="0" lang="en-US" sz="2000" spc="-1" strike="noStrike">
              <a:latin typeface="Arial"/>
            </a:endParaRPr>
          </a:p>
        </p:txBody>
      </p:sp>
      <p:sp>
        <p:nvSpPr>
          <p:cNvPr id="133" name="CustomShape 2"/>
          <p:cNvSpPr/>
          <p:nvPr/>
        </p:nvSpPr>
        <p:spPr>
          <a:xfrm>
            <a:off x="10058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Dažādu metožu attēlu sapludināšana</a:t>
            </a:r>
            <a:endParaRPr b="0" lang="en-US" sz="1600" spc="-1" strike="noStrike">
              <a:latin typeface="Arial"/>
            </a:endParaRPr>
          </a:p>
          <a:p>
            <a:pPr algn="just">
              <a:lnSpc>
                <a:spcPct val="150000"/>
              </a:lnSpc>
              <a:spcBef>
                <a:spcPts val="499"/>
              </a:spcBef>
            </a:pPr>
            <a:r>
              <a:rPr b="1" lang="en-US" sz="1600" spc="-1" strike="noStrike">
                <a:solidFill>
                  <a:srgbClr val="484537"/>
                </a:solidFill>
                <a:latin typeface="Calibri"/>
                <a:ea typeface="Calibri"/>
              </a:rPr>
              <a:t>Var redzēt, ka dod dažādus rezultātus, grūti spriest kurš dod vislabāko rezultātu</a:t>
            </a:r>
            <a:endParaRPr b="0" lang="en-US" sz="1600" spc="-1" strike="noStrike">
              <a:latin typeface="Arial"/>
            </a:endParaRPr>
          </a:p>
          <a:p>
            <a:pPr algn="just">
              <a:lnSpc>
                <a:spcPct val="150000"/>
              </a:lnSpc>
              <a:spcBef>
                <a:spcPts val="499"/>
              </a:spcBef>
            </a:pPr>
            <a:r>
              <a:rPr b="1" lang="en-US" sz="1600" spc="-1" strike="noStrike">
                <a:solidFill>
                  <a:srgbClr val="484537"/>
                </a:solidFill>
                <a:latin typeface="Calibri"/>
                <a:ea typeface="Calibri"/>
              </a:rPr>
              <a:t>Par labāko metodi var spriest pēc pielietojuma </a:t>
            </a:r>
            <a:endParaRPr b="0" lang="en-US" sz="1600" spc="-1" strike="noStrike">
              <a:latin typeface="Arial"/>
            </a:endParaRPr>
          </a:p>
        </p:txBody>
      </p:sp>
      <p:pic>
        <p:nvPicPr>
          <p:cNvPr id="134" name="Google Shape;129;p25" descr=""/>
          <p:cNvPicPr/>
          <p:nvPr/>
        </p:nvPicPr>
        <p:blipFill>
          <a:blip r:embed="rId1"/>
          <a:stretch/>
        </p:blipFill>
        <p:spPr>
          <a:xfrm>
            <a:off x="360" y="4357440"/>
            <a:ext cx="9142920" cy="784800"/>
          </a:xfrm>
          <a:prstGeom prst="rect">
            <a:avLst/>
          </a:prstGeom>
          <a:ln>
            <a:noFill/>
          </a:ln>
        </p:spPr>
      </p:pic>
      <p:sp>
        <p:nvSpPr>
          <p:cNvPr id="135"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136"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267E0259-8489-4D92-A239-CD29FD2877F6}"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137"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138"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139" name="CustomShape 7"/>
          <p:cNvSpPr/>
          <p:nvPr/>
        </p:nvSpPr>
        <p:spPr>
          <a:xfrm>
            <a:off x="-37440" y="564120"/>
            <a:ext cx="470016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Attēlu informācijas sapludināšana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Dažādas metodes</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Par labāko rezultātu var spriest pēc pielietojuma</a:t>
            </a:r>
            <a:endParaRPr b="0" lang="en-US" sz="1600" spc="-1" strike="noStrike">
              <a:latin typeface="Arial"/>
            </a:endParaRPr>
          </a:p>
          <a:p>
            <a:pPr algn="just">
              <a:lnSpc>
                <a:spcPct val="150000"/>
              </a:lnSpc>
            </a:pPr>
            <a:endParaRPr b="0" lang="en-US" sz="1600" spc="-1" strike="noStrike">
              <a:latin typeface="Arial"/>
            </a:endParaRPr>
          </a:p>
        </p:txBody>
      </p:sp>
      <p:pic>
        <p:nvPicPr>
          <p:cNvPr id="140" name="" descr=""/>
          <p:cNvPicPr/>
          <p:nvPr/>
        </p:nvPicPr>
        <p:blipFill>
          <a:blip r:embed="rId2"/>
          <a:stretch/>
        </p:blipFill>
        <p:spPr>
          <a:xfrm>
            <a:off x="4846320" y="640080"/>
            <a:ext cx="3839760" cy="317232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731520" y="27432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Image registration (attēlu reģistrēšana)</a:t>
            </a:r>
            <a:endParaRPr b="0" lang="en-US" sz="2000" spc="-1" strike="noStrike">
              <a:latin typeface="Arial"/>
            </a:endParaRPr>
          </a:p>
        </p:txBody>
      </p:sp>
      <p:sp>
        <p:nvSpPr>
          <p:cNvPr id="142"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Lai saprastu kā tiek detektētas pazīmes, apskatīsim SIFT algorimtu, kas detektē intereses punktus un izveido deskriptorus</a:t>
            </a:r>
            <a:endParaRPr b="0" lang="en-US" sz="1600" spc="-1" strike="noStrike">
              <a:latin typeface="Arial"/>
            </a:endParaRPr>
          </a:p>
        </p:txBody>
      </p:sp>
      <p:pic>
        <p:nvPicPr>
          <p:cNvPr id="143" name="Google Shape;129;p25" descr=""/>
          <p:cNvPicPr/>
          <p:nvPr/>
        </p:nvPicPr>
        <p:blipFill>
          <a:blip r:embed="rId1"/>
          <a:stretch/>
        </p:blipFill>
        <p:spPr>
          <a:xfrm>
            <a:off x="360" y="4357440"/>
            <a:ext cx="9142920" cy="784800"/>
          </a:xfrm>
          <a:prstGeom prst="rect">
            <a:avLst/>
          </a:prstGeom>
          <a:ln>
            <a:noFill/>
          </a:ln>
        </p:spPr>
      </p:pic>
      <p:sp>
        <p:nvSpPr>
          <p:cNvPr id="144"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145"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E545E3E4-E68A-4C2F-8C93-7C4ED1F01DC1}"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146"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147"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148" name="CustomShape 7"/>
          <p:cNvSpPr/>
          <p:nvPr/>
        </p:nvSpPr>
        <p:spPr>
          <a:xfrm>
            <a:off x="785520" y="155448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2a6099"/>
                </a:solidFill>
                <a:latin typeface="Calibri"/>
                <a:ea typeface="Calibri"/>
              </a:rPr>
              <a:t>Feature detection (pazīmju detektēšana)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Feature matching (pazīmju salīdzināšana)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Model estimation (transformācijas funkcija)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Image resampling (attēla transformācija)</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822960" y="365760"/>
            <a:ext cx="7954560" cy="45648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lang="en-US" sz="2000" spc="-1" strike="noStrike">
                <a:solidFill>
                  <a:srgbClr val="484537"/>
                </a:solidFill>
                <a:latin typeface="Calibri"/>
                <a:ea typeface="Calibri"/>
              </a:rPr>
              <a:t>Kas ir SIFT (Scale-invariant feature transform)?</a:t>
            </a:r>
            <a:endParaRPr b="0" lang="en-US" sz="2000" spc="-1" strike="noStrike">
              <a:latin typeface="Arial"/>
            </a:endParaRPr>
          </a:p>
        </p:txBody>
      </p:sp>
      <p:sp>
        <p:nvSpPr>
          <p:cNvPr id="150"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Kas ir SIFT? Intereses punktu detektors un deskriptors</a:t>
            </a:r>
            <a:endParaRPr b="0" lang="en-US" sz="1600" spc="-1" strike="noStrike">
              <a:latin typeface="Arial"/>
            </a:endParaRPr>
          </a:p>
          <a:p>
            <a:pPr algn="just">
              <a:lnSpc>
                <a:spcPct val="150000"/>
              </a:lnSpc>
              <a:spcBef>
                <a:spcPts val="499"/>
              </a:spcBef>
            </a:pPr>
            <a:r>
              <a:rPr b="1" lang="en-US" sz="1600" spc="-1" strike="noStrike">
                <a:solidFill>
                  <a:srgbClr val="484537"/>
                </a:solidFill>
                <a:latin typeface="Calibri"/>
                <a:ea typeface="Calibri"/>
              </a:rPr>
              <a:t>Sift strādā noturīgi pret rotāciju un mēroga izmaiņām</a:t>
            </a:r>
            <a:endParaRPr b="0" lang="en-US" sz="1600" spc="-1" strike="noStrike">
              <a:latin typeface="Arial"/>
            </a:endParaRPr>
          </a:p>
          <a:p>
            <a:pPr algn="just">
              <a:lnSpc>
                <a:spcPct val="150000"/>
              </a:lnSpc>
              <a:spcBef>
                <a:spcPts val="499"/>
              </a:spcBef>
            </a:pPr>
            <a:r>
              <a:rPr b="1" lang="en-US" sz="1600" spc="-1" strike="noStrike">
                <a:solidFill>
                  <a:srgbClr val="484537"/>
                </a:solidFill>
                <a:latin typeface="Calibri"/>
                <a:ea typeface="Calibri"/>
              </a:rPr>
              <a:t>Ir daļēji noturīgs pret spilgtuma izmaiņām</a:t>
            </a:r>
            <a:endParaRPr b="0" lang="en-US" sz="1600" spc="-1" strike="noStrike">
              <a:latin typeface="Arial"/>
            </a:endParaRPr>
          </a:p>
        </p:txBody>
      </p:sp>
      <p:pic>
        <p:nvPicPr>
          <p:cNvPr id="151" name="Google Shape;129;p25" descr=""/>
          <p:cNvPicPr/>
          <p:nvPr/>
        </p:nvPicPr>
        <p:blipFill>
          <a:blip r:embed="rId1"/>
          <a:stretch/>
        </p:blipFill>
        <p:spPr>
          <a:xfrm>
            <a:off x="360" y="4357440"/>
            <a:ext cx="9142920" cy="784800"/>
          </a:xfrm>
          <a:prstGeom prst="rect">
            <a:avLst/>
          </a:prstGeom>
          <a:ln>
            <a:noFill/>
          </a:ln>
        </p:spPr>
      </p:pic>
      <p:sp>
        <p:nvSpPr>
          <p:cNvPr id="152"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153"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CE9F4E6D-7B29-4E39-B7E4-A9FA955D49E1}"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154"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155"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156" name="CustomShape 7"/>
          <p:cNvSpPr/>
          <p:nvPr/>
        </p:nvSpPr>
        <p:spPr>
          <a:xfrm>
            <a:off x="785520" y="166140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Intereses punktu detektors</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Intereses punktu deskriptors</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Noturīgs pret rotāciju izmaiņām</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Noturīgs pret mēroga izmaiņām</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Noturīgs pret spilgtuma izmaiņām </a:t>
            </a:r>
            <a:endParaRPr b="0" lang="en-US" sz="1600" spc="-1" strike="noStrike">
              <a:latin typeface="Arial"/>
            </a:endParaRPr>
          </a:p>
          <a:p>
            <a:pPr algn="just">
              <a:lnSpc>
                <a:spcPct val="150000"/>
              </a:lnSpc>
            </a:pPr>
            <a:endParaRPr b="0" lang="en-US" sz="1600" spc="-1" strike="noStrike">
              <a:latin typeface="Arial"/>
            </a:endParaRPr>
          </a:p>
          <a:p>
            <a:pPr algn="just">
              <a:lnSpc>
                <a:spcPct val="150000"/>
              </a:lnSpc>
            </a:pP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822960" y="36576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SIFT algoritms</a:t>
            </a:r>
            <a:endParaRPr b="0" lang="en-US" sz="2000" spc="-1" strike="noStrike">
              <a:latin typeface="Arial"/>
            </a:endParaRPr>
          </a:p>
        </p:txBody>
      </p:sp>
      <p:sp>
        <p:nvSpPr>
          <p:cNvPr id="158"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Algoritms, </a:t>
            </a:r>
            <a:endParaRPr b="0" lang="en-US" sz="1600" spc="-1" strike="noStrike">
              <a:latin typeface="Arial"/>
            </a:endParaRPr>
          </a:p>
        </p:txBody>
      </p:sp>
      <p:pic>
        <p:nvPicPr>
          <p:cNvPr id="159" name="Google Shape;129;p25" descr=""/>
          <p:cNvPicPr/>
          <p:nvPr/>
        </p:nvPicPr>
        <p:blipFill>
          <a:blip r:embed="rId1"/>
          <a:stretch/>
        </p:blipFill>
        <p:spPr>
          <a:xfrm>
            <a:off x="360" y="4357440"/>
            <a:ext cx="9142920" cy="784800"/>
          </a:xfrm>
          <a:prstGeom prst="rect">
            <a:avLst/>
          </a:prstGeom>
          <a:ln>
            <a:noFill/>
          </a:ln>
        </p:spPr>
      </p:pic>
      <p:sp>
        <p:nvSpPr>
          <p:cNvPr id="160"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161"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6DB8D71E-02CA-4EA0-91F5-56A717B3F6C8}"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162"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163"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164" name="CustomShape 7"/>
          <p:cNvSpPr/>
          <p:nvPr/>
        </p:nvSpPr>
        <p:spPr>
          <a:xfrm>
            <a:off x="325800" y="62028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Scale-space ekstrēmu detektēšana</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400" spc="-1" strike="noStrike">
                <a:solidFill>
                  <a:srgbClr val="484537"/>
                </a:solidFill>
                <a:latin typeface="Calibri"/>
                <a:ea typeface="Calibri"/>
              </a:rPr>
              <a:t>Izmanto difference-of-Gaussian funkciju</a:t>
            </a:r>
            <a:endParaRPr b="0" lang="en-US" sz="14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Intereses punktu lokalizācija</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400" spc="-1" strike="noStrike">
                <a:solidFill>
                  <a:srgbClr val="484537"/>
                </a:solidFill>
                <a:latin typeface="Calibri"/>
                <a:ea typeface="Calibri"/>
              </a:rPr>
              <a:t>Sub-pixel lokalizācija un mēroga piemērošana modelim</a:t>
            </a:r>
            <a:endParaRPr b="0" lang="en-US" sz="14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Virziena izvēle</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400" spc="-1" strike="noStrike">
                <a:solidFill>
                  <a:srgbClr val="484537"/>
                </a:solidFill>
                <a:latin typeface="Calibri"/>
                <a:ea typeface="Calibri"/>
              </a:rPr>
              <a:t>1 vai vairāk katram punktam</a:t>
            </a:r>
            <a:endParaRPr b="0" lang="en-US" sz="14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Intereses punktu deskriptors</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400" spc="-1" strike="noStrike">
                <a:solidFill>
                  <a:srgbClr val="484537"/>
                </a:solidFill>
                <a:latin typeface="Calibri"/>
                <a:ea typeface="Calibri"/>
              </a:rPr>
              <a:t>Izveidots ņemot vērā attēla lokālo gradientu</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822960" y="36576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Scale space</a:t>
            </a:r>
            <a:endParaRPr b="0" lang="en-US" sz="2000" spc="-1" strike="noStrike">
              <a:latin typeface="Arial"/>
            </a:endParaRPr>
          </a:p>
        </p:txBody>
      </p:sp>
      <p:sp>
        <p:nvSpPr>
          <p:cNvPr id="166"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Scale space, attēla konvolūcija ar gausian kerneli, attēla izpludināšana, blurring</a:t>
            </a:r>
            <a:endParaRPr b="0" lang="en-US" sz="1600" spc="-1" strike="noStrike">
              <a:latin typeface="Arial"/>
            </a:endParaRPr>
          </a:p>
          <a:p>
            <a:pPr algn="just">
              <a:lnSpc>
                <a:spcPct val="150000"/>
              </a:lnSpc>
              <a:spcBef>
                <a:spcPts val="499"/>
              </a:spcBef>
            </a:pPr>
            <a:r>
              <a:rPr b="1" lang="en-US" sz="1600" spc="-1" strike="noStrike">
                <a:solidFill>
                  <a:srgbClr val="484537"/>
                </a:solidFill>
                <a:latin typeface="Calibri"/>
                <a:ea typeface="Calibri"/>
              </a:rPr>
              <a:t>Katrai bildei ir veikta konvolūcija ar gausian kerneli, kuram tiek mainīts izkliedes parametrs</a:t>
            </a:r>
            <a:endParaRPr b="0" lang="en-US" sz="1600" spc="-1" strike="noStrike">
              <a:latin typeface="Arial"/>
            </a:endParaRPr>
          </a:p>
        </p:txBody>
      </p:sp>
      <p:pic>
        <p:nvPicPr>
          <p:cNvPr id="167" name="Google Shape;129;p25" descr=""/>
          <p:cNvPicPr/>
          <p:nvPr/>
        </p:nvPicPr>
        <p:blipFill>
          <a:blip r:embed="rId1"/>
          <a:stretch/>
        </p:blipFill>
        <p:spPr>
          <a:xfrm>
            <a:off x="360" y="4357440"/>
            <a:ext cx="9142920" cy="784800"/>
          </a:xfrm>
          <a:prstGeom prst="rect">
            <a:avLst/>
          </a:prstGeom>
          <a:ln>
            <a:noFill/>
          </a:ln>
        </p:spPr>
      </p:pic>
      <p:sp>
        <p:nvSpPr>
          <p:cNvPr id="168"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169"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9CEFDE8E-7A0A-45F1-BBB2-49F007165764}"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170"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171"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172" name="CustomShape 7"/>
          <p:cNvSpPr/>
          <p:nvPr/>
        </p:nvSpPr>
        <p:spPr>
          <a:xfrm>
            <a:off x="325800" y="62028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Definīcija: </a:t>
            </a:r>
            <a:endParaRPr b="0" lang="en-US" sz="1600" spc="-1" strike="noStrike">
              <a:latin typeface="Arial"/>
            </a:endParaRPr>
          </a:p>
        </p:txBody>
      </p:sp>
      <mc:AlternateContent>
        <mc:Choice xmlns:a14="http://schemas.microsoft.com/office/drawing/2010/main" Requires="a14">
          <p:sp>
            <p:nvSpPr>
              <p:cNvPr id="173" name="Formula 8"/>
              <p:cNvSpPr txBox="1"/>
              <p:nvPr/>
            </p:nvSpPr>
            <p:spPr>
              <a:xfrm>
                <a:off x="2194560" y="997920"/>
                <a:ext cx="4571280" cy="464400"/>
              </a:xfrm>
              <a:prstGeom prst="rect">
                <a:avLst/>
              </a:prstGeom>
            </p:spPr>
            <p:txBody>
              <a:bodyPr/>
              <a:p>
                <a14:m>
                  <m:oMath xmlns:m="http://schemas.openxmlformats.org/officeDocument/2006/math">
                    <m:r>
                      <m:t xml:space="preserve">L</m:t>
                    </m:r>
                    <m:d>
                      <m:dPr>
                        <m:begChr m:val="("/>
                        <m:endChr m:val=")"/>
                      </m:dPr>
                      <m:e>
                        <m:r>
                          <m:t xml:space="preserve">x</m:t>
                        </m:r>
                        <m:r>
                          <m:t xml:space="preserve">,</m:t>
                        </m:r>
                        <m:r>
                          <m:t xml:space="preserve">y</m:t>
                        </m:r>
                        <m:r>
                          <m:t xml:space="preserve">,</m:t>
                        </m:r>
                        <m:r>
                          <m:t xml:space="preserve">σ</m:t>
                        </m:r>
                      </m:e>
                    </m:d>
                    <m:r>
                      <m:t xml:space="preserve">=</m:t>
                    </m:r>
                    <m:r>
                      <m:t xml:space="preserve">G</m:t>
                    </m:r>
                    <m:d>
                      <m:dPr>
                        <m:begChr m:val="("/>
                        <m:endChr m:val=")"/>
                      </m:dPr>
                      <m:e>
                        <m:r>
                          <m:t xml:space="preserve">x</m:t>
                        </m:r>
                        <m:r>
                          <m:t xml:space="preserve">,</m:t>
                        </m:r>
                        <m:r>
                          <m:t xml:space="preserve">y</m:t>
                        </m:r>
                        <m:r>
                          <m:t xml:space="preserve">,</m:t>
                        </m:r>
                        <m:r>
                          <m:t xml:space="preserve">σ</m:t>
                        </m:r>
                      </m:e>
                    </m:d>
                    <m:r>
                      <m:t xml:space="preserve">∗</m:t>
                    </m:r>
                    <m:r>
                      <m:t xml:space="preserve">I</m:t>
                    </m:r>
                    <m:d>
                      <m:dPr>
                        <m:begChr m:val="("/>
                        <m:endChr m:val=")"/>
                      </m:dPr>
                      <m:e>
                        <m:r>
                          <m:t xml:space="preserve">x</m:t>
                        </m:r>
                        <m:r>
                          <m:t xml:space="preserve">,</m:t>
                        </m:r>
                        <m:r>
                          <m:t xml:space="preserve">y</m:t>
                        </m:r>
                      </m:e>
                    </m:d>
                  </m:oMath>
                </a14:m>
              </a:p>
            </p:txBody>
          </p:sp>
        </mc:Choice>
        <mc:Fallback/>
      </mc:AlternateContent>
      <p:sp>
        <p:nvSpPr>
          <p:cNvPr id="174" name="CustomShape 9"/>
          <p:cNvSpPr/>
          <p:nvPr/>
        </p:nvSpPr>
        <p:spPr>
          <a:xfrm>
            <a:off x="3108960" y="1224000"/>
            <a:ext cx="2468160" cy="69552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kur </a:t>
            </a:r>
            <a:endParaRPr b="0" lang="en-US" sz="1600" spc="-1" strike="noStrike">
              <a:latin typeface="Arial"/>
            </a:endParaRPr>
          </a:p>
        </p:txBody>
      </p:sp>
      <p:pic>
        <p:nvPicPr>
          <p:cNvPr id="175" name="" descr=""/>
          <p:cNvPicPr/>
          <p:nvPr/>
        </p:nvPicPr>
        <p:blipFill>
          <a:blip r:embed="rId2"/>
          <a:stretch/>
        </p:blipFill>
        <p:spPr>
          <a:xfrm>
            <a:off x="1371600" y="2377440"/>
            <a:ext cx="1326240" cy="1004760"/>
          </a:xfrm>
          <a:prstGeom prst="rect">
            <a:avLst/>
          </a:prstGeom>
          <a:ln>
            <a:noFill/>
          </a:ln>
        </p:spPr>
      </p:pic>
      <p:pic>
        <p:nvPicPr>
          <p:cNvPr id="176" name="" descr=""/>
          <p:cNvPicPr/>
          <p:nvPr/>
        </p:nvPicPr>
        <p:blipFill>
          <a:blip r:embed="rId3"/>
          <a:stretch/>
        </p:blipFill>
        <p:spPr>
          <a:xfrm>
            <a:off x="2807640" y="2377440"/>
            <a:ext cx="1310760" cy="993240"/>
          </a:xfrm>
          <a:prstGeom prst="rect">
            <a:avLst/>
          </a:prstGeom>
          <a:ln>
            <a:noFill/>
          </a:ln>
        </p:spPr>
      </p:pic>
      <p:pic>
        <p:nvPicPr>
          <p:cNvPr id="177" name="" descr=""/>
          <p:cNvPicPr/>
          <p:nvPr/>
        </p:nvPicPr>
        <p:blipFill>
          <a:blip r:embed="rId4"/>
          <a:stretch/>
        </p:blipFill>
        <p:spPr>
          <a:xfrm>
            <a:off x="4243680" y="2377440"/>
            <a:ext cx="1310760" cy="993240"/>
          </a:xfrm>
          <a:prstGeom prst="rect">
            <a:avLst/>
          </a:prstGeom>
          <a:ln>
            <a:noFill/>
          </a:ln>
        </p:spPr>
      </p:pic>
      <p:pic>
        <p:nvPicPr>
          <p:cNvPr id="178" name="" descr=""/>
          <p:cNvPicPr/>
          <p:nvPr/>
        </p:nvPicPr>
        <p:blipFill>
          <a:blip r:embed="rId5"/>
          <a:stretch/>
        </p:blipFill>
        <p:spPr>
          <a:xfrm>
            <a:off x="5680080" y="2377440"/>
            <a:ext cx="1310760" cy="993240"/>
          </a:xfrm>
          <a:prstGeom prst="rect">
            <a:avLst/>
          </a:prstGeom>
          <a:ln>
            <a:noFill/>
          </a:ln>
        </p:spPr>
      </p:pic>
      <p:pic>
        <p:nvPicPr>
          <p:cNvPr id="179" name="" descr=""/>
          <p:cNvPicPr/>
          <p:nvPr/>
        </p:nvPicPr>
        <p:blipFill>
          <a:blip r:embed="rId6"/>
          <a:stretch/>
        </p:blipFill>
        <p:spPr>
          <a:xfrm>
            <a:off x="2807640" y="3484440"/>
            <a:ext cx="1318320" cy="995400"/>
          </a:xfrm>
          <a:prstGeom prst="rect">
            <a:avLst/>
          </a:prstGeom>
          <a:ln>
            <a:noFill/>
          </a:ln>
        </p:spPr>
      </p:pic>
      <p:pic>
        <p:nvPicPr>
          <p:cNvPr id="180" name="" descr=""/>
          <p:cNvPicPr/>
          <p:nvPr/>
        </p:nvPicPr>
        <p:blipFill>
          <a:blip r:embed="rId7"/>
          <a:stretch/>
        </p:blipFill>
        <p:spPr>
          <a:xfrm>
            <a:off x="1371600" y="3484440"/>
            <a:ext cx="1310760" cy="992880"/>
          </a:xfrm>
          <a:prstGeom prst="rect">
            <a:avLst/>
          </a:prstGeom>
          <a:ln>
            <a:noFill/>
          </a:ln>
        </p:spPr>
      </p:pic>
      <p:pic>
        <p:nvPicPr>
          <p:cNvPr id="181" name="" descr=""/>
          <p:cNvPicPr/>
          <p:nvPr/>
        </p:nvPicPr>
        <p:blipFill>
          <a:blip r:embed="rId8"/>
          <a:stretch/>
        </p:blipFill>
        <p:spPr>
          <a:xfrm>
            <a:off x="4243680" y="3484440"/>
            <a:ext cx="1310760" cy="992880"/>
          </a:xfrm>
          <a:prstGeom prst="rect">
            <a:avLst/>
          </a:prstGeom>
          <a:ln>
            <a:noFill/>
          </a:ln>
        </p:spPr>
      </p:pic>
      <p:pic>
        <p:nvPicPr>
          <p:cNvPr id="182" name="" descr=""/>
          <p:cNvPicPr/>
          <p:nvPr/>
        </p:nvPicPr>
        <p:blipFill>
          <a:blip r:embed="rId9"/>
          <a:stretch/>
        </p:blipFill>
        <p:spPr>
          <a:xfrm>
            <a:off x="7108560" y="2377440"/>
            <a:ext cx="1318320" cy="995400"/>
          </a:xfrm>
          <a:prstGeom prst="rect">
            <a:avLst/>
          </a:prstGeom>
          <a:ln>
            <a:noFill/>
          </a:ln>
        </p:spPr>
      </p:pic>
      <p:pic>
        <p:nvPicPr>
          <p:cNvPr id="183" name="" descr=""/>
          <p:cNvPicPr/>
          <p:nvPr/>
        </p:nvPicPr>
        <p:blipFill>
          <a:blip r:embed="rId10"/>
          <a:stretch/>
        </p:blipFill>
        <p:spPr>
          <a:xfrm>
            <a:off x="7108560" y="3484440"/>
            <a:ext cx="1318320" cy="995400"/>
          </a:xfrm>
          <a:prstGeom prst="rect">
            <a:avLst/>
          </a:prstGeom>
          <a:ln>
            <a:noFill/>
          </a:ln>
        </p:spPr>
      </p:pic>
      <p:pic>
        <p:nvPicPr>
          <p:cNvPr id="184" name="" descr=""/>
          <p:cNvPicPr/>
          <p:nvPr/>
        </p:nvPicPr>
        <p:blipFill>
          <a:blip r:embed="rId11"/>
          <a:stretch/>
        </p:blipFill>
        <p:spPr>
          <a:xfrm>
            <a:off x="5680080" y="3484440"/>
            <a:ext cx="1318320" cy="995400"/>
          </a:xfrm>
          <a:prstGeom prst="rect">
            <a:avLst/>
          </a:prstGeom>
          <a:ln>
            <a:noFill/>
          </a:ln>
        </p:spPr>
      </p:pic>
      <mc:AlternateContent>
        <mc:Choice xmlns:a14="http://schemas.microsoft.com/office/drawing/2010/main" Requires="a14">
          <p:sp>
            <p:nvSpPr>
              <p:cNvPr id="185" name="Formula 10"/>
              <p:cNvSpPr txBox="1"/>
              <p:nvPr/>
            </p:nvSpPr>
            <p:spPr>
              <a:xfrm>
                <a:off x="4114800" y="1463040"/>
                <a:ext cx="3581280" cy="771840"/>
              </a:xfrm>
              <a:prstGeom prst="rect">
                <a:avLst/>
              </a:prstGeom>
            </p:spPr>
            <p:txBody>
              <a:bodyPr/>
              <a:p>
                <a14:m>
                  <m:oMath xmlns:m="http://schemas.openxmlformats.org/officeDocument/2006/math">
                    <m:r>
                      <m:t xml:space="preserve">G</m:t>
                    </m:r>
                    <m:r>
                      <m:t xml:space="preserve">(</m:t>
                    </m:r>
                    <m:r>
                      <m:t xml:space="preserve">x</m:t>
                    </m:r>
                    <m:r>
                      <m:t xml:space="preserve">,</m:t>
                    </m:r>
                    <m:r>
                      <m:t xml:space="preserve">y</m:t>
                    </m:r>
                    <m:r>
                      <m:t xml:space="preserve">,</m:t>
                    </m:r>
                    <m:r>
                      <m:t xml:space="preserve">σ</m:t>
                    </m:r>
                    <m:r>
                      <m:t xml:space="preserve">)</m:t>
                    </m:r>
                    <m:r>
                      <m:t xml:space="preserve">=</m:t>
                    </m:r>
                    <m:f>
                      <m:num>
                        <m:r>
                          <m:t xml:space="preserve">1</m:t>
                        </m:r>
                      </m:num>
                      <m:den>
                        <m:r>
                          <m:t xml:space="preserve">2</m:t>
                        </m:r>
                        <m:sSup>
                          <m:e>
                            <m:r>
                              <m:rPr>
                                <m:lit/>
                                <m:nor/>
                              </m:rPr>
                              <m:t xml:space="preserve">πσ</m:t>
                            </m:r>
                          </m:e>
                          <m:sup>
                            <m:r>
                              <m:t xml:space="preserve">2</m:t>
                            </m:r>
                          </m:sup>
                        </m:sSup>
                      </m:den>
                    </m:f>
                    <m:sSup>
                      <m:e>
                        <m:r>
                          <m:t xml:space="preserve">e</m:t>
                        </m:r>
                      </m:e>
                      <m:sup>
                        <m:r>
                          <m:t xml:space="preserve">−</m:t>
                        </m:r>
                        <m:r>
                          <m:t xml:space="preserve">(</m:t>
                        </m:r>
                        <m:sSup>
                          <m:e>
                            <m:r>
                              <m:t xml:space="preserve">x</m:t>
                            </m:r>
                          </m:e>
                          <m:sup>
                            <m:r>
                              <m:t xml:space="preserve">2</m:t>
                            </m:r>
                          </m:sup>
                        </m:sSup>
                        <m:r>
                          <m:t xml:space="preserve">+</m:t>
                        </m:r>
                        <m:sSup>
                          <m:e>
                            <m:r>
                              <m:t xml:space="preserve">y</m:t>
                            </m:r>
                          </m:e>
                          <m:sup>
                            <m:r>
                              <m:t xml:space="preserve">2</m:t>
                            </m:r>
                          </m:sup>
                        </m:sSup>
                        <m:f>
                          <m:fPr>
                            <m:type m:val="lin"/>
                          </m:fPr>
                          <m:num>
                            <m:r>
                              <m:t xml:space="preserve">)</m:t>
                            </m:r>
                          </m:num>
                          <m:den>
                            <m:r>
                              <m:t xml:space="preserve">2</m:t>
                            </m:r>
                          </m:den>
                        </m:f>
                        <m:sSup>
                          <m:e>
                            <m:r>
                              <m:t xml:space="preserve">σ</m:t>
                            </m:r>
                          </m:e>
                          <m:sup>
                            <m:r>
                              <m:t xml:space="preserve">2</m:t>
                            </m:r>
                          </m:sup>
                        </m:sSup>
                      </m:sup>
                    </m:sSup>
                  </m:oMath>
                </a14:m>
              </a:p>
            </p:txBody>
          </p:sp>
        </mc:Choice>
        <mc:Fallback/>
      </mc:AlternateContent>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822960" y="36576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Scale space</a:t>
            </a:r>
            <a:endParaRPr b="0" lang="en-US" sz="2000" spc="-1" strike="noStrike">
              <a:latin typeface="Arial"/>
            </a:endParaRPr>
          </a:p>
        </p:txBody>
      </p:sp>
      <p:sp>
        <p:nvSpPr>
          <p:cNvPr id="187"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188" name="Google Shape;129;p25" descr=""/>
          <p:cNvPicPr/>
          <p:nvPr/>
        </p:nvPicPr>
        <p:blipFill>
          <a:blip r:embed="rId1"/>
          <a:stretch/>
        </p:blipFill>
        <p:spPr>
          <a:xfrm>
            <a:off x="360" y="4357440"/>
            <a:ext cx="9142920" cy="784800"/>
          </a:xfrm>
          <a:prstGeom prst="rect">
            <a:avLst/>
          </a:prstGeom>
          <a:ln>
            <a:noFill/>
          </a:ln>
        </p:spPr>
      </p:pic>
      <p:sp>
        <p:nvSpPr>
          <p:cNvPr id="189"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190"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52A71C8D-601C-4600-BEB8-4EF8C065ACD6}"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191"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192"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193" name="CustomShape 7"/>
          <p:cNvSpPr/>
          <p:nvPr/>
        </p:nvSpPr>
        <p:spPr>
          <a:xfrm>
            <a:off x="325800" y="62028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Intereses punkti ir scale-space ekstrēmie punkti funkcijā D, difference-of-Gaussian</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D definīcija: </a:t>
            </a:r>
            <a:endParaRPr b="0" lang="en-US" sz="1600" spc="-1" strike="noStrike">
              <a:latin typeface="Arial"/>
            </a:endParaRPr>
          </a:p>
        </p:txBody>
      </p:sp>
      <mc:AlternateContent>
        <mc:Choice xmlns:a14="http://schemas.microsoft.com/office/drawing/2010/main" Requires="a14">
          <p:sp>
            <p:nvSpPr>
              <p:cNvPr id="194" name="Formula 8"/>
              <p:cNvSpPr txBox="1"/>
              <p:nvPr/>
            </p:nvSpPr>
            <p:spPr>
              <a:xfrm>
                <a:off x="1798200" y="2103120"/>
                <a:ext cx="6705000" cy="453240"/>
              </a:xfrm>
              <a:prstGeom prst="rect">
                <a:avLst/>
              </a:prstGeom>
            </p:spPr>
            <p:txBody>
              <a:bodyPr/>
              <a:p>
                <a14:m>
                  <m:oMath xmlns:m="http://schemas.openxmlformats.org/officeDocument/2006/math">
                    <m:r>
                      <m:t xml:space="preserve">D</m:t>
                    </m:r>
                    <m:d>
                      <m:dPr>
                        <m:begChr m:val="("/>
                        <m:endChr m:val=")"/>
                      </m:dPr>
                      <m:e>
                        <m:r>
                          <m:t xml:space="preserve">x</m:t>
                        </m:r>
                        <m:r>
                          <m:t xml:space="preserve">,</m:t>
                        </m:r>
                        <m:r>
                          <m:t xml:space="preserve">y</m:t>
                        </m:r>
                        <m:r>
                          <m:t xml:space="preserve">,</m:t>
                        </m:r>
                        <m:r>
                          <m:t xml:space="preserve">σ</m:t>
                        </m:r>
                      </m:e>
                    </m:d>
                    <m:r>
                      <m:t xml:space="preserve">=</m:t>
                    </m:r>
                    <m:d>
                      <m:dPr>
                        <m:begChr m:val="("/>
                        <m:endChr m:val=")"/>
                      </m:dPr>
                      <m:e>
                        <m:r>
                          <m:t xml:space="preserve">G</m:t>
                        </m:r>
                        <m:d>
                          <m:dPr>
                            <m:begChr m:val="("/>
                            <m:endChr m:val=")"/>
                          </m:dPr>
                          <m:e>
                            <m:r>
                              <m:t xml:space="preserve">x</m:t>
                            </m:r>
                            <m:r>
                              <m:t xml:space="preserve">,</m:t>
                            </m:r>
                            <m:r>
                              <m:t xml:space="preserve">y</m:t>
                            </m:r>
                            <m:r>
                              <m:t xml:space="preserve">,</m:t>
                            </m:r>
                            <m:r>
                              <m:t xml:space="preserve">kσ</m:t>
                            </m:r>
                          </m:e>
                        </m:d>
                        <m:r>
                          <m:t xml:space="preserve">−</m:t>
                        </m:r>
                        <m:r>
                          <m:t xml:space="preserve">G</m:t>
                        </m:r>
                        <m:d>
                          <m:dPr>
                            <m:begChr m:val="("/>
                            <m:endChr m:val=")"/>
                          </m:dPr>
                          <m:e>
                            <m:r>
                              <m:t xml:space="preserve">x</m:t>
                            </m:r>
                            <m:r>
                              <m:t xml:space="preserve">,</m:t>
                            </m:r>
                            <m:r>
                              <m:t xml:space="preserve">y</m:t>
                            </m:r>
                            <m:r>
                              <m:t xml:space="preserve">,</m:t>
                            </m:r>
                            <m:r>
                              <m:t xml:space="preserve">σ</m:t>
                            </m:r>
                          </m:e>
                        </m:d>
                      </m:e>
                    </m:d>
                    <m:r>
                      <m:t xml:space="preserve">∗</m:t>
                    </m:r>
                    <m:r>
                      <m:t xml:space="preserve">I</m:t>
                    </m:r>
                    <m:d>
                      <m:dPr>
                        <m:begChr m:val="("/>
                        <m:endChr m:val=")"/>
                      </m:dPr>
                      <m:e>
                        <m:r>
                          <m:t xml:space="preserve">x</m:t>
                        </m:r>
                        <m:r>
                          <m:t xml:space="preserve">,</m:t>
                        </m:r>
                        <m:r>
                          <m:t xml:space="preserve">y</m:t>
                        </m:r>
                      </m:e>
                    </m:d>
                  </m:oMath>
                </a14:m>
              </a:p>
            </p:txBody>
          </p:sp>
        </mc:Choice>
        <mc:Fallback/>
      </mc:AlternateContent>
      <mc:AlternateContent>
        <mc:Choice xmlns:a14="http://schemas.microsoft.com/office/drawing/2010/main" Requires="a14">
          <p:sp>
            <p:nvSpPr>
              <p:cNvPr id="195" name="Formula 9"/>
              <p:cNvSpPr txBox="1"/>
              <p:nvPr/>
            </p:nvSpPr>
            <p:spPr>
              <a:xfrm>
                <a:off x="3322080" y="2700000"/>
                <a:ext cx="3733200" cy="469080"/>
              </a:xfrm>
              <a:prstGeom prst="rect">
                <a:avLst/>
              </a:prstGeom>
            </p:spPr>
            <p:txBody>
              <a:bodyPr/>
              <a:p>
                <a14:m>
                  <m:oMath xmlns:m="http://schemas.openxmlformats.org/officeDocument/2006/math">
                    <m:r>
                      <m:t xml:space="preserve">L</m:t>
                    </m:r>
                    <m:d>
                      <m:dPr>
                        <m:begChr m:val="("/>
                        <m:endChr m:val=")"/>
                      </m:dPr>
                      <m:e>
                        <m:r>
                          <m:t xml:space="preserve">x</m:t>
                        </m:r>
                        <m:r>
                          <m:t xml:space="preserve">,</m:t>
                        </m:r>
                        <m:r>
                          <m:t xml:space="preserve">y</m:t>
                        </m:r>
                        <m:r>
                          <m:t xml:space="preserve">,</m:t>
                        </m:r>
                        <m:r>
                          <m:t xml:space="preserve">kσ</m:t>
                        </m:r>
                      </m:e>
                    </m:d>
                    <m:r>
                      <m:t xml:space="preserve">−</m:t>
                    </m:r>
                    <m:r>
                      <m:t xml:space="preserve">L</m:t>
                    </m:r>
                    <m:d>
                      <m:dPr>
                        <m:begChr m:val="("/>
                        <m:endChr m:val=")"/>
                      </m:dPr>
                      <m:e>
                        <m:r>
                          <m:t xml:space="preserve">x</m:t>
                        </m:r>
                        <m:r>
                          <m:t xml:space="preserve">,</m:t>
                        </m:r>
                        <m:r>
                          <m:t xml:space="preserve">y</m:t>
                        </m:r>
                        <m:r>
                          <m:t xml:space="preserve">,</m:t>
                        </m:r>
                        <m:r>
                          <m:t xml:space="preserve">σ</m:t>
                        </m:r>
                      </m:e>
                    </m:d>
                  </m:oMath>
                </a14:m>
              </a:p>
            </p:txBody>
          </p:sp>
        </mc:Choice>
        <mc:Fallback/>
      </mc:AlternateContent>
      <p:pic>
        <p:nvPicPr>
          <p:cNvPr id="196" name="" descr=""/>
          <p:cNvPicPr/>
          <p:nvPr/>
        </p:nvPicPr>
        <p:blipFill>
          <a:blip r:embed="rId2"/>
          <a:stretch/>
        </p:blipFill>
        <p:spPr>
          <a:xfrm>
            <a:off x="655200" y="3279240"/>
            <a:ext cx="1618560" cy="1383480"/>
          </a:xfrm>
          <a:prstGeom prst="rect">
            <a:avLst/>
          </a:prstGeom>
          <a:ln>
            <a:noFill/>
          </a:ln>
        </p:spPr>
      </p:pic>
      <p:pic>
        <p:nvPicPr>
          <p:cNvPr id="197" name="" descr=""/>
          <p:cNvPicPr/>
          <p:nvPr/>
        </p:nvPicPr>
        <p:blipFill>
          <a:blip r:embed="rId3"/>
          <a:stretch/>
        </p:blipFill>
        <p:spPr>
          <a:xfrm>
            <a:off x="2331720" y="3279240"/>
            <a:ext cx="1599480" cy="1367640"/>
          </a:xfrm>
          <a:prstGeom prst="rect">
            <a:avLst/>
          </a:prstGeom>
          <a:ln>
            <a:noFill/>
          </a:ln>
        </p:spPr>
      </p:pic>
      <p:pic>
        <p:nvPicPr>
          <p:cNvPr id="198" name="" descr=""/>
          <p:cNvPicPr/>
          <p:nvPr/>
        </p:nvPicPr>
        <p:blipFill>
          <a:blip r:embed="rId4"/>
          <a:stretch/>
        </p:blipFill>
        <p:spPr>
          <a:xfrm>
            <a:off x="4007880" y="3279240"/>
            <a:ext cx="1609200" cy="1370880"/>
          </a:xfrm>
          <a:prstGeom prst="rect">
            <a:avLst/>
          </a:prstGeom>
          <a:ln>
            <a:noFill/>
          </a:ln>
        </p:spPr>
      </p:pic>
      <p:pic>
        <p:nvPicPr>
          <p:cNvPr id="199" name="" descr=""/>
          <p:cNvPicPr/>
          <p:nvPr/>
        </p:nvPicPr>
        <p:blipFill>
          <a:blip r:embed="rId5"/>
          <a:stretch/>
        </p:blipFill>
        <p:spPr>
          <a:xfrm>
            <a:off x="5684400" y="3279240"/>
            <a:ext cx="1599480" cy="1370880"/>
          </a:xfrm>
          <a:prstGeom prst="rect">
            <a:avLst/>
          </a:prstGeom>
          <a:ln>
            <a:noFill/>
          </a:ln>
        </p:spPr>
      </p:pic>
      <p:pic>
        <p:nvPicPr>
          <p:cNvPr id="200" name="" descr=""/>
          <p:cNvPicPr/>
          <p:nvPr/>
        </p:nvPicPr>
        <p:blipFill>
          <a:blip r:embed="rId6"/>
          <a:stretch/>
        </p:blipFill>
        <p:spPr>
          <a:xfrm>
            <a:off x="7360920" y="3279240"/>
            <a:ext cx="1599480" cy="137088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822960" y="36576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Scale space konstruēšana</a:t>
            </a:r>
            <a:endParaRPr b="0" lang="en-US" sz="2000" spc="-1" strike="noStrike">
              <a:latin typeface="Arial"/>
            </a:endParaRPr>
          </a:p>
        </p:txBody>
      </p:sp>
      <p:sp>
        <p:nvSpPr>
          <p:cNvPr id="202"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203" name="Google Shape;129;p25" descr=""/>
          <p:cNvPicPr/>
          <p:nvPr/>
        </p:nvPicPr>
        <p:blipFill>
          <a:blip r:embed="rId1"/>
          <a:stretch/>
        </p:blipFill>
        <p:spPr>
          <a:xfrm>
            <a:off x="360" y="4357440"/>
            <a:ext cx="9142920" cy="784800"/>
          </a:xfrm>
          <a:prstGeom prst="rect">
            <a:avLst/>
          </a:prstGeom>
          <a:ln>
            <a:noFill/>
          </a:ln>
        </p:spPr>
      </p:pic>
      <p:sp>
        <p:nvSpPr>
          <p:cNvPr id="204"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205"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C0E8A2CF-48C5-4D93-AC8D-3760ED8E710B}"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206"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207"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pic>
        <p:nvPicPr>
          <p:cNvPr id="208" name="" descr=""/>
          <p:cNvPicPr/>
          <p:nvPr/>
        </p:nvPicPr>
        <p:blipFill>
          <a:blip r:embed="rId2"/>
          <a:stretch/>
        </p:blipFill>
        <p:spPr>
          <a:xfrm>
            <a:off x="1828800" y="977400"/>
            <a:ext cx="4937040" cy="3618360"/>
          </a:xfrm>
          <a:prstGeom prst="rect">
            <a:avLst/>
          </a:prstGeom>
          <a:ln>
            <a:noFill/>
          </a:ln>
        </p:spPr>
      </p:pic>
      <p:sp>
        <p:nvSpPr>
          <p:cNvPr id="209" name="CustomShape 7"/>
          <p:cNvSpPr/>
          <p:nvPr/>
        </p:nvSpPr>
        <p:spPr>
          <a:xfrm>
            <a:off x="5593320" y="3017520"/>
            <a:ext cx="441000" cy="221400"/>
          </a:xfrm>
          <a:custGeom>
            <a:avLst/>
            <a:gdLst/>
            <a:ah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3366ff"/>
          </a:solidFill>
          <a:ln w="9360">
            <a:solidFill>
              <a:srgbClr val="ffffff"/>
            </a:solidFill>
            <a:miter/>
          </a:ln>
        </p:spPr>
        <p:style>
          <a:lnRef idx="0"/>
          <a:fillRef idx="0"/>
          <a:effectRef idx="0"/>
          <a:fontRef idx="minor"/>
        </p:style>
      </p:sp>
      <p:sp>
        <p:nvSpPr>
          <p:cNvPr id="210" name="CustomShape 8"/>
          <p:cNvSpPr/>
          <p:nvPr/>
        </p:nvSpPr>
        <p:spPr>
          <a:xfrm>
            <a:off x="5593320" y="3435480"/>
            <a:ext cx="441000" cy="221400"/>
          </a:xfrm>
          <a:custGeom>
            <a:avLst/>
            <a:gdLst/>
            <a:ah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3366ff"/>
          </a:solidFill>
          <a:ln w="9360">
            <a:solidFill>
              <a:srgbClr val="ffffff"/>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365760" y="27432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Scale space konstruēšana</a:t>
            </a:r>
            <a:endParaRPr b="0" lang="en-US" sz="2000" spc="-1" strike="noStrike">
              <a:latin typeface="Arial"/>
            </a:endParaRPr>
          </a:p>
        </p:txBody>
      </p:sp>
      <p:sp>
        <p:nvSpPr>
          <p:cNvPr id="212"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213" name="Google Shape;129;p25" descr=""/>
          <p:cNvPicPr/>
          <p:nvPr/>
        </p:nvPicPr>
        <p:blipFill>
          <a:blip r:embed="rId1"/>
          <a:stretch/>
        </p:blipFill>
        <p:spPr>
          <a:xfrm>
            <a:off x="360" y="4357440"/>
            <a:ext cx="9142920" cy="784800"/>
          </a:xfrm>
          <a:prstGeom prst="rect">
            <a:avLst/>
          </a:prstGeom>
          <a:ln>
            <a:noFill/>
          </a:ln>
        </p:spPr>
      </p:pic>
      <p:sp>
        <p:nvSpPr>
          <p:cNvPr id="214"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215"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1C648062-7CDF-4F02-99C9-6688CD326F77}"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216"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217"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pic>
        <p:nvPicPr>
          <p:cNvPr id="218" name="" descr=""/>
          <p:cNvPicPr/>
          <p:nvPr/>
        </p:nvPicPr>
        <p:blipFill>
          <a:blip r:embed="rId2"/>
          <a:stretch/>
        </p:blipFill>
        <p:spPr>
          <a:xfrm>
            <a:off x="2007000" y="2573640"/>
            <a:ext cx="2109240" cy="1515960"/>
          </a:xfrm>
          <a:prstGeom prst="rect">
            <a:avLst/>
          </a:prstGeom>
          <a:ln>
            <a:noFill/>
          </a:ln>
        </p:spPr>
      </p:pic>
      <p:pic>
        <p:nvPicPr>
          <p:cNvPr id="219" name="" descr=""/>
          <p:cNvPicPr/>
          <p:nvPr/>
        </p:nvPicPr>
        <p:blipFill>
          <a:blip r:embed="rId3"/>
          <a:stretch/>
        </p:blipFill>
        <p:spPr>
          <a:xfrm>
            <a:off x="2007000" y="965880"/>
            <a:ext cx="2109240" cy="1515960"/>
          </a:xfrm>
          <a:prstGeom prst="rect">
            <a:avLst/>
          </a:prstGeom>
          <a:ln>
            <a:noFill/>
          </a:ln>
        </p:spPr>
      </p:pic>
      <p:pic>
        <p:nvPicPr>
          <p:cNvPr id="220" name="" descr=""/>
          <p:cNvPicPr/>
          <p:nvPr/>
        </p:nvPicPr>
        <p:blipFill>
          <a:blip r:embed="rId4"/>
          <a:stretch/>
        </p:blipFill>
        <p:spPr>
          <a:xfrm>
            <a:off x="4578840" y="2518560"/>
            <a:ext cx="1054440" cy="758160"/>
          </a:xfrm>
          <a:prstGeom prst="rect">
            <a:avLst/>
          </a:prstGeom>
          <a:ln>
            <a:noFill/>
          </a:ln>
        </p:spPr>
      </p:pic>
      <p:pic>
        <p:nvPicPr>
          <p:cNvPr id="221" name="" descr=""/>
          <p:cNvPicPr/>
          <p:nvPr/>
        </p:nvPicPr>
        <p:blipFill>
          <a:blip r:embed="rId5"/>
          <a:stretch/>
        </p:blipFill>
        <p:spPr>
          <a:xfrm>
            <a:off x="4578840" y="3312000"/>
            <a:ext cx="1054440" cy="758160"/>
          </a:xfrm>
          <a:prstGeom prst="rect">
            <a:avLst/>
          </a:prstGeom>
          <a:ln>
            <a:noFill/>
          </a:ln>
        </p:spPr>
      </p:pic>
      <p:pic>
        <p:nvPicPr>
          <p:cNvPr id="222" name="" descr=""/>
          <p:cNvPicPr/>
          <p:nvPr/>
        </p:nvPicPr>
        <p:blipFill>
          <a:blip r:embed="rId6"/>
          <a:stretch/>
        </p:blipFill>
        <p:spPr>
          <a:xfrm>
            <a:off x="6359400" y="3228840"/>
            <a:ext cx="526680" cy="376920"/>
          </a:xfrm>
          <a:prstGeom prst="rect">
            <a:avLst/>
          </a:prstGeom>
          <a:ln>
            <a:noFill/>
          </a:ln>
        </p:spPr>
      </p:pic>
      <p:pic>
        <p:nvPicPr>
          <p:cNvPr id="223" name="" descr=""/>
          <p:cNvPicPr/>
          <p:nvPr/>
        </p:nvPicPr>
        <p:blipFill>
          <a:blip r:embed="rId7"/>
          <a:stretch/>
        </p:blipFill>
        <p:spPr>
          <a:xfrm>
            <a:off x="6359400" y="3682800"/>
            <a:ext cx="526680" cy="376920"/>
          </a:xfrm>
          <a:prstGeom prst="rect">
            <a:avLst/>
          </a:prstGeom>
          <a:ln>
            <a:noFill/>
          </a:ln>
        </p:spPr>
      </p:pic>
      <p:pic>
        <p:nvPicPr>
          <p:cNvPr id="224" name="" descr=""/>
          <p:cNvPicPr/>
          <p:nvPr/>
        </p:nvPicPr>
        <p:blipFill>
          <a:blip r:embed="rId8"/>
          <a:stretch/>
        </p:blipFill>
        <p:spPr>
          <a:xfrm>
            <a:off x="8073720" y="3647880"/>
            <a:ext cx="263160" cy="190080"/>
          </a:xfrm>
          <a:prstGeom prst="rect">
            <a:avLst/>
          </a:prstGeom>
          <a:ln>
            <a:noFill/>
          </a:ln>
        </p:spPr>
      </p:pic>
      <p:pic>
        <p:nvPicPr>
          <p:cNvPr id="225" name="" descr=""/>
          <p:cNvPicPr/>
          <p:nvPr/>
        </p:nvPicPr>
        <p:blipFill>
          <a:blip r:embed="rId9"/>
          <a:stretch/>
        </p:blipFill>
        <p:spPr>
          <a:xfrm>
            <a:off x="8073720" y="3849120"/>
            <a:ext cx="263160" cy="189720"/>
          </a:xfrm>
          <a:prstGeom prst="rect">
            <a:avLst/>
          </a:prstGeom>
          <a:ln>
            <a:noFill/>
          </a:ln>
        </p:spPr>
      </p:pic>
      <p:sp>
        <p:nvSpPr>
          <p:cNvPr id="226"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27"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28"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29" name="CustomShape 10"/>
          <p:cNvSpPr/>
          <p:nvPr/>
        </p:nvSpPr>
        <p:spPr>
          <a:xfrm>
            <a:off x="2011680" y="4279320"/>
            <a:ext cx="2102400" cy="363960"/>
          </a:xfrm>
          <a:prstGeom prst="rect">
            <a:avLst/>
          </a:prstGeom>
          <a:noFill/>
          <a:ln>
            <a:noFill/>
          </a:ln>
        </p:spPr>
        <p:style>
          <a:lnRef idx="0"/>
          <a:fillRef idx="0"/>
          <a:effectRef idx="0"/>
          <a:fontRef idx="minor"/>
        </p:style>
        <p:txBody>
          <a:bodyPr lIns="90000" rIns="90000" tIns="45000" bIns="45000" anchor="b">
            <a:spAutoFit/>
          </a:bodyPr>
          <a:p>
            <a:pPr>
              <a:lnSpc>
                <a:spcPct val="100000"/>
              </a:lnSpc>
            </a:pPr>
            <a:r>
              <a:rPr b="0" lang="en-US" sz="1800" spc="-1" strike="noStrike">
                <a:solidFill>
                  <a:srgbClr val="000000"/>
                </a:solidFill>
                <a:latin typeface="Arial"/>
                <a:ea typeface="DejaVu Sans"/>
              </a:rPr>
              <a:t>Pirmā oktāva</a:t>
            </a:r>
            <a:endParaRPr b="0" lang="en-US" sz="1800" spc="-1" strike="noStrike">
              <a:latin typeface="Arial"/>
            </a:endParaRPr>
          </a:p>
        </p:txBody>
      </p:sp>
      <p:sp>
        <p:nvSpPr>
          <p:cNvPr id="230" name="CustomShape 11"/>
          <p:cNvSpPr/>
          <p:nvPr/>
        </p:nvSpPr>
        <p:spPr>
          <a:xfrm>
            <a:off x="4297680" y="4279320"/>
            <a:ext cx="1553760" cy="363960"/>
          </a:xfrm>
          <a:prstGeom prst="rect">
            <a:avLst/>
          </a:prstGeom>
          <a:noFill/>
          <a:ln>
            <a:noFill/>
          </a:ln>
        </p:spPr>
        <p:style>
          <a:lnRef idx="0"/>
          <a:fillRef idx="0"/>
          <a:effectRef idx="0"/>
          <a:fontRef idx="minor"/>
        </p:style>
        <p:txBody>
          <a:bodyPr lIns="90000" rIns="90000" tIns="45000" bIns="45000" anchor="b">
            <a:spAutoFit/>
          </a:bodyPr>
          <a:p>
            <a:pPr>
              <a:lnSpc>
                <a:spcPct val="100000"/>
              </a:lnSpc>
            </a:pPr>
            <a:r>
              <a:rPr b="0" lang="en-US" sz="1800" spc="-1" strike="noStrike">
                <a:solidFill>
                  <a:srgbClr val="000000"/>
                </a:solidFill>
                <a:latin typeface="Arial"/>
                <a:ea typeface="DejaVu Sans"/>
              </a:rPr>
              <a:t>Otrā oktīva</a:t>
            </a:r>
            <a:endParaRPr b="0" lang="en-US" sz="1800" spc="-1" strike="noStrike">
              <a:latin typeface="Arial"/>
            </a:endParaRPr>
          </a:p>
        </p:txBody>
      </p:sp>
      <p:sp>
        <p:nvSpPr>
          <p:cNvPr id="231" name="CustomShape 12"/>
          <p:cNvSpPr/>
          <p:nvPr/>
        </p:nvSpPr>
        <p:spPr>
          <a:xfrm>
            <a:off x="6126480" y="4260600"/>
            <a:ext cx="1553760" cy="364320"/>
          </a:xfrm>
          <a:prstGeom prst="rect">
            <a:avLst/>
          </a:prstGeom>
          <a:noFill/>
          <a:ln>
            <a:noFill/>
          </a:ln>
        </p:spPr>
        <p:style>
          <a:lnRef idx="0"/>
          <a:fillRef idx="0"/>
          <a:effectRef idx="0"/>
          <a:fontRef idx="minor"/>
        </p:style>
        <p:txBody>
          <a:bodyPr lIns="90000" rIns="90000" tIns="45000" bIns="45000" anchor="b">
            <a:spAutoFit/>
          </a:bodyPr>
          <a:p>
            <a:pPr>
              <a:lnSpc>
                <a:spcPct val="100000"/>
              </a:lnSpc>
            </a:pPr>
            <a:r>
              <a:rPr b="0" lang="en-US" sz="1800" spc="-1" strike="noStrike">
                <a:solidFill>
                  <a:srgbClr val="000000"/>
                </a:solidFill>
                <a:latin typeface="Arial"/>
                <a:ea typeface="DejaVu Sans"/>
              </a:rPr>
              <a:t>Trešā oktāva</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CustomShape 1"/>
          <p:cNvSpPr/>
          <p:nvPr/>
        </p:nvSpPr>
        <p:spPr>
          <a:xfrm>
            <a:off x="365760" y="27432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Difference-of-Gaussians attēli</a:t>
            </a:r>
            <a:endParaRPr b="0" lang="en-US" sz="2000" spc="-1" strike="noStrike">
              <a:latin typeface="Arial"/>
            </a:endParaRPr>
          </a:p>
        </p:txBody>
      </p:sp>
      <p:sp>
        <p:nvSpPr>
          <p:cNvPr id="233"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234" name="Google Shape;129;p25" descr=""/>
          <p:cNvPicPr/>
          <p:nvPr/>
        </p:nvPicPr>
        <p:blipFill>
          <a:blip r:embed="rId1"/>
          <a:stretch/>
        </p:blipFill>
        <p:spPr>
          <a:xfrm>
            <a:off x="360" y="4357440"/>
            <a:ext cx="9142920" cy="784800"/>
          </a:xfrm>
          <a:prstGeom prst="rect">
            <a:avLst/>
          </a:prstGeom>
          <a:ln>
            <a:noFill/>
          </a:ln>
        </p:spPr>
      </p:pic>
      <p:sp>
        <p:nvSpPr>
          <p:cNvPr id="235"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236"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95464FDA-2969-4E21-9104-A422C63CEC43}"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237"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238"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239"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40"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41"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42" name="CustomShape 10"/>
          <p:cNvSpPr/>
          <p:nvPr/>
        </p:nvSpPr>
        <p:spPr>
          <a:xfrm>
            <a:off x="1950840" y="3341880"/>
            <a:ext cx="1152720" cy="1058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marL="216000" indent="-215280" algn="ctr">
              <a:lnSpc>
                <a:spcPct val="100000"/>
              </a:lnSpc>
              <a:spcBef>
                <a:spcPts val="1123"/>
              </a:spcBef>
              <a:buClr>
                <a:srgbClr val="000000"/>
              </a:buClr>
              <a:buSzPct val="45000"/>
              <a:buFont typeface="Wingdings" charset="2"/>
              <a:buChar char=""/>
            </a:pPr>
            <a:r>
              <a:rPr b="0" lang="en-US" sz="1800" spc="-1" strike="noStrike">
                <a:solidFill>
                  <a:srgbClr val="000000"/>
                </a:solidFill>
                <a:latin typeface="Arial"/>
                <a:ea typeface="DejaVu Sans"/>
              </a:rPr>
              <a:t>…</a:t>
            </a:r>
            <a:endParaRPr b="0" lang="en-US" sz="1800" spc="-1" strike="noStrike">
              <a:latin typeface="Arial"/>
            </a:endParaRPr>
          </a:p>
          <a:p>
            <a:pPr marL="216000" indent="-215280">
              <a:lnSpc>
                <a:spcPct val="100000"/>
              </a:lnSpc>
              <a:spcBef>
                <a:spcPts val="1123"/>
              </a:spcBef>
              <a:buClr>
                <a:srgbClr val="000000"/>
              </a:buClr>
              <a:buSzPct val="45000"/>
              <a:buFont typeface="Wingdings" charset="2"/>
              <a:buChar char=""/>
            </a:pPr>
            <a:r>
              <a:rPr b="0" lang="en-US" sz="1800" spc="-1" strike="noStrike">
                <a:solidFill>
                  <a:srgbClr val="000000"/>
                </a:solidFill>
                <a:latin typeface="Arial"/>
                <a:ea typeface="DejaVu Sans"/>
              </a:rPr>
              <a:t>pirmā oktāva</a:t>
            </a:r>
            <a:endParaRPr b="0" lang="en-US" sz="1800" spc="-1" strike="noStrike">
              <a:latin typeface="Arial"/>
            </a:endParaRPr>
          </a:p>
        </p:txBody>
      </p:sp>
      <p:sp>
        <p:nvSpPr>
          <p:cNvPr id="243" name="CustomShape 11"/>
          <p:cNvSpPr/>
          <p:nvPr/>
        </p:nvSpPr>
        <p:spPr>
          <a:xfrm>
            <a:off x="1902960" y="731520"/>
            <a:ext cx="12168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marL="216000" indent="-215280" algn="ctr">
              <a:lnSpc>
                <a:spcPct val="100000"/>
              </a:lnSpc>
              <a:spcBef>
                <a:spcPts val="1123"/>
              </a:spcBef>
              <a:buClr>
                <a:srgbClr val="000000"/>
              </a:buClr>
              <a:buSzPct val="45000"/>
              <a:buFont typeface="Wingdings" charset="2"/>
              <a:buChar char=""/>
            </a:pPr>
            <a:r>
              <a:rPr b="0" lang="en-US" sz="1800" spc="-1" strike="noStrike">
                <a:solidFill>
                  <a:srgbClr val="000000"/>
                </a:solidFill>
                <a:latin typeface="Arial"/>
                <a:ea typeface="DejaVu Sans"/>
              </a:rPr>
              <a:t>…</a:t>
            </a:r>
            <a:endParaRPr b="0" lang="en-US" sz="1800" spc="-1" strike="noStrike">
              <a:latin typeface="Arial"/>
            </a:endParaRPr>
          </a:p>
        </p:txBody>
      </p:sp>
      <p:sp>
        <p:nvSpPr>
          <p:cNvPr id="244" name="CustomShape 12"/>
          <p:cNvSpPr/>
          <p:nvPr/>
        </p:nvSpPr>
        <p:spPr>
          <a:xfrm>
            <a:off x="4210200" y="3341880"/>
            <a:ext cx="1409040" cy="1058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marL="216000" indent="-215280" algn="ctr">
              <a:lnSpc>
                <a:spcPct val="100000"/>
              </a:lnSpc>
              <a:spcBef>
                <a:spcPts val="1123"/>
              </a:spcBef>
              <a:buClr>
                <a:srgbClr val="000000"/>
              </a:buClr>
              <a:buSzPct val="45000"/>
              <a:buFont typeface="Wingdings" charset="2"/>
              <a:buChar char=""/>
            </a:pPr>
            <a:r>
              <a:rPr b="0" lang="en-US" sz="1800" spc="-1" strike="noStrike">
                <a:solidFill>
                  <a:srgbClr val="000000"/>
                </a:solidFill>
                <a:latin typeface="Arial"/>
                <a:ea typeface="DejaVu Sans"/>
              </a:rPr>
              <a:t>…</a:t>
            </a:r>
            <a:endParaRPr b="0" lang="en-US" sz="1800" spc="-1" strike="noStrike">
              <a:latin typeface="Arial"/>
            </a:endParaRPr>
          </a:p>
          <a:p>
            <a:pPr marL="216000" indent="-215280">
              <a:lnSpc>
                <a:spcPct val="100000"/>
              </a:lnSpc>
              <a:spcBef>
                <a:spcPts val="1123"/>
              </a:spcBef>
              <a:buClr>
                <a:srgbClr val="000000"/>
              </a:buClr>
              <a:buSzPct val="45000"/>
              <a:buFont typeface="Wingdings" charset="2"/>
              <a:buChar char=""/>
            </a:pPr>
            <a:r>
              <a:rPr b="0" lang="en-US" sz="1800" spc="-1" strike="noStrike">
                <a:solidFill>
                  <a:srgbClr val="000000"/>
                </a:solidFill>
                <a:latin typeface="Arial"/>
                <a:ea typeface="DejaVu Sans"/>
              </a:rPr>
              <a:t>otrā oktāva</a:t>
            </a:r>
            <a:endParaRPr b="0" lang="en-US" sz="1800" spc="-1" strike="noStrike">
              <a:latin typeface="Arial"/>
            </a:endParaRPr>
          </a:p>
        </p:txBody>
      </p:sp>
      <p:sp>
        <p:nvSpPr>
          <p:cNvPr id="245" name="CustomShape 13"/>
          <p:cNvSpPr/>
          <p:nvPr/>
        </p:nvSpPr>
        <p:spPr>
          <a:xfrm>
            <a:off x="4273920" y="1788120"/>
            <a:ext cx="12171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marL="216000" indent="-215280" algn="ctr">
              <a:lnSpc>
                <a:spcPct val="100000"/>
              </a:lnSpc>
              <a:spcBef>
                <a:spcPts val="1123"/>
              </a:spcBef>
              <a:buClr>
                <a:srgbClr val="000000"/>
              </a:buClr>
              <a:buSzPct val="45000"/>
              <a:buFont typeface="Wingdings" charset="2"/>
              <a:buChar char=""/>
            </a:pPr>
            <a:r>
              <a:rPr b="0" lang="en-US" sz="1800" spc="-1" strike="noStrike">
                <a:solidFill>
                  <a:srgbClr val="000000"/>
                </a:solidFill>
                <a:latin typeface="Arial"/>
                <a:ea typeface="DejaVu Sans"/>
              </a:rPr>
              <a:t>…</a:t>
            </a:r>
            <a:endParaRPr b="0" lang="en-US" sz="1800" spc="-1" strike="noStrike">
              <a:latin typeface="Arial"/>
            </a:endParaRPr>
          </a:p>
        </p:txBody>
      </p:sp>
      <p:sp>
        <p:nvSpPr>
          <p:cNvPr id="246" name="CustomShape 14"/>
          <p:cNvSpPr/>
          <p:nvPr/>
        </p:nvSpPr>
        <p:spPr>
          <a:xfrm>
            <a:off x="5876280" y="3341880"/>
            <a:ext cx="1153080" cy="1058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marL="216000" indent="-215280" algn="ctr">
              <a:lnSpc>
                <a:spcPct val="100000"/>
              </a:lnSpc>
              <a:spcBef>
                <a:spcPts val="1123"/>
              </a:spcBef>
              <a:buClr>
                <a:srgbClr val="000000"/>
              </a:buClr>
              <a:buSzPct val="45000"/>
              <a:buFont typeface="Wingdings" charset="2"/>
              <a:buChar char=""/>
            </a:pPr>
            <a:r>
              <a:rPr b="0" lang="en-US" sz="1800" spc="-1" strike="noStrike">
                <a:solidFill>
                  <a:srgbClr val="000000"/>
                </a:solidFill>
                <a:latin typeface="Arial"/>
                <a:ea typeface="DejaVu Sans"/>
              </a:rPr>
              <a:t>…</a:t>
            </a:r>
            <a:endParaRPr b="0" lang="en-US" sz="1800" spc="-1" strike="noStrike">
              <a:latin typeface="Arial"/>
            </a:endParaRPr>
          </a:p>
          <a:p>
            <a:pPr marL="216000" indent="-215280">
              <a:lnSpc>
                <a:spcPct val="100000"/>
              </a:lnSpc>
              <a:spcBef>
                <a:spcPts val="1123"/>
              </a:spcBef>
              <a:buClr>
                <a:srgbClr val="000000"/>
              </a:buClr>
              <a:buSzPct val="45000"/>
              <a:buFont typeface="Wingdings" charset="2"/>
              <a:buChar char=""/>
            </a:pPr>
            <a:r>
              <a:rPr b="0" lang="en-US" sz="1800" spc="-1" strike="noStrike">
                <a:solidFill>
                  <a:srgbClr val="000000"/>
                </a:solidFill>
                <a:latin typeface="Arial"/>
                <a:ea typeface="DejaVu Sans"/>
              </a:rPr>
              <a:t>trešā oktāva</a:t>
            </a:r>
            <a:endParaRPr b="0" lang="en-US" sz="1800" spc="-1" strike="noStrike">
              <a:latin typeface="Arial"/>
            </a:endParaRPr>
          </a:p>
        </p:txBody>
      </p:sp>
      <p:sp>
        <p:nvSpPr>
          <p:cNvPr id="247" name="CustomShape 15"/>
          <p:cNvSpPr/>
          <p:nvPr/>
        </p:nvSpPr>
        <p:spPr>
          <a:xfrm>
            <a:off x="7222320" y="3341880"/>
            <a:ext cx="1280880" cy="1058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marL="216000" indent="-215280" algn="ctr">
              <a:lnSpc>
                <a:spcPct val="100000"/>
              </a:lnSpc>
              <a:spcBef>
                <a:spcPts val="1123"/>
              </a:spcBef>
              <a:buClr>
                <a:srgbClr val="000000"/>
              </a:buClr>
              <a:buSzPct val="45000"/>
              <a:buFont typeface="Wingdings" charset="2"/>
              <a:buChar char=""/>
            </a:pPr>
            <a:r>
              <a:rPr b="0" lang="en-US" sz="1800" spc="-1" strike="noStrike">
                <a:solidFill>
                  <a:srgbClr val="000000"/>
                </a:solidFill>
                <a:latin typeface="Arial"/>
                <a:ea typeface="DejaVu Sans"/>
              </a:rPr>
              <a:t>…</a:t>
            </a:r>
            <a:endParaRPr b="0" lang="en-US" sz="1800" spc="-1" strike="noStrike">
              <a:latin typeface="Arial"/>
            </a:endParaRPr>
          </a:p>
          <a:p>
            <a:pPr marL="216000" indent="-215280">
              <a:lnSpc>
                <a:spcPct val="100000"/>
              </a:lnSpc>
              <a:spcBef>
                <a:spcPts val="1123"/>
              </a:spcBef>
              <a:buClr>
                <a:srgbClr val="000000"/>
              </a:buClr>
              <a:buSzPct val="45000"/>
              <a:buFont typeface="Wingdings" charset="2"/>
              <a:buChar char=""/>
            </a:pPr>
            <a:r>
              <a:rPr b="0" lang="en-US" sz="1800" spc="-1" strike="noStrike">
                <a:solidFill>
                  <a:srgbClr val="000000"/>
                </a:solidFill>
                <a:latin typeface="Arial"/>
                <a:ea typeface="DejaVu Sans"/>
              </a:rPr>
              <a:t>ceturtā oktāva</a:t>
            </a:r>
            <a:endParaRPr b="0" lang="en-US" sz="1800" spc="-1" strike="noStrike">
              <a:latin typeface="Arial"/>
            </a:endParaRPr>
          </a:p>
        </p:txBody>
      </p:sp>
      <p:sp>
        <p:nvSpPr>
          <p:cNvPr id="248" name="CustomShape 16"/>
          <p:cNvSpPr/>
          <p:nvPr/>
        </p:nvSpPr>
        <p:spPr>
          <a:xfrm>
            <a:off x="5812200" y="2471760"/>
            <a:ext cx="12171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marL="216000" indent="-215280" algn="ctr">
              <a:lnSpc>
                <a:spcPct val="100000"/>
              </a:lnSpc>
              <a:spcBef>
                <a:spcPts val="1123"/>
              </a:spcBef>
              <a:buClr>
                <a:srgbClr val="000000"/>
              </a:buClr>
              <a:buSzPct val="45000"/>
              <a:buFont typeface="Wingdings" charset="2"/>
              <a:buChar char=""/>
            </a:pPr>
            <a:r>
              <a:rPr b="0" lang="en-US" sz="1800" spc="-1" strike="noStrike">
                <a:solidFill>
                  <a:srgbClr val="000000"/>
                </a:solidFill>
                <a:latin typeface="Arial"/>
                <a:ea typeface="DejaVu Sans"/>
              </a:rPr>
              <a:t>…</a:t>
            </a:r>
            <a:endParaRPr b="0" lang="en-US" sz="1800" spc="-1" strike="noStrike">
              <a:latin typeface="Arial"/>
            </a:endParaRPr>
          </a:p>
        </p:txBody>
      </p:sp>
      <p:sp>
        <p:nvSpPr>
          <p:cNvPr id="249" name="CustomShape 17"/>
          <p:cNvSpPr/>
          <p:nvPr/>
        </p:nvSpPr>
        <p:spPr>
          <a:xfrm>
            <a:off x="7222320" y="2907000"/>
            <a:ext cx="12171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marL="216000" indent="-215280" algn="ctr">
              <a:lnSpc>
                <a:spcPct val="100000"/>
              </a:lnSpc>
              <a:spcBef>
                <a:spcPts val="1123"/>
              </a:spcBef>
              <a:buClr>
                <a:srgbClr val="000000"/>
              </a:buClr>
              <a:buSzPct val="45000"/>
              <a:buFont typeface="Wingdings" charset="2"/>
              <a:buChar char=""/>
            </a:pPr>
            <a:r>
              <a:rPr b="0" lang="en-US" sz="1800" spc="-1" strike="noStrike">
                <a:solidFill>
                  <a:srgbClr val="000000"/>
                </a:solidFill>
                <a:latin typeface="Arial"/>
                <a:ea typeface="DejaVu Sans"/>
              </a:rPr>
              <a:t>…</a:t>
            </a:r>
            <a:endParaRPr b="0" lang="en-US" sz="1800" spc="-1" strike="noStrike">
              <a:latin typeface="Arial"/>
            </a:endParaRPr>
          </a:p>
        </p:txBody>
      </p:sp>
      <p:pic>
        <p:nvPicPr>
          <p:cNvPr id="250" name="" descr=""/>
          <p:cNvPicPr/>
          <p:nvPr/>
        </p:nvPicPr>
        <p:blipFill>
          <a:blip r:embed="rId2"/>
          <a:stretch/>
        </p:blipFill>
        <p:spPr>
          <a:xfrm>
            <a:off x="1245960" y="1166400"/>
            <a:ext cx="2707200" cy="2244960"/>
          </a:xfrm>
          <a:prstGeom prst="rect">
            <a:avLst/>
          </a:prstGeom>
          <a:ln>
            <a:noFill/>
          </a:ln>
        </p:spPr>
      </p:pic>
      <p:pic>
        <p:nvPicPr>
          <p:cNvPr id="251" name="" descr=""/>
          <p:cNvPicPr/>
          <p:nvPr/>
        </p:nvPicPr>
        <p:blipFill>
          <a:blip r:embed="rId3"/>
          <a:stretch/>
        </p:blipFill>
        <p:spPr>
          <a:xfrm>
            <a:off x="4315680" y="2260440"/>
            <a:ext cx="1352880" cy="1122120"/>
          </a:xfrm>
          <a:prstGeom prst="rect">
            <a:avLst/>
          </a:prstGeom>
          <a:ln>
            <a:noFill/>
          </a:ln>
        </p:spPr>
      </p:pic>
      <p:pic>
        <p:nvPicPr>
          <p:cNvPr id="252" name="" descr=""/>
          <p:cNvPicPr/>
          <p:nvPr/>
        </p:nvPicPr>
        <p:blipFill>
          <a:blip r:embed="rId4"/>
          <a:stretch/>
        </p:blipFill>
        <p:spPr>
          <a:xfrm>
            <a:off x="6217920" y="2844720"/>
            <a:ext cx="704160" cy="582120"/>
          </a:xfrm>
          <a:prstGeom prst="rect">
            <a:avLst/>
          </a:prstGeom>
          <a:ln>
            <a:noFill/>
          </a:ln>
        </p:spPr>
      </p:pic>
      <p:pic>
        <p:nvPicPr>
          <p:cNvPr id="253" name="" descr=""/>
          <p:cNvPicPr/>
          <p:nvPr/>
        </p:nvPicPr>
        <p:blipFill>
          <a:blip r:embed="rId5"/>
          <a:stretch/>
        </p:blipFill>
        <p:spPr>
          <a:xfrm>
            <a:off x="7772400" y="3217680"/>
            <a:ext cx="319680" cy="2660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CustomShape 1"/>
          <p:cNvSpPr/>
          <p:nvPr/>
        </p:nvSpPr>
        <p:spPr>
          <a:xfrm>
            <a:off x="0" y="0"/>
            <a:ext cx="9142920" cy="57600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lang="en-US" sz="3300" spc="-1" strike="noStrike">
                <a:solidFill>
                  <a:srgbClr val="484537"/>
                </a:solidFill>
                <a:latin typeface="Calibri"/>
                <a:ea typeface="Calibri"/>
              </a:rPr>
              <a:t>APPLAUSE - </a:t>
            </a:r>
            <a:r>
              <a:rPr b="1" lang="en-US" sz="1300" spc="-1" strike="noStrike">
                <a:solidFill>
                  <a:srgbClr val="484537"/>
                </a:solidFill>
                <a:latin typeface="Calibri"/>
                <a:ea typeface="Calibri"/>
              </a:rPr>
              <a:t>Advanced packaging for photonics, optics and electronics for low cost manufacturing in Europe </a:t>
            </a:r>
            <a:endParaRPr b="0" lang="en-US" sz="1300" spc="-1" strike="noStrike">
              <a:latin typeface="Arial"/>
            </a:endParaRPr>
          </a:p>
        </p:txBody>
      </p:sp>
      <p:graphicFrame>
        <p:nvGraphicFramePr>
          <p:cNvPr id="52" name="Table 2"/>
          <p:cNvGraphicFramePr/>
          <p:nvPr/>
        </p:nvGraphicFramePr>
        <p:xfrm>
          <a:off x="668160" y="991080"/>
          <a:ext cx="7806960" cy="3530520"/>
        </p:xfrm>
        <a:graphic>
          <a:graphicData uri="http://schemas.openxmlformats.org/drawingml/2006/table">
            <a:tbl>
              <a:tblPr/>
              <a:tblGrid>
                <a:gridCol w="1973520"/>
                <a:gridCol w="5833800"/>
              </a:tblGrid>
              <a:tr h="291600">
                <a:tc>
                  <a:txBody>
                    <a:bodyPr lIns="68400" rIns="68400">
                      <a:noAutofit/>
                    </a:bodyPr>
                    <a:p>
                      <a:pPr algn="r">
                        <a:lnSpc>
                          <a:spcPct val="100000"/>
                        </a:lnSpc>
                      </a:pPr>
                      <a:r>
                        <a:rPr b="1" lang="en-US" sz="1400" spc="-1" strike="noStrike">
                          <a:solidFill>
                            <a:srgbClr val="484537"/>
                          </a:solidFill>
                          <a:latin typeface="Arial"/>
                          <a:ea typeface="Arial"/>
                        </a:rPr>
                        <a:t>Periods:</a:t>
                      </a:r>
                      <a:endParaRPr b="0" lang="en-US" sz="1400" spc="-1" strike="noStrike">
                        <a:latin typeface="Arial"/>
                      </a:endParaRPr>
                    </a:p>
                  </a:txBody>
                  <a:tcPr marL="68400" marR="68400">
                    <a:lnL w="9360">
                      <a:solidFill>
                        <a:srgbClr val="000000"/>
                      </a:solidFill>
                    </a:lnL>
                    <a:lnR w="9360">
                      <a:solidFill>
                        <a:srgbClr val="000000"/>
                      </a:solidFill>
                    </a:lnR>
                    <a:lnT w="9360">
                      <a:solidFill>
                        <a:srgbClr val="000000"/>
                      </a:solidFill>
                    </a:lnT>
                    <a:lnB w="9360">
                      <a:solidFill>
                        <a:srgbClr val="000000"/>
                      </a:solidFill>
                    </a:lnB>
                    <a:noFill/>
                  </a:tcPr>
                </a:tc>
                <a:tc>
                  <a:txBody>
                    <a:bodyPr lIns="68400" rIns="68400">
                      <a:noAutofit/>
                    </a:bodyPr>
                    <a:p>
                      <a:pPr>
                        <a:lnSpc>
                          <a:spcPct val="100000"/>
                        </a:lnSpc>
                      </a:pPr>
                      <a:r>
                        <a:rPr b="0" i="1" lang="en-US" sz="1400" spc="-1" strike="noStrike">
                          <a:solidFill>
                            <a:srgbClr val="484537"/>
                          </a:solidFill>
                          <a:latin typeface="Arial"/>
                          <a:ea typeface="Arial"/>
                        </a:rPr>
                        <a:t>2019-2022</a:t>
                      </a:r>
                      <a:endParaRPr b="0" lang="en-US" sz="1400" spc="-1" strike="noStrike">
                        <a:latin typeface="Arial"/>
                      </a:endParaRPr>
                    </a:p>
                  </a:txBody>
                  <a:tcPr marL="68400" marR="68400">
                    <a:lnL w="9360">
                      <a:solidFill>
                        <a:srgbClr val="000000"/>
                      </a:solidFill>
                    </a:lnL>
                    <a:lnR w="9360">
                      <a:solidFill>
                        <a:srgbClr val="000000"/>
                      </a:solidFill>
                    </a:lnR>
                    <a:lnT w="9360">
                      <a:solidFill>
                        <a:srgbClr val="000000"/>
                      </a:solidFill>
                    </a:lnT>
                    <a:lnB w="9360">
                      <a:solidFill>
                        <a:srgbClr val="000000"/>
                      </a:solidFill>
                    </a:lnB>
                    <a:noFill/>
                  </a:tcPr>
                </a:tc>
              </a:tr>
              <a:tr h="291600">
                <a:tc>
                  <a:txBody>
                    <a:bodyPr lIns="68400" rIns="68400">
                      <a:noAutofit/>
                    </a:bodyPr>
                    <a:p>
                      <a:pPr algn="r">
                        <a:lnSpc>
                          <a:spcPct val="100000"/>
                        </a:lnSpc>
                      </a:pPr>
                      <a:r>
                        <a:rPr b="1" lang="en-US" sz="1400" spc="-1" strike="noStrike">
                          <a:solidFill>
                            <a:srgbClr val="484537"/>
                          </a:solidFill>
                          <a:latin typeface="Arial"/>
                          <a:ea typeface="Arial"/>
                        </a:rPr>
                        <a:t>Kopējais budžets:</a:t>
                      </a:r>
                      <a:endParaRPr b="0" lang="en-US" sz="1400" spc="-1" strike="noStrike">
                        <a:latin typeface="Arial"/>
                      </a:endParaRPr>
                    </a:p>
                  </a:txBody>
                  <a:tcPr marL="68400" marR="68400">
                    <a:lnL w="9360">
                      <a:solidFill>
                        <a:srgbClr val="000000"/>
                      </a:solidFill>
                    </a:lnL>
                    <a:lnR w="9360">
                      <a:solidFill>
                        <a:srgbClr val="000000"/>
                      </a:solidFill>
                    </a:lnR>
                    <a:lnT w="9360">
                      <a:solidFill>
                        <a:srgbClr val="000000"/>
                      </a:solidFill>
                    </a:lnT>
                    <a:lnB w="9360">
                      <a:solidFill>
                        <a:srgbClr val="000000"/>
                      </a:solidFill>
                    </a:lnB>
                    <a:noFill/>
                  </a:tcPr>
                </a:tc>
                <a:tc>
                  <a:txBody>
                    <a:bodyPr lIns="68400" rIns="68400">
                      <a:noAutofit/>
                    </a:bodyPr>
                    <a:p>
                      <a:pPr>
                        <a:lnSpc>
                          <a:spcPct val="100000"/>
                        </a:lnSpc>
                      </a:pPr>
                      <a:r>
                        <a:rPr b="0" i="1" lang="en-US" sz="1400" spc="-1" strike="noStrike">
                          <a:solidFill>
                            <a:srgbClr val="484537"/>
                          </a:solidFill>
                          <a:latin typeface="Arial"/>
                          <a:ea typeface="Arial"/>
                        </a:rPr>
                        <a:t>~37M Eiro</a:t>
                      </a:r>
                      <a:endParaRPr b="0" lang="en-US" sz="1400" spc="-1" strike="noStrike">
                        <a:latin typeface="Arial"/>
                      </a:endParaRPr>
                    </a:p>
                  </a:txBody>
                  <a:tcPr marL="68400" marR="68400">
                    <a:lnL w="9360">
                      <a:solidFill>
                        <a:srgbClr val="000000"/>
                      </a:solidFill>
                    </a:lnL>
                    <a:lnR w="9360">
                      <a:solidFill>
                        <a:srgbClr val="000000"/>
                      </a:solidFill>
                    </a:lnR>
                    <a:lnT w="9360">
                      <a:solidFill>
                        <a:srgbClr val="000000"/>
                      </a:solidFill>
                    </a:lnT>
                    <a:lnB w="9360">
                      <a:solidFill>
                        <a:srgbClr val="000000"/>
                      </a:solidFill>
                    </a:lnB>
                    <a:noFill/>
                  </a:tcPr>
                </a:tc>
              </a:tr>
              <a:tr h="491400">
                <a:tc>
                  <a:txBody>
                    <a:bodyPr lIns="68400" rIns="68400">
                      <a:noAutofit/>
                    </a:bodyPr>
                    <a:p>
                      <a:pPr algn="r">
                        <a:lnSpc>
                          <a:spcPct val="100000"/>
                        </a:lnSpc>
                      </a:pPr>
                      <a:r>
                        <a:rPr b="1" lang="en-US" sz="1400" spc="-1" strike="noStrike">
                          <a:solidFill>
                            <a:srgbClr val="484537"/>
                          </a:solidFill>
                          <a:latin typeface="Arial"/>
                          <a:ea typeface="Arial"/>
                        </a:rPr>
                        <a:t>Projekta koordinators: </a:t>
                      </a:r>
                      <a:endParaRPr b="0" lang="en-US" sz="1400" spc="-1" strike="noStrike">
                        <a:latin typeface="Arial"/>
                      </a:endParaRPr>
                    </a:p>
                  </a:txBody>
                  <a:tcPr marL="68400" marR="68400">
                    <a:lnL w="9360">
                      <a:solidFill>
                        <a:srgbClr val="000000"/>
                      </a:solidFill>
                    </a:lnL>
                    <a:lnR w="9360">
                      <a:solidFill>
                        <a:srgbClr val="000000"/>
                      </a:solidFill>
                    </a:lnR>
                    <a:lnT w="9360">
                      <a:solidFill>
                        <a:srgbClr val="000000"/>
                      </a:solidFill>
                    </a:lnT>
                    <a:lnB w="9360">
                      <a:solidFill>
                        <a:srgbClr val="000000"/>
                      </a:solidFill>
                    </a:lnB>
                    <a:noFill/>
                  </a:tcPr>
                </a:tc>
                <a:tc>
                  <a:txBody>
                    <a:bodyPr lIns="68400" rIns="68400">
                      <a:noAutofit/>
                    </a:bodyPr>
                    <a:p>
                      <a:pPr>
                        <a:lnSpc>
                          <a:spcPct val="100000"/>
                        </a:lnSpc>
                      </a:pPr>
                      <a:r>
                        <a:rPr b="0" i="1" lang="en-US" sz="1400" spc="-1" strike="noStrike">
                          <a:solidFill>
                            <a:srgbClr val="484537"/>
                          </a:solidFill>
                          <a:latin typeface="Arial"/>
                          <a:ea typeface="Arial"/>
                        </a:rPr>
                        <a:t>Gerd Jungmann (</a:t>
                      </a:r>
                      <a:r>
                        <a:rPr b="0" i="1" lang="en-US" sz="1200" spc="-1" strike="noStrike">
                          <a:solidFill>
                            <a:srgbClr val="484537"/>
                          </a:solidFill>
                          <a:latin typeface="Arial"/>
                          <a:ea typeface="Arial"/>
                        </a:rPr>
                        <a:t>Swissbit Germany AG</a:t>
                      </a:r>
                      <a:r>
                        <a:rPr b="0" i="1" lang="en-US" sz="1400" spc="-1" strike="noStrike">
                          <a:solidFill>
                            <a:srgbClr val="484537"/>
                          </a:solidFill>
                          <a:latin typeface="Arial"/>
                          <a:ea typeface="Arial"/>
                        </a:rPr>
                        <a:t>)</a:t>
                      </a:r>
                      <a:endParaRPr b="0" lang="en-US" sz="1400" spc="-1" strike="noStrike">
                        <a:latin typeface="Arial"/>
                      </a:endParaRPr>
                    </a:p>
                  </a:txBody>
                  <a:tcPr marL="68400" marR="68400">
                    <a:lnL w="9360">
                      <a:solidFill>
                        <a:srgbClr val="000000"/>
                      </a:solidFill>
                    </a:lnL>
                    <a:lnR w="9360">
                      <a:solidFill>
                        <a:srgbClr val="000000"/>
                      </a:solidFill>
                    </a:lnR>
                    <a:lnT w="9360">
                      <a:solidFill>
                        <a:srgbClr val="000000"/>
                      </a:solidFill>
                    </a:lnT>
                    <a:lnB w="9360">
                      <a:solidFill>
                        <a:srgbClr val="000000"/>
                      </a:solidFill>
                    </a:lnB>
                    <a:noFill/>
                  </a:tcPr>
                </a:tc>
              </a:tr>
              <a:tr h="491400">
                <a:tc>
                  <a:txBody>
                    <a:bodyPr lIns="68400" rIns="68400">
                      <a:noAutofit/>
                    </a:bodyPr>
                    <a:p>
                      <a:pPr algn="r">
                        <a:lnSpc>
                          <a:spcPct val="100000"/>
                        </a:lnSpc>
                      </a:pPr>
                      <a:r>
                        <a:rPr b="1" lang="en-US" sz="1400" spc="-1" strike="noStrike">
                          <a:solidFill>
                            <a:srgbClr val="484537"/>
                          </a:solidFill>
                          <a:latin typeface="Arial"/>
                          <a:ea typeface="Arial"/>
                        </a:rPr>
                        <a:t>Iesaistītās valstis: </a:t>
                      </a:r>
                      <a:endParaRPr b="0" lang="en-US" sz="1400" spc="-1" strike="noStrike">
                        <a:latin typeface="Arial"/>
                      </a:endParaRPr>
                    </a:p>
                  </a:txBody>
                  <a:tcPr marL="68400" marR="68400">
                    <a:lnL w="9360">
                      <a:solidFill>
                        <a:srgbClr val="000000"/>
                      </a:solidFill>
                    </a:lnL>
                    <a:lnR w="9360">
                      <a:solidFill>
                        <a:srgbClr val="000000"/>
                      </a:solidFill>
                    </a:lnR>
                    <a:lnT w="9360">
                      <a:solidFill>
                        <a:srgbClr val="000000"/>
                      </a:solidFill>
                    </a:lnT>
                    <a:lnB w="9360">
                      <a:solidFill>
                        <a:srgbClr val="000000"/>
                      </a:solidFill>
                    </a:lnB>
                    <a:noFill/>
                  </a:tcPr>
                </a:tc>
                <a:tc>
                  <a:txBody>
                    <a:bodyPr lIns="68400" rIns="68400">
                      <a:noAutofit/>
                    </a:bodyPr>
                    <a:p>
                      <a:pPr>
                        <a:lnSpc>
                          <a:spcPct val="100000"/>
                        </a:lnSpc>
                      </a:pPr>
                      <a:r>
                        <a:rPr b="0" i="1" lang="en-US" sz="1400" spc="-1" strike="noStrike">
                          <a:solidFill>
                            <a:srgbClr val="484537"/>
                          </a:solidFill>
                          <a:latin typeface="Arial"/>
                          <a:ea typeface="Arial"/>
                        </a:rPr>
                        <a:t>11 (</a:t>
                      </a:r>
                      <a:r>
                        <a:rPr b="0" i="1" lang="en-US" sz="1200" spc="-1" strike="noStrike">
                          <a:solidFill>
                            <a:srgbClr val="484537"/>
                          </a:solidFill>
                          <a:latin typeface="Arial"/>
                          <a:ea typeface="Arial"/>
                        </a:rPr>
                        <a:t>Vācija, Nīderlande, Beļģija, Somija, Norvēģija, </a:t>
                      </a:r>
                      <a:endParaRPr b="0" lang="en-US" sz="1200" spc="-1" strike="noStrike">
                        <a:latin typeface="Arial"/>
                      </a:endParaRPr>
                    </a:p>
                    <a:p>
                      <a:pPr>
                        <a:lnSpc>
                          <a:spcPct val="100000"/>
                        </a:lnSpc>
                      </a:pPr>
                      <a:r>
                        <a:rPr b="0" i="1" lang="en-US" sz="1200" spc="-1" strike="noStrike">
                          <a:solidFill>
                            <a:srgbClr val="484537"/>
                          </a:solidFill>
                          <a:latin typeface="Arial"/>
                          <a:ea typeface="Arial"/>
                        </a:rPr>
                        <a:t>Austrija, Šveice, Francija,  Ungārija, Izraēla, Latvija </a:t>
                      </a:r>
                      <a:r>
                        <a:rPr b="0" i="1" lang="en-US" sz="1400" spc="-1" strike="noStrike">
                          <a:solidFill>
                            <a:srgbClr val="484537"/>
                          </a:solidFill>
                          <a:latin typeface="Arial"/>
                          <a:ea typeface="Arial"/>
                        </a:rPr>
                        <a:t>)</a:t>
                      </a:r>
                      <a:endParaRPr b="0" lang="en-US" sz="1400" spc="-1" strike="noStrike">
                        <a:latin typeface="Arial"/>
                      </a:endParaRPr>
                    </a:p>
                  </a:txBody>
                  <a:tcPr marL="68400" marR="68400">
                    <a:lnL w="9360">
                      <a:solidFill>
                        <a:srgbClr val="000000"/>
                      </a:solidFill>
                    </a:lnL>
                    <a:lnR w="9360">
                      <a:solidFill>
                        <a:srgbClr val="000000"/>
                      </a:solidFill>
                    </a:lnR>
                    <a:lnT w="9360">
                      <a:solidFill>
                        <a:srgbClr val="000000"/>
                      </a:solidFill>
                    </a:lnT>
                    <a:lnB w="9360">
                      <a:solidFill>
                        <a:srgbClr val="000000"/>
                      </a:solidFill>
                    </a:lnB>
                    <a:noFill/>
                  </a:tcPr>
                </a:tc>
              </a:tr>
              <a:tr h="291600">
                <a:tc>
                  <a:txBody>
                    <a:bodyPr lIns="68400" rIns="68400">
                      <a:noAutofit/>
                    </a:bodyPr>
                    <a:p>
                      <a:pPr algn="r">
                        <a:lnSpc>
                          <a:spcPct val="100000"/>
                        </a:lnSpc>
                      </a:pPr>
                      <a:r>
                        <a:rPr b="1" lang="en-US" sz="1400" spc="-1" strike="noStrike">
                          <a:solidFill>
                            <a:srgbClr val="484537"/>
                          </a:solidFill>
                          <a:latin typeface="Arial"/>
                          <a:ea typeface="Arial"/>
                        </a:rPr>
                        <a:t>Partneru skaits:</a:t>
                      </a:r>
                      <a:endParaRPr b="0" lang="en-US" sz="1400" spc="-1" strike="noStrike">
                        <a:latin typeface="Arial"/>
                      </a:endParaRPr>
                    </a:p>
                  </a:txBody>
                  <a:tcPr marL="68400" marR="68400">
                    <a:lnL w="9360">
                      <a:solidFill>
                        <a:srgbClr val="000000"/>
                      </a:solidFill>
                    </a:lnL>
                    <a:lnR w="9360">
                      <a:solidFill>
                        <a:srgbClr val="000000"/>
                      </a:solidFill>
                    </a:lnR>
                    <a:lnT w="9360">
                      <a:solidFill>
                        <a:srgbClr val="000000"/>
                      </a:solidFill>
                    </a:lnT>
                    <a:lnB w="9360">
                      <a:solidFill>
                        <a:srgbClr val="000000"/>
                      </a:solidFill>
                    </a:lnB>
                    <a:noFill/>
                  </a:tcPr>
                </a:tc>
                <a:tc>
                  <a:txBody>
                    <a:bodyPr lIns="68400" rIns="68400">
                      <a:noAutofit/>
                    </a:bodyPr>
                    <a:p>
                      <a:pPr>
                        <a:lnSpc>
                          <a:spcPct val="100000"/>
                        </a:lnSpc>
                      </a:pPr>
                      <a:r>
                        <a:rPr b="0" i="1" lang="en-US" sz="1400" spc="-1" strike="noStrike">
                          <a:solidFill>
                            <a:srgbClr val="484537"/>
                          </a:solidFill>
                          <a:latin typeface="Arial"/>
                          <a:ea typeface="Arial"/>
                        </a:rPr>
                        <a:t>34 (</a:t>
                      </a:r>
                      <a:r>
                        <a:rPr b="0" i="1" lang="en-US" sz="1200" spc="-1" strike="noStrike">
                          <a:solidFill>
                            <a:srgbClr val="484537"/>
                          </a:solidFill>
                          <a:latin typeface="Arial"/>
                          <a:ea typeface="Arial"/>
                        </a:rPr>
                        <a:t>t.sk. 10 universitātes/RTO kā piem. Fraunhofer, IMEC, Aalto university u.c.</a:t>
                      </a:r>
                      <a:r>
                        <a:rPr b="0" i="1" lang="en-US" sz="1400" spc="-1" strike="noStrike">
                          <a:solidFill>
                            <a:srgbClr val="484537"/>
                          </a:solidFill>
                          <a:latin typeface="Arial"/>
                          <a:ea typeface="Arial"/>
                        </a:rPr>
                        <a:t>)</a:t>
                      </a:r>
                      <a:endParaRPr b="0" lang="en-US" sz="1400" spc="-1" strike="noStrike">
                        <a:latin typeface="Arial"/>
                      </a:endParaRPr>
                    </a:p>
                  </a:txBody>
                  <a:tcPr marL="68400" marR="68400">
                    <a:lnL w="9360">
                      <a:solidFill>
                        <a:srgbClr val="000000"/>
                      </a:solidFill>
                    </a:lnL>
                    <a:lnR w="9360">
                      <a:solidFill>
                        <a:srgbClr val="000000"/>
                      </a:solidFill>
                    </a:lnR>
                    <a:lnT w="9360">
                      <a:solidFill>
                        <a:srgbClr val="000000"/>
                      </a:solidFill>
                    </a:lnT>
                    <a:lnB w="9360">
                      <a:solidFill>
                        <a:srgbClr val="000000"/>
                      </a:solidFill>
                    </a:lnB>
                    <a:noFill/>
                  </a:tcPr>
                </a:tc>
              </a:tr>
              <a:tr h="1673280">
                <a:tc gridSpan="2">
                  <a:txBody>
                    <a:bodyPr lIns="68400" rIns="68400">
                      <a:noAutofit/>
                    </a:bodyPr>
                    <a:p>
                      <a:pPr>
                        <a:lnSpc>
                          <a:spcPct val="100000"/>
                        </a:lnSpc>
                      </a:pPr>
                      <a:r>
                        <a:rPr b="1" lang="en-US" sz="1400" spc="-1" strike="noStrike">
                          <a:solidFill>
                            <a:srgbClr val="484537"/>
                          </a:solidFill>
                          <a:latin typeface="Arial"/>
                          <a:ea typeface="Arial"/>
                        </a:rPr>
                        <a:t>Projekta mērķis: </a:t>
                      </a:r>
                      <a:endParaRPr b="0" lang="en-US" sz="1400" spc="-1" strike="noStrike">
                        <a:latin typeface="Arial"/>
                      </a:endParaRPr>
                    </a:p>
                    <a:p>
                      <a:pPr algn="just">
                        <a:lnSpc>
                          <a:spcPct val="100000"/>
                        </a:lnSpc>
                        <a:spcBef>
                          <a:spcPts val="499"/>
                        </a:spcBef>
                      </a:pPr>
                      <a:r>
                        <a:rPr b="0" lang="en-US" sz="1400" spc="-1" strike="noStrike">
                          <a:solidFill>
                            <a:srgbClr val="484537"/>
                          </a:solidFill>
                          <a:latin typeface="Arial"/>
                          <a:ea typeface="Arial"/>
                        </a:rPr>
                        <a:t>Lai saglabātu Eiropas konkurētspēju industriālās ražošanas un produktu iepakošanas/montāžas jomā, ir nepieciešams radīt daudz efektīvākas, optimizētākas un sarežģītākas industriālās sistēmas. Balstoties uz esošo Eiropas pieredzi minētajā jomā, APPLAUSE projekta mērķis ir veicināt un stiprināt Eiropas konkurētspējas, radot jaunus rīkus, metodes un procesus elektrisko un optisko komponenšu ražošanai lielā apjomā. </a:t>
                      </a:r>
                      <a:endParaRPr b="0" lang="en-US" sz="1400" spc="-1" strike="noStrike">
                        <a:latin typeface="Arial"/>
                      </a:endParaRPr>
                    </a:p>
                  </a:txBody>
                  <a:tcPr marL="68400" marR="68400">
                    <a:lnL w="9360">
                      <a:solidFill>
                        <a:srgbClr val="000000"/>
                      </a:solidFill>
                    </a:lnL>
                    <a:lnR w="9360">
                      <a:solidFill>
                        <a:srgbClr val="000000"/>
                      </a:solidFill>
                    </a:lnR>
                    <a:lnT w="9360">
                      <a:solidFill>
                        <a:srgbClr val="000000"/>
                      </a:solidFill>
                    </a:lnT>
                    <a:lnB w="9360">
                      <a:solidFill>
                        <a:srgbClr val="000000"/>
                      </a:solidFill>
                    </a:lnB>
                    <a:noFill/>
                  </a:tcPr>
                </a:tc>
                <a:tc hMerge="1">
                  <a:tcPr marL="90000" marR="90000">
                    <a:solidFill>
                      <a:srgbClr val="729fcf"/>
                    </a:solidFill>
                  </a:tcPr>
                </a:tc>
              </a:tr>
            </a:tbl>
          </a:graphicData>
        </a:graphic>
      </p:graphicFrame>
      <p:pic>
        <p:nvPicPr>
          <p:cNvPr id="53" name="Google Shape;129;p25" descr=""/>
          <p:cNvPicPr/>
          <p:nvPr/>
        </p:nvPicPr>
        <p:blipFill>
          <a:blip r:embed="rId1"/>
          <a:stretch/>
        </p:blipFill>
        <p:spPr>
          <a:xfrm>
            <a:off x="360" y="4357440"/>
            <a:ext cx="9142920" cy="784800"/>
          </a:xfrm>
          <a:prstGeom prst="rect">
            <a:avLst/>
          </a:prstGeom>
          <a:ln>
            <a:noFill/>
          </a:ln>
        </p:spPr>
      </p:pic>
      <p:sp>
        <p:nvSpPr>
          <p:cNvPr id="54"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55"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083CF56F-B9EA-4E6E-BAE1-6960222721D3}"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56"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57"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CustomShape 1"/>
          <p:cNvSpPr/>
          <p:nvPr/>
        </p:nvSpPr>
        <p:spPr>
          <a:xfrm>
            <a:off x="365760" y="27432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Ekstrēmu lokalizācija</a:t>
            </a:r>
            <a:endParaRPr b="0" lang="en-US" sz="2000" spc="-1" strike="noStrike">
              <a:latin typeface="Arial"/>
            </a:endParaRPr>
          </a:p>
        </p:txBody>
      </p:sp>
      <p:sp>
        <p:nvSpPr>
          <p:cNvPr id="255"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256" name="Google Shape;129;p25" descr=""/>
          <p:cNvPicPr/>
          <p:nvPr/>
        </p:nvPicPr>
        <p:blipFill>
          <a:blip r:embed="rId1"/>
          <a:stretch/>
        </p:blipFill>
        <p:spPr>
          <a:xfrm>
            <a:off x="360" y="4357440"/>
            <a:ext cx="9142920" cy="784800"/>
          </a:xfrm>
          <a:prstGeom prst="rect">
            <a:avLst/>
          </a:prstGeom>
          <a:ln>
            <a:noFill/>
          </a:ln>
        </p:spPr>
      </p:pic>
      <p:sp>
        <p:nvSpPr>
          <p:cNvPr id="257"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258"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E4828ED9-EABC-430B-8645-87B63A8542B3}"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259"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260"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261"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62"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63"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264" name="" descr=""/>
          <p:cNvPicPr/>
          <p:nvPr/>
        </p:nvPicPr>
        <p:blipFill>
          <a:blip r:embed="rId2"/>
          <a:stretch/>
        </p:blipFill>
        <p:spPr>
          <a:xfrm>
            <a:off x="1622520" y="1179360"/>
            <a:ext cx="4137480" cy="3391920"/>
          </a:xfrm>
          <a:prstGeom prst="rect">
            <a:avLst/>
          </a:prstGeom>
          <a:ln>
            <a:noFill/>
          </a:ln>
        </p:spPr>
      </p:pic>
      <p:pic>
        <p:nvPicPr>
          <p:cNvPr id="265" name="" descr=""/>
          <p:cNvPicPr/>
          <p:nvPr/>
        </p:nvPicPr>
        <p:blipFill>
          <a:blip r:embed="rId3"/>
          <a:stretch/>
        </p:blipFill>
        <p:spPr>
          <a:xfrm>
            <a:off x="5639040" y="1358280"/>
            <a:ext cx="2955600" cy="2755800"/>
          </a:xfrm>
          <a:prstGeom prst="rect">
            <a:avLst/>
          </a:prstGeom>
          <a:ln>
            <a:noFill/>
          </a:ln>
        </p:spPr>
      </p:pic>
      <p:sp>
        <p:nvSpPr>
          <p:cNvPr id="266" name="CustomShape 10"/>
          <p:cNvSpPr/>
          <p:nvPr/>
        </p:nvSpPr>
        <p:spPr>
          <a:xfrm>
            <a:off x="182880" y="365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Punktu izvēlas, ja tas ir minimums vai maksimums no visiem apkārtējiem punktiem</a:t>
            </a:r>
            <a:endParaRPr b="0" lang="en-US" sz="1600" spc="-1" strike="noStrike">
              <a:latin typeface="Arial"/>
            </a:endParaRPr>
          </a:p>
        </p:txBody>
      </p:sp>
      <p:sp>
        <p:nvSpPr>
          <p:cNvPr id="267" name="CustomShape 11"/>
          <p:cNvSpPr/>
          <p:nvPr/>
        </p:nvSpPr>
        <p:spPr>
          <a:xfrm>
            <a:off x="5852160" y="4206240"/>
            <a:ext cx="274248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Lokalizētie ekstrēmi</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365760" y="27432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Ekstrēmu lokalizācija</a:t>
            </a:r>
            <a:endParaRPr b="0" lang="en-US" sz="2000" spc="-1" strike="noStrike">
              <a:latin typeface="Arial"/>
            </a:endParaRPr>
          </a:p>
        </p:txBody>
      </p:sp>
      <p:sp>
        <p:nvSpPr>
          <p:cNvPr id="269"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270" name="Google Shape;129;p25" descr=""/>
          <p:cNvPicPr/>
          <p:nvPr/>
        </p:nvPicPr>
        <p:blipFill>
          <a:blip r:embed="rId1"/>
          <a:stretch/>
        </p:blipFill>
        <p:spPr>
          <a:xfrm>
            <a:off x="360" y="4357440"/>
            <a:ext cx="9142920" cy="784800"/>
          </a:xfrm>
          <a:prstGeom prst="rect">
            <a:avLst/>
          </a:prstGeom>
          <a:ln>
            <a:noFill/>
          </a:ln>
        </p:spPr>
      </p:pic>
      <p:sp>
        <p:nvSpPr>
          <p:cNvPr id="271"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272"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36C52E6F-8453-4CBE-8143-43D84871C90F}"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273"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274"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275"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76"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77"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78" name="CustomShape 10"/>
          <p:cNvSpPr/>
          <p:nvPr/>
        </p:nvSpPr>
        <p:spPr>
          <a:xfrm>
            <a:off x="182880" y="365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Atrastie lokālie punkti tiek piemēroti 3D kvadrātiskai funkcijai, lai uzlabotu atkārtojamību punktu detektēšanā</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Izmantojot Taylor aproksimāciju ap interesējošo punktu difference-of-Gaussian funkcijai:</a:t>
            </a:r>
            <a:endParaRPr b="0" lang="en-US" sz="1600" spc="-1" strike="noStrike">
              <a:latin typeface="Arial"/>
            </a:endParaRPr>
          </a:p>
        </p:txBody>
      </p:sp>
      <mc:AlternateContent>
        <mc:Choice xmlns:a14="http://schemas.microsoft.com/office/drawing/2010/main" Requires="a14">
          <p:sp>
            <p:nvSpPr>
              <p:cNvPr id="279" name="Formula 11"/>
              <p:cNvSpPr txBox="1"/>
              <p:nvPr/>
            </p:nvSpPr>
            <p:spPr>
              <a:xfrm>
                <a:off x="3474720" y="2286000"/>
                <a:ext cx="3123720" cy="604080"/>
              </a:xfrm>
              <a:prstGeom prst="rect">
                <a:avLst/>
              </a:prstGeom>
            </p:spPr>
            <p:txBody>
              <a:bodyPr/>
              <a:p>
                <a14:m>
                  <m:oMath xmlns:m="http://schemas.openxmlformats.org/officeDocument/2006/math">
                    <m:r>
                      <m:t xml:space="preserve">D</m:t>
                    </m:r>
                    <m:d>
                      <m:dPr>
                        <m:begChr m:val="("/>
                        <m:endChr m:val=")"/>
                      </m:dPr>
                      <m:e>
                        <m:r>
                          <m:t xml:space="preserve">Χ</m:t>
                        </m:r>
                      </m:e>
                    </m:d>
                    <m:r>
                      <m:t xml:space="preserve">=</m:t>
                    </m:r>
                    <m:r>
                      <m:t xml:space="preserve">D</m:t>
                    </m:r>
                    <m:r>
                      <m:t xml:space="preserve">+</m:t>
                    </m:r>
                    <m:f>
                      <m:num>
                        <m:r>
                          <m:t xml:space="preserve">∂</m:t>
                        </m:r>
                        <m:sSup>
                          <m:e>
                            <m:r>
                              <m:t xml:space="preserve">D</m:t>
                            </m:r>
                          </m:e>
                          <m:sup>
                            <m:r>
                              <m:t xml:space="preserve">T</m:t>
                            </m:r>
                          </m:sup>
                        </m:sSup>
                      </m:num>
                      <m:den>
                        <m:r>
                          <m:t xml:space="preserve">∂</m:t>
                        </m:r>
                        <m:r>
                          <m:t xml:space="preserve">Χ</m:t>
                        </m:r>
                      </m:den>
                    </m:f>
                    <m:r>
                      <m:t xml:space="preserve">Χ</m:t>
                    </m:r>
                    <m:r>
                      <m:t xml:space="preserve">+</m:t>
                    </m:r>
                    <m:f>
                      <m:num>
                        <m:r>
                          <m:t xml:space="preserve">1</m:t>
                        </m:r>
                      </m:num>
                      <m:den>
                        <m:r>
                          <m:t xml:space="preserve">2</m:t>
                        </m:r>
                      </m:den>
                    </m:f>
                    <m:sSup>
                      <m:e>
                        <m:r>
                          <m:t xml:space="preserve">Χ</m:t>
                        </m:r>
                      </m:e>
                      <m:sup>
                        <m:r>
                          <m:t xml:space="preserve">T</m:t>
                        </m:r>
                      </m:sup>
                    </m:sSup>
                    <m:f>
                      <m:num>
                        <m:sSup>
                          <m:e>
                            <m:r>
                              <m:t xml:space="preserve">∂</m:t>
                            </m:r>
                          </m:e>
                          <m:sup>
                            <m:r>
                              <m:t xml:space="preserve">2</m:t>
                            </m:r>
                          </m:sup>
                        </m:sSup>
                        <m:r>
                          <m:t xml:space="preserve">D</m:t>
                        </m:r>
                      </m:num>
                      <m:den>
                        <m:r>
                          <m:t xml:space="preserve">∂</m:t>
                        </m:r>
                        <m:sSup>
                          <m:e>
                            <m:r>
                              <m:t xml:space="preserve">Χ</m:t>
                            </m:r>
                          </m:e>
                          <m:sup>
                            <m:r>
                              <m:t xml:space="preserve">2</m:t>
                            </m:r>
                          </m:sup>
                        </m:sSup>
                      </m:den>
                    </m:f>
                    <m:r>
                      <m:t xml:space="preserve">Χ</m:t>
                    </m:r>
                  </m:oMath>
                </a14:m>
              </a:p>
            </p:txBody>
          </p:sp>
        </mc:Choice>
        <mc:Fallback/>
      </mc:AlternateContent>
      <p:sp>
        <p:nvSpPr>
          <p:cNvPr id="280" name="CustomShape 12"/>
          <p:cNvSpPr/>
          <p:nvPr/>
        </p:nvSpPr>
        <p:spPr>
          <a:xfrm>
            <a:off x="548640" y="2743200"/>
            <a:ext cx="2468160" cy="69552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kur </a:t>
            </a:r>
            <a:endParaRPr b="0" lang="en-US" sz="1600" spc="-1" strike="noStrike">
              <a:latin typeface="Arial"/>
            </a:endParaRPr>
          </a:p>
        </p:txBody>
      </p:sp>
      <mc:AlternateContent>
        <mc:Choice xmlns:a14="http://schemas.microsoft.com/office/drawing/2010/main" Requires="a14">
          <p:sp>
            <p:nvSpPr>
              <p:cNvPr id="281" name="Formula 13"/>
              <p:cNvSpPr txBox="1"/>
              <p:nvPr/>
            </p:nvSpPr>
            <p:spPr>
              <a:xfrm>
                <a:off x="1691640" y="3125880"/>
                <a:ext cx="2057400" cy="531720"/>
              </a:xfrm>
              <a:prstGeom prst="rect">
                <a:avLst/>
              </a:prstGeom>
            </p:spPr>
            <p:txBody>
              <a:bodyPr/>
              <a:p>
                <a14:m>
                  <m:oMath xmlns:m="http://schemas.openxmlformats.org/officeDocument/2006/math">
                    <m:r>
                      <m:t xml:space="preserve">Χ</m:t>
                    </m:r>
                    <m:r>
                      <m:t xml:space="preserve">=</m:t>
                    </m:r>
                    <m:r>
                      <m:t xml:space="preserve">(</m:t>
                    </m:r>
                    <m:r>
                      <m:t xml:space="preserve">x</m:t>
                    </m:r>
                    <m:r>
                      <m:t xml:space="preserve">,</m:t>
                    </m:r>
                    <m:r>
                      <m:t xml:space="preserve">y</m:t>
                    </m:r>
                    <m:r>
                      <m:t xml:space="preserve">,</m:t>
                    </m:r>
                    <m:r>
                      <m:t xml:space="preserve">σ</m:t>
                    </m:r>
                    <m:sSup>
                      <m:e>
                        <m:r>
                          <m:t xml:space="preserve">)</m:t>
                        </m:r>
                      </m:e>
                      <m:sup>
                        <m:r>
                          <m:t xml:space="preserve">T</m:t>
                        </m:r>
                      </m:sup>
                    </m:sSup>
                  </m:oMath>
                </a14:m>
              </a:p>
            </p:txBody>
          </p:sp>
        </mc:Choice>
        <mc:Fallback/>
      </mc:AlternateContent>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CustomShape 1"/>
          <p:cNvSpPr/>
          <p:nvPr/>
        </p:nvSpPr>
        <p:spPr>
          <a:xfrm>
            <a:off x="365760" y="27432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Intereses punktu filtrēšana</a:t>
            </a:r>
            <a:endParaRPr b="0" lang="en-US" sz="2000" spc="-1" strike="noStrike">
              <a:latin typeface="Arial"/>
            </a:endParaRPr>
          </a:p>
        </p:txBody>
      </p:sp>
      <p:sp>
        <p:nvSpPr>
          <p:cNvPr id="283"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284" name="Google Shape;129;p25" descr=""/>
          <p:cNvPicPr/>
          <p:nvPr/>
        </p:nvPicPr>
        <p:blipFill>
          <a:blip r:embed="rId1"/>
          <a:stretch/>
        </p:blipFill>
        <p:spPr>
          <a:xfrm>
            <a:off x="360" y="4357440"/>
            <a:ext cx="9142920" cy="784800"/>
          </a:xfrm>
          <a:prstGeom prst="rect">
            <a:avLst/>
          </a:prstGeom>
          <a:ln>
            <a:noFill/>
          </a:ln>
        </p:spPr>
      </p:pic>
      <p:sp>
        <p:nvSpPr>
          <p:cNvPr id="285"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286"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75EE28C4-842D-423F-9AEE-6AD653381626}"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287"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288"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289"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90"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91"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92" name="CustomShape 10"/>
          <p:cNvSpPr/>
          <p:nvPr/>
        </p:nvSpPr>
        <p:spPr>
          <a:xfrm>
            <a:off x="182880" y="365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Kontrasts </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600" spc="-1" strike="noStrike">
                <a:solidFill>
                  <a:srgbClr val="484537"/>
                </a:solidFill>
                <a:latin typeface="Calibri"/>
                <a:ea typeface="Calibri"/>
              </a:rPr>
              <a:t>Ja | D(X)| &lt; 0.03, izmet punktu</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Stūrainība</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600" spc="-1" strike="noStrike">
                <a:solidFill>
                  <a:srgbClr val="484537"/>
                </a:solidFill>
                <a:latin typeface="Calibri"/>
                <a:ea typeface="Calibri"/>
              </a:rPr>
              <a:t>Attiecība starp īpašvērtībām</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600" spc="-1" strike="noStrike">
                <a:solidFill>
                  <a:srgbClr val="484537"/>
                </a:solidFill>
                <a:latin typeface="Calibri"/>
                <a:ea typeface="Calibri"/>
              </a:rPr>
              <a:t>Īpašvērtības iegūst no Hessian matricas</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600" spc="-1" strike="noStrike">
                <a:solidFill>
                  <a:srgbClr val="484537"/>
                </a:solidFill>
                <a:latin typeface="Calibri"/>
                <a:ea typeface="Calibri"/>
              </a:rPr>
              <a:t>Attiecība pret Trace(H)^2 un Det(H)</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600" spc="-1" strike="noStrike">
                <a:solidFill>
                  <a:srgbClr val="484537"/>
                </a:solidFill>
                <a:latin typeface="Calibri"/>
                <a:ea typeface="Calibri"/>
              </a:rPr>
              <a:t>Ja attiecība &gt; (r + 1)^2/(r), izmet punktu</a:t>
            </a:r>
            <a:endParaRPr b="0" lang="en-US" sz="1600" spc="-1" strike="noStrike">
              <a:latin typeface="Arial"/>
            </a:endParaRPr>
          </a:p>
        </p:txBody>
      </p:sp>
      <mc:AlternateContent>
        <mc:Choice xmlns:a14="http://schemas.microsoft.com/office/drawing/2010/main" Requires="a14">
          <p:sp>
            <p:nvSpPr>
              <p:cNvPr id="293" name="Formula 11"/>
              <p:cNvSpPr txBox="1"/>
              <p:nvPr/>
            </p:nvSpPr>
            <p:spPr>
              <a:xfrm>
                <a:off x="5776200" y="2492640"/>
                <a:ext cx="1904040" cy="889920"/>
              </a:xfrm>
              <a:prstGeom prst="rect">
                <a:avLst/>
              </a:prstGeom>
            </p:spPr>
            <p:txBody>
              <a:bodyPr/>
              <a:p>
                <a14:m>
                  <m:oMath xmlns:m="http://schemas.openxmlformats.org/officeDocument/2006/math">
                    <m:r>
                      <m:t xml:space="preserve">H</m:t>
                    </m:r>
                    <m:r>
                      <m:t xml:space="preserve">=</m:t>
                    </m:r>
                    <m:d>
                      <m:dPr>
                        <m:begChr m:val="["/>
                        <m:endChr m:val="]"/>
                      </m:dPr>
                      <m:e>
                        <m:m>
                          <m:mr>
                            <m:e>
                              <m:sSub>
                                <m:e>
                                  <m:r>
                                    <m:t xml:space="preserve">D</m:t>
                                  </m:r>
                                </m:e>
                                <m:sub>
                                  <m:r>
                                    <m:rPr>
                                      <m:lit/>
                                      <m:nor/>
                                    </m:rPr>
                                    <m:t xml:space="preserve">xx</m:t>
                                  </m:r>
                                </m:sub>
                              </m:sSub>
                            </m:e>
                            <m:e>
                              <m:sSub>
                                <m:e>
                                  <m:r>
                                    <m:t xml:space="preserve">D</m:t>
                                  </m:r>
                                </m:e>
                                <m:sub>
                                  <m:r>
                                    <m:rPr>
                                      <m:lit/>
                                      <m:nor/>
                                    </m:rPr>
                                    <m:t xml:space="preserve">xy</m:t>
                                  </m:r>
                                </m:sub>
                              </m:sSub>
                            </m:e>
                          </m:mr>
                          <m:mr>
                            <m:e>
                              <m:sSub>
                                <m:e>
                                  <m:r>
                                    <m:t xml:space="preserve">D</m:t>
                                  </m:r>
                                </m:e>
                                <m:sub>
                                  <m:r>
                                    <m:rPr>
                                      <m:lit/>
                                      <m:nor/>
                                    </m:rPr>
                                    <m:t xml:space="preserve">xy</m:t>
                                  </m:r>
                                </m:sub>
                              </m:sSub>
                            </m:e>
                            <m:e>
                              <m:sSub>
                                <m:e>
                                  <m:r>
                                    <m:t xml:space="preserve">D</m:t>
                                  </m:r>
                                </m:e>
                                <m:sub>
                                  <m:r>
                                    <m:rPr>
                                      <m:lit/>
                                      <m:nor/>
                                    </m:rPr>
                                    <m:t xml:space="preserve">yy</m:t>
                                  </m:r>
                                </m:sub>
                              </m:sSub>
                            </m:e>
                          </m:mr>
                        </m:m>
                      </m:e>
                    </m:d>
                  </m:oMath>
                </a14:m>
              </a:p>
            </p:txBody>
          </p:sp>
        </mc:Choice>
        <mc:Fallback/>
      </mc:AlternateContent>
      <mc:AlternateContent>
        <mc:Choice xmlns:a14="http://schemas.microsoft.com/office/drawing/2010/main" Requires="a14">
          <p:sp>
            <p:nvSpPr>
              <p:cNvPr id="294" name="Formula 12"/>
              <p:cNvSpPr txBox="1"/>
              <p:nvPr/>
            </p:nvSpPr>
            <p:spPr>
              <a:xfrm>
                <a:off x="4114800" y="675360"/>
                <a:ext cx="3123720" cy="604080"/>
              </a:xfrm>
              <a:prstGeom prst="rect">
                <a:avLst/>
              </a:prstGeom>
            </p:spPr>
            <p:txBody>
              <a:bodyPr/>
              <a:p>
                <a14:m>
                  <m:oMath xmlns:m="http://schemas.openxmlformats.org/officeDocument/2006/math">
                    <m:r>
                      <m:t xml:space="preserve">D</m:t>
                    </m:r>
                    <m:d>
                      <m:dPr>
                        <m:begChr m:val="("/>
                        <m:endChr m:val=")"/>
                      </m:dPr>
                      <m:e>
                        <m:r>
                          <m:t xml:space="preserve">Χ</m:t>
                        </m:r>
                      </m:e>
                    </m:d>
                    <m:r>
                      <m:t xml:space="preserve">=</m:t>
                    </m:r>
                    <m:r>
                      <m:t xml:space="preserve">D</m:t>
                    </m:r>
                    <m:r>
                      <m:t xml:space="preserve">+</m:t>
                    </m:r>
                    <m:f>
                      <m:num>
                        <m:r>
                          <m:t xml:space="preserve">∂</m:t>
                        </m:r>
                        <m:sSup>
                          <m:e>
                            <m:r>
                              <m:t xml:space="preserve">D</m:t>
                            </m:r>
                          </m:e>
                          <m:sup>
                            <m:r>
                              <m:t xml:space="preserve">T</m:t>
                            </m:r>
                          </m:sup>
                        </m:sSup>
                      </m:num>
                      <m:den>
                        <m:r>
                          <m:t xml:space="preserve">∂</m:t>
                        </m:r>
                        <m:r>
                          <m:t xml:space="preserve">Χ</m:t>
                        </m:r>
                      </m:den>
                    </m:f>
                    <m:r>
                      <m:t xml:space="preserve">Χ</m:t>
                    </m:r>
                    <m:r>
                      <m:t xml:space="preserve">+</m:t>
                    </m:r>
                    <m:f>
                      <m:num>
                        <m:r>
                          <m:t xml:space="preserve">1</m:t>
                        </m:r>
                      </m:num>
                      <m:den>
                        <m:r>
                          <m:t xml:space="preserve">2</m:t>
                        </m:r>
                      </m:den>
                    </m:f>
                    <m:sSup>
                      <m:e>
                        <m:r>
                          <m:t xml:space="preserve">Χ</m:t>
                        </m:r>
                      </m:e>
                      <m:sup>
                        <m:r>
                          <m:t xml:space="preserve">T</m:t>
                        </m:r>
                      </m:sup>
                    </m:sSup>
                    <m:f>
                      <m:num>
                        <m:sSup>
                          <m:e>
                            <m:r>
                              <m:t xml:space="preserve">∂</m:t>
                            </m:r>
                          </m:e>
                          <m:sup>
                            <m:r>
                              <m:t xml:space="preserve">2</m:t>
                            </m:r>
                          </m:sup>
                        </m:sSup>
                        <m:r>
                          <m:t xml:space="preserve">D</m:t>
                        </m:r>
                      </m:num>
                      <m:den>
                        <m:r>
                          <m:t xml:space="preserve">∂</m:t>
                        </m:r>
                        <m:sSup>
                          <m:e>
                            <m:r>
                              <m:t xml:space="preserve">Χ</m:t>
                            </m:r>
                          </m:e>
                          <m:sup>
                            <m:r>
                              <m:t xml:space="preserve">2</m:t>
                            </m:r>
                          </m:sup>
                        </m:sSup>
                      </m:den>
                    </m:f>
                    <m:r>
                      <m:t xml:space="preserve">Χ</m:t>
                    </m:r>
                  </m:oMath>
                </a14:m>
              </a:p>
            </p:txBody>
          </p:sp>
        </mc:Choice>
        <mc:Fallback/>
      </mc:AlternateContent>
      <mc:AlternateContent>
        <mc:Choice xmlns:a14="http://schemas.microsoft.com/office/drawing/2010/main" Requires="a14">
          <p:sp>
            <p:nvSpPr>
              <p:cNvPr id="295" name="Formula 13"/>
              <p:cNvSpPr txBox="1"/>
              <p:nvPr/>
            </p:nvSpPr>
            <p:spPr>
              <a:xfrm>
                <a:off x="4572000" y="3527280"/>
                <a:ext cx="2666880" cy="830160"/>
              </a:xfrm>
              <a:prstGeom prst="rect">
                <a:avLst/>
              </a:prstGeom>
            </p:spPr>
            <p:txBody>
              <a:bodyPr/>
              <a:p>
                <a14:m>
                  <m:oMath xmlns:m="http://schemas.openxmlformats.org/officeDocument/2006/math">
                    <m:eqArr>
                      <m:e>
                        <m:r>
                          <m:rPr>
                            <m:lit/>
                            <m:nor/>
                          </m:rPr>
                          <m:t xml:space="preserve">Tr</m:t>
                        </m:r>
                        <m:r>
                          <m:t xml:space="preserve">(</m:t>
                        </m:r>
                        <m:r>
                          <m:t xml:space="preserve">H</m:t>
                        </m:r>
                        <m:r>
                          <m:t xml:space="preserve">)</m:t>
                        </m:r>
                        <m:r>
                          <m:t xml:space="preserve">=</m:t>
                        </m:r>
                        <m:sSub>
                          <m:e>
                            <m:r>
                              <m:t xml:space="preserve">D</m:t>
                            </m:r>
                          </m:e>
                          <m:sub>
                            <m:r>
                              <m:rPr>
                                <m:lit/>
                                <m:nor/>
                              </m:rPr>
                              <m:t xml:space="preserve">xx</m:t>
                            </m:r>
                          </m:sub>
                        </m:sSub>
                        <m:r>
                          <m:t xml:space="preserve">+</m:t>
                        </m:r>
                        <m:sSub>
                          <m:e>
                            <m:r>
                              <m:t xml:space="preserve">D</m:t>
                            </m:r>
                          </m:e>
                          <m:sub>
                            <m:r>
                              <m:rPr>
                                <m:lit/>
                                <m:nor/>
                              </m:rPr>
                              <m:t xml:space="preserve">yy</m:t>
                            </m:r>
                          </m:sub>
                        </m:sSub>
                      </m:e>
                      <m:e>
                        <m:r>
                          <m:rPr>
                            <m:lit/>
                            <m:nor/>
                          </m:rPr>
                          <m:t xml:space="preserve">Det</m:t>
                        </m:r>
                        <m:r>
                          <m:t xml:space="preserve">(</m:t>
                        </m:r>
                        <m:r>
                          <m:t xml:space="preserve">H</m:t>
                        </m:r>
                        <m:r>
                          <m:t xml:space="preserve">)</m:t>
                        </m:r>
                        <m:r>
                          <m:t xml:space="preserve">=</m:t>
                        </m:r>
                        <m:sSub>
                          <m:e>
                            <m:r>
                              <m:t xml:space="preserve">D</m:t>
                            </m:r>
                          </m:e>
                          <m:sub>
                            <m:r>
                              <m:rPr>
                                <m:lit/>
                                <m:nor/>
                              </m:rPr>
                              <m:t xml:space="preserve">xx</m:t>
                            </m:r>
                          </m:sub>
                        </m:sSub>
                        <m:sSub>
                          <m:e>
                            <m:r>
                              <m:t xml:space="preserve">D</m:t>
                            </m:r>
                          </m:e>
                          <m:sub>
                            <m:r>
                              <m:rPr>
                                <m:lit/>
                                <m:nor/>
                              </m:rPr>
                              <m:t xml:space="preserve">yy</m:t>
                            </m:r>
                          </m:sub>
                        </m:sSub>
                        <m:r>
                          <m:t xml:space="preserve">−</m:t>
                        </m:r>
                        <m:r>
                          <m:t xml:space="preserve">(</m:t>
                        </m:r>
                        <m:sSub>
                          <m:e>
                            <m:r>
                              <m:t xml:space="preserve">D</m:t>
                            </m:r>
                          </m:e>
                          <m:sub>
                            <m:r>
                              <m:rPr>
                                <m:lit/>
                                <m:nor/>
                              </m:rPr>
                              <m:t xml:space="preserve">xy</m:t>
                            </m:r>
                          </m:sub>
                        </m:sSub>
                        <m:sSup>
                          <m:e>
                            <m:r>
                              <m:t xml:space="preserve">)</m:t>
                            </m:r>
                          </m:e>
                          <m:sup>
                            <m:r>
                              <m:t xml:space="preserve">2</m:t>
                            </m:r>
                          </m:sup>
                        </m:sSup>
                      </m:e>
                    </m:eqArr>
                  </m:oMath>
                </a14:m>
              </a:p>
            </p:txBody>
          </p:sp>
        </mc:Choice>
        <mc:Fallback/>
      </mc:AlternateContent>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CustomShape 1"/>
          <p:cNvSpPr/>
          <p:nvPr/>
        </p:nvSpPr>
        <p:spPr>
          <a:xfrm>
            <a:off x="365760" y="27432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Intereses punktu filtrēšana</a:t>
            </a:r>
            <a:endParaRPr b="0" lang="en-US" sz="2000" spc="-1" strike="noStrike">
              <a:latin typeface="Arial"/>
            </a:endParaRPr>
          </a:p>
        </p:txBody>
      </p:sp>
      <p:sp>
        <p:nvSpPr>
          <p:cNvPr id="297"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298" name="Google Shape;129;p25" descr=""/>
          <p:cNvPicPr/>
          <p:nvPr/>
        </p:nvPicPr>
        <p:blipFill>
          <a:blip r:embed="rId1"/>
          <a:stretch/>
        </p:blipFill>
        <p:spPr>
          <a:xfrm>
            <a:off x="360" y="4357440"/>
            <a:ext cx="9142920" cy="784800"/>
          </a:xfrm>
          <a:prstGeom prst="rect">
            <a:avLst/>
          </a:prstGeom>
          <a:ln>
            <a:noFill/>
          </a:ln>
        </p:spPr>
      </p:pic>
      <p:sp>
        <p:nvSpPr>
          <p:cNvPr id="299"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300"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D6C5E00A-AB87-4267-9235-23F9C6684A2C}"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301"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302"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303"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04"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05"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06" name="CustomShape 10"/>
          <p:cNvSpPr/>
          <p:nvPr/>
        </p:nvSpPr>
        <p:spPr>
          <a:xfrm>
            <a:off x="182880" y="365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Harris stūru detektors</a:t>
            </a:r>
            <a:endParaRPr b="0" lang="en-US" sz="1600" spc="-1" strike="noStrike">
              <a:latin typeface="Arial"/>
            </a:endParaRPr>
          </a:p>
        </p:txBody>
      </p:sp>
      <p:pic>
        <p:nvPicPr>
          <p:cNvPr id="307" name="" descr=""/>
          <p:cNvPicPr/>
          <p:nvPr/>
        </p:nvPicPr>
        <p:blipFill>
          <a:blip r:embed="rId2"/>
          <a:stretch/>
        </p:blipFill>
        <p:spPr>
          <a:xfrm>
            <a:off x="4480560" y="365760"/>
            <a:ext cx="4296960" cy="4226400"/>
          </a:xfrm>
          <a:prstGeom prst="rect">
            <a:avLst/>
          </a:prstGeom>
          <a:ln>
            <a:noFill/>
          </a:ln>
        </p:spPr>
      </p:pic>
      <mc:AlternateContent>
        <mc:Choice xmlns:a14="http://schemas.microsoft.com/office/drawing/2010/main" Requires="a14">
          <p:sp>
            <p:nvSpPr>
              <p:cNvPr id="308" name="Formula 11"/>
              <p:cNvSpPr txBox="1"/>
              <p:nvPr/>
            </p:nvSpPr>
            <p:spPr>
              <a:xfrm>
                <a:off x="564120" y="1761120"/>
                <a:ext cx="1904040" cy="889920"/>
              </a:xfrm>
              <a:prstGeom prst="rect">
                <a:avLst/>
              </a:prstGeom>
            </p:spPr>
            <p:txBody>
              <a:bodyPr/>
              <a:p>
                <a14:m>
                  <m:oMath xmlns:m="http://schemas.openxmlformats.org/officeDocument/2006/math">
                    <m:r>
                      <m:t xml:space="preserve">H</m:t>
                    </m:r>
                    <m:r>
                      <m:t xml:space="preserve">=</m:t>
                    </m:r>
                    <m:d>
                      <m:dPr>
                        <m:begChr m:val="["/>
                        <m:endChr m:val="]"/>
                      </m:dPr>
                      <m:e>
                        <m:m>
                          <m:mr>
                            <m:e>
                              <m:sSub>
                                <m:e>
                                  <m:r>
                                    <m:t xml:space="preserve">D</m:t>
                                  </m:r>
                                </m:e>
                                <m:sub>
                                  <m:r>
                                    <m:rPr>
                                      <m:lit/>
                                      <m:nor/>
                                    </m:rPr>
                                    <m:t xml:space="preserve">xx</m:t>
                                  </m:r>
                                </m:sub>
                              </m:sSub>
                            </m:e>
                            <m:e>
                              <m:sSub>
                                <m:e>
                                  <m:r>
                                    <m:t xml:space="preserve">D</m:t>
                                  </m:r>
                                </m:e>
                                <m:sub>
                                  <m:r>
                                    <m:rPr>
                                      <m:lit/>
                                      <m:nor/>
                                    </m:rPr>
                                    <m:t xml:space="preserve">xy</m:t>
                                  </m:r>
                                </m:sub>
                              </m:sSub>
                            </m:e>
                          </m:mr>
                          <m:mr>
                            <m:e>
                              <m:sSub>
                                <m:e>
                                  <m:r>
                                    <m:t xml:space="preserve">D</m:t>
                                  </m:r>
                                </m:e>
                                <m:sub>
                                  <m:r>
                                    <m:rPr>
                                      <m:lit/>
                                      <m:nor/>
                                    </m:rPr>
                                    <m:t xml:space="preserve">xy</m:t>
                                  </m:r>
                                </m:sub>
                              </m:sSub>
                            </m:e>
                            <m:e>
                              <m:sSub>
                                <m:e>
                                  <m:r>
                                    <m:t xml:space="preserve">D</m:t>
                                  </m:r>
                                </m:e>
                                <m:sub>
                                  <m:r>
                                    <m:rPr>
                                      <m:lit/>
                                      <m:nor/>
                                    </m:rPr>
                                    <m:t xml:space="preserve">yy</m:t>
                                  </m:r>
                                </m:sub>
                              </m:sSub>
                            </m:e>
                          </m:mr>
                        </m:m>
                      </m:e>
                    </m:d>
                  </m:oMath>
                </a14:m>
              </a:p>
            </p:txBody>
          </p:sp>
        </mc:Choice>
        <mc:Fallback/>
      </mc:AlternateContent>
      <mc:AlternateContent>
        <mc:Choice xmlns:a14="http://schemas.microsoft.com/office/drawing/2010/main" Requires="a14">
          <p:sp>
            <p:nvSpPr>
              <p:cNvPr id="309" name="Formula 12"/>
              <p:cNvSpPr txBox="1"/>
              <p:nvPr/>
            </p:nvSpPr>
            <p:spPr>
              <a:xfrm>
                <a:off x="442080" y="3017520"/>
                <a:ext cx="2666880" cy="830160"/>
              </a:xfrm>
              <a:prstGeom prst="rect">
                <a:avLst/>
              </a:prstGeom>
            </p:spPr>
            <p:txBody>
              <a:bodyPr/>
              <a:p>
                <a14:m>
                  <m:oMath xmlns:m="http://schemas.openxmlformats.org/officeDocument/2006/math">
                    <m:eqArr>
                      <m:e>
                        <m:r>
                          <m:rPr>
                            <m:lit/>
                            <m:nor/>
                          </m:rPr>
                          <m:t xml:space="preserve">Tr</m:t>
                        </m:r>
                        <m:r>
                          <m:t xml:space="preserve">(</m:t>
                        </m:r>
                        <m:r>
                          <m:t xml:space="preserve">H</m:t>
                        </m:r>
                        <m:r>
                          <m:t xml:space="preserve">)</m:t>
                        </m:r>
                        <m:r>
                          <m:t xml:space="preserve">=</m:t>
                        </m:r>
                        <m:sSub>
                          <m:e>
                            <m:r>
                              <m:t xml:space="preserve">D</m:t>
                            </m:r>
                          </m:e>
                          <m:sub>
                            <m:r>
                              <m:rPr>
                                <m:lit/>
                                <m:nor/>
                              </m:rPr>
                              <m:t xml:space="preserve">xx</m:t>
                            </m:r>
                          </m:sub>
                        </m:sSub>
                        <m:r>
                          <m:t xml:space="preserve">+</m:t>
                        </m:r>
                        <m:sSub>
                          <m:e>
                            <m:r>
                              <m:t xml:space="preserve">D</m:t>
                            </m:r>
                          </m:e>
                          <m:sub>
                            <m:r>
                              <m:rPr>
                                <m:lit/>
                                <m:nor/>
                              </m:rPr>
                              <m:t xml:space="preserve">yy</m:t>
                            </m:r>
                          </m:sub>
                        </m:sSub>
                      </m:e>
                      <m:e>
                        <m:r>
                          <m:rPr>
                            <m:lit/>
                            <m:nor/>
                          </m:rPr>
                          <m:t xml:space="preserve">Det</m:t>
                        </m:r>
                        <m:r>
                          <m:t xml:space="preserve">(</m:t>
                        </m:r>
                        <m:r>
                          <m:t xml:space="preserve">H</m:t>
                        </m:r>
                        <m:r>
                          <m:t xml:space="preserve">)</m:t>
                        </m:r>
                        <m:r>
                          <m:t xml:space="preserve">=</m:t>
                        </m:r>
                        <m:sSub>
                          <m:e>
                            <m:r>
                              <m:t xml:space="preserve">D</m:t>
                            </m:r>
                          </m:e>
                          <m:sub>
                            <m:r>
                              <m:rPr>
                                <m:lit/>
                                <m:nor/>
                              </m:rPr>
                              <m:t xml:space="preserve">xx</m:t>
                            </m:r>
                          </m:sub>
                        </m:sSub>
                        <m:sSub>
                          <m:e>
                            <m:r>
                              <m:t xml:space="preserve">D</m:t>
                            </m:r>
                          </m:e>
                          <m:sub>
                            <m:r>
                              <m:rPr>
                                <m:lit/>
                                <m:nor/>
                              </m:rPr>
                              <m:t xml:space="preserve">yy</m:t>
                            </m:r>
                          </m:sub>
                        </m:sSub>
                        <m:r>
                          <m:t xml:space="preserve">−</m:t>
                        </m:r>
                        <m:r>
                          <m:t xml:space="preserve">(</m:t>
                        </m:r>
                        <m:sSub>
                          <m:e>
                            <m:r>
                              <m:t xml:space="preserve">D</m:t>
                            </m:r>
                          </m:e>
                          <m:sub>
                            <m:r>
                              <m:rPr>
                                <m:lit/>
                                <m:nor/>
                              </m:rPr>
                              <m:t xml:space="preserve">xy</m:t>
                            </m:r>
                          </m:sub>
                        </m:sSub>
                        <m:sSup>
                          <m:e>
                            <m:r>
                              <m:t xml:space="preserve">)</m:t>
                            </m:r>
                          </m:e>
                          <m:sup>
                            <m:r>
                              <m:t xml:space="preserve">2</m:t>
                            </m:r>
                          </m:sup>
                        </m:sSup>
                      </m:e>
                    </m:eqArr>
                  </m:oMath>
                </a14:m>
              </a:p>
            </p:txBody>
          </p:sp>
        </mc:Choice>
        <mc:Fallback/>
      </mc:AlternateContent>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CustomShape 1"/>
          <p:cNvSpPr/>
          <p:nvPr/>
        </p:nvSpPr>
        <p:spPr>
          <a:xfrm>
            <a:off x="365760" y="27432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Virziena izvēle</a:t>
            </a:r>
            <a:endParaRPr b="0" lang="en-US" sz="2000" spc="-1" strike="noStrike">
              <a:latin typeface="Arial"/>
            </a:endParaRPr>
          </a:p>
        </p:txBody>
      </p:sp>
      <p:sp>
        <p:nvSpPr>
          <p:cNvPr id="311"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312" name="Google Shape;129;p25" descr=""/>
          <p:cNvPicPr/>
          <p:nvPr/>
        </p:nvPicPr>
        <p:blipFill>
          <a:blip r:embed="rId1"/>
          <a:stretch/>
        </p:blipFill>
        <p:spPr>
          <a:xfrm>
            <a:off x="360" y="4357440"/>
            <a:ext cx="9142920" cy="784800"/>
          </a:xfrm>
          <a:prstGeom prst="rect">
            <a:avLst/>
          </a:prstGeom>
          <a:ln>
            <a:noFill/>
          </a:ln>
        </p:spPr>
      </p:pic>
      <p:sp>
        <p:nvSpPr>
          <p:cNvPr id="313"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314"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A1AE717B-71F7-425B-9738-ABD976057E33}"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315"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316"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317"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18"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19"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20" name="CustomShape 10"/>
          <p:cNvSpPr/>
          <p:nvPr/>
        </p:nvSpPr>
        <p:spPr>
          <a:xfrm>
            <a:off x="182880" y="365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Lai iegūtu deskriptoru, kurš ir neatkarīgs no rotācijas, iegūst  intereses punkta relatīvo virzienu</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Aprēķina gradientu</a:t>
            </a:r>
            <a:endParaRPr b="0" lang="en-US" sz="1600" spc="-1" strike="noStrike">
              <a:latin typeface="Arial"/>
            </a:endParaRPr>
          </a:p>
        </p:txBody>
      </p:sp>
      <p:sp>
        <p:nvSpPr>
          <p:cNvPr id="321" name="CustomShape 11"/>
          <p:cNvSpPr/>
          <p:nvPr/>
        </p:nvSpPr>
        <p:spPr>
          <a:xfrm>
            <a:off x="182880" y="246888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Izvēlas vairākus virzienus, tas nodrošina punktu stabilitāti detektējot</a:t>
            </a:r>
            <a:endParaRPr b="0" lang="en-US" sz="1600" spc="-1" strike="noStrike">
              <a:latin typeface="Arial"/>
            </a:endParaRPr>
          </a:p>
        </p:txBody>
      </p:sp>
      <mc:AlternateContent>
        <mc:Choice xmlns:a14="http://schemas.microsoft.com/office/drawing/2010/main" Requires="a14">
          <p:sp>
            <p:nvSpPr>
              <p:cNvPr id="322" name="Formula 12"/>
              <p:cNvSpPr txBox="1"/>
              <p:nvPr/>
            </p:nvSpPr>
            <p:spPr>
              <a:xfrm>
                <a:off x="548640" y="1857240"/>
                <a:ext cx="7543800" cy="885960"/>
              </a:xfrm>
              <a:prstGeom prst="rect">
                <a:avLst/>
              </a:prstGeom>
            </p:spPr>
            <p:txBody>
              <a:bodyPr/>
              <a:p>
                <a14:m>
                  <m:oMath xmlns:m="http://schemas.openxmlformats.org/officeDocument/2006/math">
                    <m:eqArr>
                      <m:e>
                        <m:r>
                          <m:t xml:space="preserve">m</m:t>
                        </m:r>
                        <m:r>
                          <m:t xml:space="preserve">(</m:t>
                        </m:r>
                        <m:r>
                          <m:t xml:space="preserve">x</m:t>
                        </m:r>
                        <m:r>
                          <m:t xml:space="preserve">,</m:t>
                        </m:r>
                        <m:r>
                          <m:t xml:space="preserve">y</m:t>
                        </m:r>
                        <m:r>
                          <m:t xml:space="preserve">)</m:t>
                        </m:r>
                        <m:r>
                          <m:t xml:space="preserve">=</m:t>
                        </m:r>
                        <m:rad>
                          <m:radPr>
                            <m:degHide m:val="1"/>
                          </m:radPr>
                          <m:deg/>
                          <m:e>
                            <m:r>
                              <m:t xml:space="preserve">(</m:t>
                            </m:r>
                            <m:r>
                              <m:t xml:space="preserve">L</m:t>
                            </m:r>
                            <m:r>
                              <m:t xml:space="preserve">(</m:t>
                            </m:r>
                            <m:r>
                              <m:t xml:space="preserve">x</m:t>
                            </m:r>
                            <m:r>
                              <m:t xml:space="preserve">+</m:t>
                            </m:r>
                            <m:r>
                              <m:t xml:space="preserve">1</m:t>
                            </m:r>
                            <m:r>
                              <m:t xml:space="preserve">,</m:t>
                            </m:r>
                            <m:r>
                              <m:t xml:space="preserve">y</m:t>
                            </m:r>
                            <m:r>
                              <m:t xml:space="preserve">)</m:t>
                            </m:r>
                            <m:r>
                              <m:t xml:space="preserve">−</m:t>
                            </m:r>
                            <m:r>
                              <m:t xml:space="preserve">L</m:t>
                            </m:r>
                            <m:r>
                              <m:t xml:space="preserve">(</m:t>
                            </m:r>
                            <m:r>
                              <m:t xml:space="preserve">x</m:t>
                            </m:r>
                            <m:r>
                              <m:t xml:space="preserve">−</m:t>
                            </m:r>
                            <m:r>
                              <m:t xml:space="preserve">1</m:t>
                            </m:r>
                            <m:r>
                              <m:t xml:space="preserve">,</m:t>
                            </m:r>
                            <m:r>
                              <m:t xml:space="preserve">y</m:t>
                            </m:r>
                            <m:r>
                              <m:t xml:space="preserve">)</m:t>
                            </m:r>
                            <m:sSup>
                              <m:e>
                                <m:r>
                                  <m:t xml:space="preserve">)</m:t>
                                </m:r>
                              </m:e>
                              <m:sup>
                                <m:r>
                                  <m:t xml:space="preserve">2</m:t>
                                </m:r>
                              </m:sup>
                            </m:sSup>
                            <m:r>
                              <m:t xml:space="preserve">+</m:t>
                            </m:r>
                            <m:r>
                              <m:t xml:space="preserve">(</m:t>
                            </m:r>
                            <m:r>
                              <m:t xml:space="preserve">L</m:t>
                            </m:r>
                            <m:r>
                              <m:t xml:space="preserve">(</m:t>
                            </m:r>
                            <m:r>
                              <m:t xml:space="preserve">x</m:t>
                            </m:r>
                            <m:r>
                              <m:t xml:space="preserve">,</m:t>
                            </m:r>
                            <m:r>
                              <m:t xml:space="preserve">y</m:t>
                            </m:r>
                            <m:r>
                              <m:t xml:space="preserve">+</m:t>
                            </m:r>
                            <m:r>
                              <m:t xml:space="preserve">1</m:t>
                            </m:r>
                            <m:r>
                              <m:t xml:space="preserve">)</m:t>
                            </m:r>
                            <m:r>
                              <m:t xml:space="preserve">−</m:t>
                            </m:r>
                            <m:r>
                              <m:t xml:space="preserve">L</m:t>
                            </m:r>
                            <m:r>
                              <m:t xml:space="preserve">(</m:t>
                            </m:r>
                            <m:r>
                              <m:t xml:space="preserve">x</m:t>
                            </m:r>
                            <m:r>
                              <m:t xml:space="preserve">,</m:t>
                            </m:r>
                            <m:r>
                              <m:t xml:space="preserve">y</m:t>
                            </m:r>
                            <m:r>
                              <m:t xml:space="preserve">−</m:t>
                            </m:r>
                            <m:r>
                              <m:t xml:space="preserve">1</m:t>
                            </m:r>
                            <m:r>
                              <m:t xml:space="preserve">)</m:t>
                            </m:r>
                            <m:sSup>
                              <m:e>
                                <m:r>
                                  <m:t xml:space="preserve">)</m:t>
                                </m:r>
                              </m:e>
                              <m:sup>
                                <m:r>
                                  <m:t xml:space="preserve">2</m:t>
                                </m:r>
                              </m:sup>
                            </m:sSup>
                          </m:e>
                        </m:rad>
                      </m:e>
                      <m:e>
                        <m:r>
                          <m:t xml:space="preserve">θ</m:t>
                        </m:r>
                        <m:r>
                          <m:t xml:space="preserve">(</m:t>
                        </m:r>
                        <m:r>
                          <m:t xml:space="preserve">x</m:t>
                        </m:r>
                        <m:r>
                          <m:t xml:space="preserve">,</m:t>
                        </m:r>
                        <m:r>
                          <m:t xml:space="preserve">y</m:t>
                        </m:r>
                        <m:r>
                          <m:t xml:space="preserve">)</m:t>
                        </m:r>
                        <m:r>
                          <m:t xml:space="preserve">=</m:t>
                        </m:r>
                        <m:r>
                          <m:t xml:space="preserve">a</m:t>
                        </m:r>
                        <m:r>
                          <m:rPr>
                            <m:lit/>
                            <m:nor/>
                          </m:rPr>
                          <m:t xml:space="preserve">tan</m:t>
                        </m:r>
                        <m:r>
                          <m:t xml:space="preserve">2</m:t>
                        </m:r>
                        <m:r>
                          <m:t xml:space="preserve">(</m:t>
                        </m:r>
                        <m:r>
                          <m:t xml:space="preserve">(</m:t>
                        </m:r>
                        <m:r>
                          <m:t xml:space="preserve">L</m:t>
                        </m:r>
                        <m:r>
                          <m:t xml:space="preserve">(</m:t>
                        </m:r>
                        <m:r>
                          <m:t xml:space="preserve">x</m:t>
                        </m:r>
                        <m:r>
                          <m:t xml:space="preserve">,</m:t>
                        </m:r>
                        <m:r>
                          <m:t xml:space="preserve">y</m:t>
                        </m:r>
                        <m:r>
                          <m:t xml:space="preserve">+</m:t>
                        </m:r>
                        <m:r>
                          <m:t xml:space="preserve">1</m:t>
                        </m:r>
                        <m:r>
                          <m:t xml:space="preserve">)</m:t>
                        </m:r>
                        <m:r>
                          <m:t xml:space="preserve">−</m:t>
                        </m:r>
                        <m:r>
                          <m:t xml:space="preserve">L</m:t>
                        </m:r>
                        <m:r>
                          <m:t xml:space="preserve">(</m:t>
                        </m:r>
                        <m:r>
                          <m:t xml:space="preserve">x</m:t>
                        </m:r>
                        <m:r>
                          <m:t xml:space="preserve">,</m:t>
                        </m:r>
                        <m:r>
                          <m:t xml:space="preserve">y</m:t>
                        </m:r>
                        <m:r>
                          <m:t xml:space="preserve">−</m:t>
                        </m:r>
                        <m:r>
                          <m:t xml:space="preserve">1</m:t>
                        </m:r>
                        <m:r>
                          <m:t xml:space="preserve">)</m:t>
                        </m:r>
                        <m:f>
                          <m:fPr>
                            <m:type m:val="lin"/>
                          </m:fPr>
                          <m:num>
                            <m:r>
                              <m:t xml:space="preserve">)</m:t>
                            </m:r>
                          </m:num>
                          <m:den>
                            <m:r>
                              <m:t xml:space="preserve">(</m:t>
                            </m:r>
                          </m:den>
                        </m:f>
                        <m:r>
                          <m:t xml:space="preserve">L</m:t>
                        </m:r>
                        <m:r>
                          <m:t xml:space="preserve">(</m:t>
                        </m:r>
                        <m:r>
                          <m:t xml:space="preserve">x</m:t>
                        </m:r>
                        <m:r>
                          <m:t xml:space="preserve">+</m:t>
                        </m:r>
                        <m:r>
                          <m:t xml:space="preserve">1</m:t>
                        </m:r>
                        <m:r>
                          <m:t xml:space="preserve">,</m:t>
                        </m:r>
                        <m:r>
                          <m:t xml:space="preserve">y</m:t>
                        </m:r>
                        <m:r>
                          <m:t xml:space="preserve">)</m:t>
                        </m:r>
                        <m:r>
                          <m:t xml:space="preserve">−</m:t>
                        </m:r>
                        <m:r>
                          <m:t xml:space="preserve">L</m:t>
                        </m:r>
                        <m:r>
                          <m:t xml:space="preserve">(</m:t>
                        </m:r>
                        <m:r>
                          <m:t xml:space="preserve">x</m:t>
                        </m:r>
                        <m:r>
                          <m:t xml:space="preserve">−</m:t>
                        </m:r>
                        <m:r>
                          <m:t xml:space="preserve">1</m:t>
                        </m:r>
                        <m:r>
                          <m:t xml:space="preserve">,</m:t>
                        </m:r>
                        <m:r>
                          <m:t xml:space="preserve">y</m:t>
                        </m:r>
                        <m:r>
                          <m:t xml:space="preserve">)</m:t>
                        </m:r>
                        <m:r>
                          <m:t xml:space="preserve">)</m:t>
                        </m:r>
                        <m:r>
                          <m:t xml:space="preserve">)</m:t>
                        </m:r>
                      </m:e>
                    </m:eqArr>
                  </m:oMath>
                </a14:m>
              </a:p>
            </p:txBody>
          </p:sp>
        </mc:Choice>
        <mc:Fallback/>
      </mc:AlternateContent>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CustomShape 1"/>
          <p:cNvSpPr/>
          <p:nvPr/>
        </p:nvSpPr>
        <p:spPr>
          <a:xfrm>
            <a:off x="365760" y="27432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Intereses punktu attēli</a:t>
            </a:r>
            <a:endParaRPr b="0" lang="en-US" sz="2000" spc="-1" strike="noStrike">
              <a:latin typeface="Arial"/>
            </a:endParaRPr>
          </a:p>
        </p:txBody>
      </p:sp>
      <p:sp>
        <p:nvSpPr>
          <p:cNvPr id="324"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325" name="Google Shape;129;p25" descr=""/>
          <p:cNvPicPr/>
          <p:nvPr/>
        </p:nvPicPr>
        <p:blipFill>
          <a:blip r:embed="rId1"/>
          <a:stretch/>
        </p:blipFill>
        <p:spPr>
          <a:xfrm>
            <a:off x="360" y="4357440"/>
            <a:ext cx="9142920" cy="784800"/>
          </a:xfrm>
          <a:prstGeom prst="rect">
            <a:avLst/>
          </a:prstGeom>
          <a:ln>
            <a:noFill/>
          </a:ln>
        </p:spPr>
      </p:pic>
      <p:sp>
        <p:nvSpPr>
          <p:cNvPr id="326"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327"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C16495D8-A742-4B43-A121-90F67F965E68}"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328"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329"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330"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31"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32"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333" name="" descr=""/>
          <p:cNvPicPr/>
          <p:nvPr/>
        </p:nvPicPr>
        <p:blipFill>
          <a:blip r:embed="rId2"/>
          <a:stretch/>
        </p:blipFill>
        <p:spPr>
          <a:xfrm>
            <a:off x="1371600" y="1780920"/>
            <a:ext cx="2513880" cy="2150280"/>
          </a:xfrm>
          <a:prstGeom prst="rect">
            <a:avLst/>
          </a:prstGeom>
          <a:ln>
            <a:noFill/>
          </a:ln>
        </p:spPr>
      </p:pic>
      <p:pic>
        <p:nvPicPr>
          <p:cNvPr id="334" name="" descr=""/>
          <p:cNvPicPr/>
          <p:nvPr/>
        </p:nvPicPr>
        <p:blipFill>
          <a:blip r:embed="rId3"/>
          <a:stretch/>
        </p:blipFill>
        <p:spPr>
          <a:xfrm>
            <a:off x="4038840" y="1798200"/>
            <a:ext cx="2818440" cy="211392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CustomShape 1"/>
          <p:cNvSpPr/>
          <p:nvPr/>
        </p:nvSpPr>
        <p:spPr>
          <a:xfrm>
            <a:off x="365760" y="27432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Deskriptors</a:t>
            </a:r>
            <a:endParaRPr b="0" lang="en-US" sz="2000" spc="-1" strike="noStrike">
              <a:latin typeface="Arial"/>
            </a:endParaRPr>
          </a:p>
        </p:txBody>
      </p:sp>
      <p:sp>
        <p:nvSpPr>
          <p:cNvPr id="336"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337" name="Google Shape;129;p25" descr=""/>
          <p:cNvPicPr/>
          <p:nvPr/>
        </p:nvPicPr>
        <p:blipFill>
          <a:blip r:embed="rId1"/>
          <a:stretch/>
        </p:blipFill>
        <p:spPr>
          <a:xfrm>
            <a:off x="360" y="4357440"/>
            <a:ext cx="9142920" cy="784800"/>
          </a:xfrm>
          <a:prstGeom prst="rect">
            <a:avLst/>
          </a:prstGeom>
          <a:ln>
            <a:noFill/>
          </a:ln>
        </p:spPr>
      </p:pic>
      <p:sp>
        <p:nvSpPr>
          <p:cNvPr id="338"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339"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E33C8846-7C24-48BB-AEBC-0928BCAF2530}"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340"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341"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342"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43"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44"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345" name="" descr=""/>
          <p:cNvPicPr/>
          <p:nvPr/>
        </p:nvPicPr>
        <p:blipFill>
          <a:blip r:embed="rId2"/>
          <a:stretch/>
        </p:blipFill>
        <p:spPr>
          <a:xfrm>
            <a:off x="3474720" y="23040"/>
            <a:ext cx="5394240" cy="2445120"/>
          </a:xfrm>
          <a:prstGeom prst="rect">
            <a:avLst/>
          </a:prstGeom>
          <a:ln>
            <a:noFill/>
          </a:ln>
        </p:spPr>
      </p:pic>
      <p:sp>
        <p:nvSpPr>
          <p:cNvPr id="346" name="CustomShape 10"/>
          <p:cNvSpPr/>
          <p:nvPr/>
        </p:nvSpPr>
        <p:spPr>
          <a:xfrm>
            <a:off x="182880" y="192024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Deskriptoram ir 3 dimensijas (x,y, theta)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Gradientu histogramma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Gradientu pozīcija un rotācija tiek orientēta relatīvi pret intereses punkta virzienu</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Svara koeficienti izmantojot Gaussian funkciju</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CustomShape 1"/>
          <p:cNvSpPr/>
          <p:nvPr/>
        </p:nvSpPr>
        <p:spPr>
          <a:xfrm>
            <a:off x="365760" y="27432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Deskriptors</a:t>
            </a:r>
            <a:endParaRPr b="0" lang="en-US" sz="2000" spc="-1" strike="noStrike">
              <a:latin typeface="Arial"/>
            </a:endParaRPr>
          </a:p>
        </p:txBody>
      </p:sp>
      <p:sp>
        <p:nvSpPr>
          <p:cNvPr id="348"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349" name="Google Shape;129;p25" descr=""/>
          <p:cNvPicPr/>
          <p:nvPr/>
        </p:nvPicPr>
        <p:blipFill>
          <a:blip r:embed="rId1"/>
          <a:stretch/>
        </p:blipFill>
        <p:spPr>
          <a:xfrm>
            <a:off x="360" y="4357440"/>
            <a:ext cx="9142920" cy="784800"/>
          </a:xfrm>
          <a:prstGeom prst="rect">
            <a:avLst/>
          </a:prstGeom>
          <a:ln>
            <a:noFill/>
          </a:ln>
        </p:spPr>
      </p:pic>
      <p:sp>
        <p:nvSpPr>
          <p:cNvPr id="350"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351"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73D11284-614D-475C-8B12-6A649A2E5896}"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352"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353"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354"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55"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56"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57" name="CustomShape 10"/>
          <p:cNvSpPr/>
          <p:nvPr/>
        </p:nvSpPr>
        <p:spPr>
          <a:xfrm>
            <a:off x="236880" y="147852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Labākie rezultāti tiek iegūti izmantojot 4x4x8 = 128 izmērus</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Normalizēt uz vienības garumu</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600" spc="-1" strike="noStrike">
                <a:solidFill>
                  <a:srgbClr val="484537"/>
                </a:solidFill>
                <a:latin typeface="Calibri"/>
                <a:ea typeface="Calibri"/>
              </a:rPr>
              <a:t>Samazina spilgtuma radītās izmaiņas</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CustomShape 1"/>
          <p:cNvSpPr/>
          <p:nvPr/>
        </p:nvSpPr>
        <p:spPr>
          <a:xfrm>
            <a:off x="365760" y="274320"/>
            <a:ext cx="511992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Objektu detektēšana</a:t>
            </a:r>
            <a:endParaRPr b="0" lang="en-US" sz="2000" spc="-1" strike="noStrike">
              <a:latin typeface="Arial"/>
            </a:endParaRPr>
          </a:p>
        </p:txBody>
      </p:sp>
      <p:sp>
        <p:nvSpPr>
          <p:cNvPr id="359"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360" name="Google Shape;129;p25" descr=""/>
          <p:cNvPicPr/>
          <p:nvPr/>
        </p:nvPicPr>
        <p:blipFill>
          <a:blip r:embed="rId1"/>
          <a:stretch/>
        </p:blipFill>
        <p:spPr>
          <a:xfrm>
            <a:off x="360" y="4357440"/>
            <a:ext cx="9142920" cy="784800"/>
          </a:xfrm>
          <a:prstGeom prst="rect">
            <a:avLst/>
          </a:prstGeom>
          <a:ln>
            <a:noFill/>
          </a:ln>
        </p:spPr>
      </p:pic>
      <p:sp>
        <p:nvSpPr>
          <p:cNvPr id="361"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362"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0D6E4B12-F5EA-48EF-9099-13D79AA9EEFA}"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363"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364"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365"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66"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67"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68" name="CustomShape 10"/>
          <p:cNvSpPr/>
          <p:nvPr/>
        </p:nvSpPr>
        <p:spPr>
          <a:xfrm>
            <a:off x="236880" y="1478520"/>
            <a:ext cx="515736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Izveido atrasto punktu datubāzi</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Atrod sakrītošos punktus ar tuvāko kaimiņu metodi</a:t>
            </a:r>
            <a:endParaRPr b="0" lang="en-US" sz="1600" spc="-1" strike="noStrike">
              <a:latin typeface="Arial"/>
            </a:endParaRPr>
          </a:p>
        </p:txBody>
      </p:sp>
      <p:pic>
        <p:nvPicPr>
          <p:cNvPr id="369" name="" descr=""/>
          <p:cNvPicPr/>
          <p:nvPr/>
        </p:nvPicPr>
        <p:blipFill>
          <a:blip r:embed="rId2"/>
          <a:stretch/>
        </p:blipFill>
        <p:spPr>
          <a:xfrm>
            <a:off x="5563440" y="198360"/>
            <a:ext cx="3396960" cy="446436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CustomShape 1"/>
          <p:cNvSpPr/>
          <p:nvPr/>
        </p:nvSpPr>
        <p:spPr>
          <a:xfrm>
            <a:off x="365760" y="274320"/>
            <a:ext cx="511992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SIFT kopsavilkums</a:t>
            </a:r>
            <a:endParaRPr b="0" lang="en-US" sz="2000" spc="-1" strike="noStrike">
              <a:latin typeface="Arial"/>
            </a:endParaRPr>
          </a:p>
        </p:txBody>
      </p:sp>
      <p:sp>
        <p:nvSpPr>
          <p:cNvPr id="371"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372" name="Google Shape;129;p25" descr=""/>
          <p:cNvPicPr/>
          <p:nvPr/>
        </p:nvPicPr>
        <p:blipFill>
          <a:blip r:embed="rId1"/>
          <a:stretch/>
        </p:blipFill>
        <p:spPr>
          <a:xfrm>
            <a:off x="360" y="4357440"/>
            <a:ext cx="9142920" cy="784800"/>
          </a:xfrm>
          <a:prstGeom prst="rect">
            <a:avLst/>
          </a:prstGeom>
          <a:ln>
            <a:noFill/>
          </a:ln>
        </p:spPr>
      </p:pic>
      <p:sp>
        <p:nvSpPr>
          <p:cNvPr id="373"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374"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048F52E3-108C-4310-B461-5F3B3BE94393}"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375"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376"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377"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78"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79"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80" name="CustomShape 10"/>
          <p:cNvSpPr/>
          <p:nvPr/>
        </p:nvSpPr>
        <p:spPr>
          <a:xfrm>
            <a:off x="236880" y="1478520"/>
            <a:ext cx="515736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Scale-space</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Difference-of-Gaussian</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Lokalizācija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Filtrēšana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Virzienu izvēle</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Deskriptors, 128 elementi</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CustomShape 1"/>
          <p:cNvSpPr/>
          <p:nvPr/>
        </p:nvSpPr>
        <p:spPr>
          <a:xfrm>
            <a:off x="0" y="0"/>
            <a:ext cx="9142920" cy="57600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lang="en-US" sz="3300" spc="-1" strike="noStrike">
                <a:solidFill>
                  <a:srgbClr val="484537"/>
                </a:solidFill>
                <a:latin typeface="Calibri"/>
                <a:ea typeface="Calibri"/>
              </a:rPr>
              <a:t>APPLAUSE - </a:t>
            </a:r>
            <a:r>
              <a:rPr b="1" lang="en-US" sz="1400" spc="-1" strike="noStrike">
                <a:solidFill>
                  <a:srgbClr val="484537"/>
                </a:solidFill>
                <a:latin typeface="Calibri"/>
                <a:ea typeface="Calibri"/>
              </a:rPr>
              <a:t>Advanced packaging for photonics, optics and electronics for low cost manufacturing in Europe </a:t>
            </a:r>
            <a:endParaRPr b="0" lang="en-US" sz="1400" spc="-1" strike="noStrike">
              <a:latin typeface="Arial"/>
            </a:endParaRPr>
          </a:p>
        </p:txBody>
      </p:sp>
      <p:graphicFrame>
        <p:nvGraphicFramePr>
          <p:cNvPr id="59" name="Table 2"/>
          <p:cNvGraphicFramePr/>
          <p:nvPr/>
        </p:nvGraphicFramePr>
        <p:xfrm>
          <a:off x="304200" y="862920"/>
          <a:ext cx="5726880" cy="2431440"/>
        </p:xfrm>
        <a:graphic>
          <a:graphicData uri="http://schemas.openxmlformats.org/drawingml/2006/table">
            <a:tbl>
              <a:tblPr/>
              <a:tblGrid>
                <a:gridCol w="5727240"/>
              </a:tblGrid>
              <a:tr h="2408760">
                <a:tc>
                  <a:txBody>
                    <a:bodyPr lIns="68400" rIns="68400">
                      <a:noAutofit/>
                    </a:bodyPr>
                    <a:p>
                      <a:pPr algn="just">
                        <a:lnSpc>
                          <a:spcPct val="100000"/>
                        </a:lnSpc>
                      </a:pPr>
                      <a:r>
                        <a:rPr b="1" i="1" lang="en-US" sz="1400" spc="-1" strike="noStrike">
                          <a:solidFill>
                            <a:srgbClr val="484537"/>
                          </a:solidFill>
                          <a:latin typeface="Arial"/>
                          <a:ea typeface="Arial"/>
                        </a:rPr>
                        <a:t>Augstas veiktspējas, zemu izmaksu, bez-dzeses termālo infrasarkano sensoru (unit &lt;100 €)</a:t>
                      </a:r>
                      <a:endParaRPr b="0" lang="en-US" sz="1400" spc="-1" strike="noStrike">
                        <a:latin typeface="Arial"/>
                      </a:endParaRPr>
                    </a:p>
                    <a:p>
                      <a:pPr algn="just">
                        <a:lnSpc>
                          <a:spcPct val="100000"/>
                        </a:lnSpc>
                        <a:spcBef>
                          <a:spcPts val="499"/>
                        </a:spcBef>
                      </a:pPr>
                      <a:r>
                        <a:rPr b="0" lang="en-US" sz="1200" spc="-1" strike="noStrike">
                          <a:solidFill>
                            <a:srgbClr val="484537"/>
                          </a:solidFill>
                          <a:latin typeface="Arial"/>
                          <a:ea typeface="Arial"/>
                        </a:rPr>
                        <a:t>APPLAUSE projekta ietvaros, kopā ar 10 citiem starptautiskiem partneriem (kā piem., Fraunhofer, IDEAS, EV Group E. Thallner, u.c.), EDI ir iesaistījies "Augstas veiktspējas, zemu izmaksu, bez-dzeses termālo infrasarkano sensoru" izstrādē. Šī lietojuma gadījuma ietvaros, </a:t>
                      </a:r>
                      <a:r>
                        <a:rPr b="0" lang="en-US" sz="1200" spc="-1" strike="noStrike" u="sng">
                          <a:solidFill>
                            <a:srgbClr val="484537"/>
                          </a:solidFill>
                          <a:uFillTx/>
                          <a:latin typeface="Arial"/>
                          <a:ea typeface="Arial"/>
                        </a:rPr>
                        <a:t>EDI implementēs draiverus ROIC</a:t>
                      </a:r>
                      <a:r>
                        <a:rPr b="0" lang="en-US" sz="1200" spc="-1" strike="noStrike">
                          <a:solidFill>
                            <a:srgbClr val="484537"/>
                          </a:solidFill>
                          <a:latin typeface="Arial"/>
                          <a:ea typeface="Arial"/>
                        </a:rPr>
                        <a:t> (Readout Integrated Circuit) digitālajam interfeisam, kā arī </a:t>
                      </a:r>
                      <a:r>
                        <a:rPr b="0" lang="en-US" sz="1200" spc="-1" strike="noStrike" u="sng">
                          <a:solidFill>
                            <a:srgbClr val="484537"/>
                          </a:solidFill>
                          <a:uFillTx/>
                          <a:latin typeface="Arial"/>
                          <a:ea typeface="Arial"/>
                        </a:rPr>
                        <a:t>izstrādās infrasarkano attēlu priekšapstrādes algoritmus</a:t>
                      </a:r>
                      <a:r>
                        <a:rPr b="0" lang="en-US" sz="1200" spc="-1" strike="noStrike">
                          <a:solidFill>
                            <a:srgbClr val="484537"/>
                          </a:solidFill>
                          <a:latin typeface="Arial"/>
                          <a:ea typeface="Arial"/>
                        </a:rPr>
                        <a:t> (piem., telpiskās izkropļošanas korekcija, attēla krāsošana, digitālā tālum-maiņa, histogrammas korekcija, attēlu sapludināšana, nevienmērības korekcija, korekcija fiksēta rakstura trokšņiem, korekcija mirušajiem un karstajiem pikseļiem un korekcijas no Narcisa efekta), kas arī ir būtiskākā inovācija no EDI puses (plānotais TRL: 7). Projekta ietvaros, </a:t>
                      </a:r>
                      <a:r>
                        <a:rPr b="0" lang="en-US" sz="1200" spc="-1" strike="noStrike" u="sng">
                          <a:solidFill>
                            <a:srgbClr val="484537"/>
                          </a:solidFill>
                          <a:uFillTx/>
                          <a:latin typeface="Arial"/>
                          <a:ea typeface="Arial"/>
                        </a:rPr>
                        <a:t>EDI radīs arī grafisko lietotāja interfeisu</a:t>
                      </a:r>
                      <a:r>
                        <a:rPr b="0" lang="en-US" sz="1200" spc="-1" strike="noStrike">
                          <a:solidFill>
                            <a:srgbClr val="484537"/>
                          </a:solidFill>
                          <a:latin typeface="Arial"/>
                          <a:ea typeface="Arial"/>
                        </a:rPr>
                        <a:t> priekš minētā lietojum-gadījuma demonstratora. </a:t>
                      </a:r>
                      <a:endParaRPr b="0" lang="en-US" sz="1200" spc="-1" strike="noStrike">
                        <a:latin typeface="Arial"/>
                      </a:endParaRPr>
                    </a:p>
                  </a:txBody>
                  <a:tcPr marL="68400" marR="68400">
                    <a:lnL w="9360">
                      <a:solidFill>
                        <a:srgbClr val="000000"/>
                      </a:solidFill>
                    </a:lnL>
                    <a:lnR w="9360">
                      <a:solidFill>
                        <a:srgbClr val="000000"/>
                      </a:solidFill>
                    </a:lnR>
                    <a:lnT w="9360">
                      <a:solidFill>
                        <a:srgbClr val="000000"/>
                      </a:solidFill>
                    </a:lnT>
                    <a:lnB w="9360">
                      <a:solidFill>
                        <a:srgbClr val="000000"/>
                      </a:solidFill>
                    </a:lnB>
                    <a:noFill/>
                  </a:tcPr>
                </a:tc>
              </a:tr>
            </a:tbl>
          </a:graphicData>
        </a:graphic>
      </p:graphicFrame>
      <p:sp>
        <p:nvSpPr>
          <p:cNvPr id="60" name="CustomShape 3"/>
          <p:cNvSpPr/>
          <p:nvPr/>
        </p:nvSpPr>
        <p:spPr>
          <a:xfrm>
            <a:off x="6013080" y="1263600"/>
            <a:ext cx="3243600" cy="1770120"/>
          </a:xfrm>
          <a:prstGeom prst="rect">
            <a:avLst/>
          </a:prstGeom>
          <a:noFill/>
          <a:ln>
            <a:noFill/>
          </a:ln>
        </p:spPr>
        <p:style>
          <a:lnRef idx="0"/>
          <a:fillRef idx="0"/>
          <a:effectRef idx="0"/>
          <a:fontRef idx="minor"/>
        </p:style>
        <p:txBody>
          <a:bodyPr lIns="90000" rIns="90000" tIns="91440" bIns="91440">
            <a:noAutofit/>
          </a:bodyPr>
          <a:p>
            <a:pPr>
              <a:lnSpc>
                <a:spcPct val="100000"/>
              </a:lnSpc>
            </a:pPr>
            <a:endParaRPr b="0" lang="en-US" sz="1800" spc="-1" strike="noStrike">
              <a:latin typeface="Arial"/>
            </a:endParaRPr>
          </a:p>
          <a:p>
            <a:pPr>
              <a:lnSpc>
                <a:spcPct val="100000"/>
              </a:lnSpc>
            </a:pPr>
            <a:r>
              <a:rPr b="0" lang="en-US" sz="1000" spc="-1" strike="noStrike">
                <a:solidFill>
                  <a:srgbClr val="484537"/>
                </a:solidFill>
                <a:latin typeface="Arial"/>
                <a:ea typeface="Arial"/>
              </a:rPr>
              <a:t>Mērķ-specifikācija:</a:t>
            </a:r>
            <a:endParaRPr b="0" lang="en-US" sz="1000" spc="-1" strike="noStrike">
              <a:latin typeface="Arial"/>
            </a:endParaRPr>
          </a:p>
          <a:p>
            <a:pPr marL="457200" indent="-290880">
              <a:lnSpc>
                <a:spcPct val="100000"/>
              </a:lnSpc>
              <a:buClr>
                <a:srgbClr val="484537"/>
              </a:buClr>
              <a:buFont typeface="Arial"/>
              <a:buChar char="●"/>
            </a:pPr>
            <a:r>
              <a:rPr b="0" lang="en-US" sz="1000" spc="-1" strike="noStrike">
                <a:solidFill>
                  <a:srgbClr val="484537"/>
                </a:solidFill>
                <a:latin typeface="Arial"/>
                <a:ea typeface="Arial"/>
              </a:rPr>
              <a:t>vienības izmaksas &lt; 100 €,</a:t>
            </a:r>
            <a:endParaRPr b="0" lang="en-US" sz="1000" spc="-1" strike="noStrike">
              <a:latin typeface="Arial"/>
            </a:endParaRPr>
          </a:p>
          <a:p>
            <a:pPr marL="457200" indent="-290880">
              <a:lnSpc>
                <a:spcPct val="100000"/>
              </a:lnSpc>
              <a:buClr>
                <a:srgbClr val="484537"/>
              </a:buClr>
              <a:buFont typeface="Arial"/>
              <a:buChar char="●"/>
            </a:pPr>
            <a:r>
              <a:rPr b="0" lang="en-US" sz="1000" spc="-1" strike="noStrike">
                <a:solidFill>
                  <a:srgbClr val="484537"/>
                </a:solidFill>
                <a:latin typeface="Arial"/>
                <a:ea typeface="Arial"/>
              </a:rPr>
              <a:t>lietošanas ilgums &gt; 15 years,</a:t>
            </a:r>
            <a:endParaRPr b="0" lang="en-US" sz="1000" spc="-1" strike="noStrike">
              <a:latin typeface="Arial"/>
            </a:endParaRPr>
          </a:p>
          <a:p>
            <a:pPr marL="457200" indent="-290880">
              <a:lnSpc>
                <a:spcPct val="100000"/>
              </a:lnSpc>
              <a:buClr>
                <a:srgbClr val="484537"/>
              </a:buClr>
              <a:buFont typeface="Arial"/>
              <a:buChar char="●"/>
            </a:pPr>
            <a:r>
              <a:rPr b="0" lang="en-US" sz="1000" spc="-1" strike="noStrike">
                <a:solidFill>
                  <a:srgbClr val="484537"/>
                </a:solidFill>
                <a:latin typeface="Arial"/>
                <a:ea typeface="Arial"/>
              </a:rPr>
              <a:t>jauda x masa x tilpums &lt; 100mWx10gx2cm3</a:t>
            </a:r>
            <a:endParaRPr b="0" lang="en-US" sz="1000" spc="-1" strike="noStrike">
              <a:latin typeface="Arial"/>
            </a:endParaRPr>
          </a:p>
          <a:p>
            <a:pPr marL="457200" indent="-290880">
              <a:lnSpc>
                <a:spcPct val="100000"/>
              </a:lnSpc>
              <a:buClr>
                <a:srgbClr val="484537"/>
              </a:buClr>
              <a:buFont typeface="Arial"/>
              <a:buChar char="●"/>
            </a:pPr>
            <a:r>
              <a:rPr b="0" lang="en-US" sz="1000" spc="-1" strike="noStrike">
                <a:solidFill>
                  <a:srgbClr val="484537"/>
                </a:solidFill>
                <a:latin typeface="Arial"/>
                <a:ea typeface="Arial"/>
              </a:rPr>
              <a:t>viļņu garums 8um to 15um</a:t>
            </a:r>
            <a:endParaRPr b="0" lang="en-US" sz="1000" spc="-1" strike="noStrike">
              <a:latin typeface="Arial"/>
            </a:endParaRPr>
          </a:p>
          <a:p>
            <a:pPr marL="457200" indent="-290880">
              <a:lnSpc>
                <a:spcPct val="100000"/>
              </a:lnSpc>
              <a:buClr>
                <a:srgbClr val="484537"/>
              </a:buClr>
              <a:buFont typeface="Arial"/>
              <a:buChar char="●"/>
            </a:pPr>
            <a:r>
              <a:rPr b="0" lang="en-US" sz="1000" spc="-1" strike="noStrike">
                <a:solidFill>
                  <a:srgbClr val="484537"/>
                </a:solidFill>
                <a:latin typeface="Arial"/>
                <a:ea typeface="Arial"/>
              </a:rPr>
              <a:t>bildes formāts 640 x 480 pikseļi</a:t>
            </a:r>
            <a:endParaRPr b="0" lang="en-US" sz="1000" spc="-1" strike="noStrike">
              <a:latin typeface="Arial"/>
            </a:endParaRPr>
          </a:p>
          <a:p>
            <a:pPr marL="457200" indent="-290880">
              <a:lnSpc>
                <a:spcPct val="100000"/>
              </a:lnSpc>
              <a:buClr>
                <a:srgbClr val="484537"/>
              </a:buClr>
              <a:buFont typeface="Arial"/>
              <a:buChar char="●"/>
            </a:pPr>
            <a:r>
              <a:rPr b="0" lang="en-US" sz="1000" spc="-1" strike="noStrike">
                <a:solidFill>
                  <a:srgbClr val="484537"/>
                </a:solidFill>
                <a:latin typeface="Arial"/>
                <a:ea typeface="Arial"/>
              </a:rPr>
              <a:t>Pikseļu blīvums 17um</a:t>
            </a:r>
            <a:endParaRPr b="0" lang="en-US" sz="1000" spc="-1" strike="noStrike">
              <a:latin typeface="Arial"/>
            </a:endParaRPr>
          </a:p>
          <a:p>
            <a:pPr marL="457200" indent="-290880">
              <a:lnSpc>
                <a:spcPct val="100000"/>
              </a:lnSpc>
              <a:buClr>
                <a:srgbClr val="484537"/>
              </a:buClr>
              <a:buFont typeface="Arial"/>
              <a:buChar char="●"/>
            </a:pPr>
            <a:r>
              <a:rPr b="0" lang="en-US" sz="1000" spc="-1" strike="noStrike">
                <a:solidFill>
                  <a:srgbClr val="484537"/>
                </a:solidFill>
                <a:latin typeface="Arial"/>
                <a:ea typeface="Arial"/>
              </a:rPr>
              <a:t>Kadru ātrums 9 fps to 60 fps</a:t>
            </a:r>
            <a:endParaRPr b="0" lang="en-US" sz="1000" spc="-1" strike="noStrike">
              <a:latin typeface="Arial"/>
            </a:endParaRPr>
          </a:p>
          <a:p>
            <a:pPr marL="457200" indent="-290880">
              <a:lnSpc>
                <a:spcPct val="100000"/>
              </a:lnSpc>
              <a:buClr>
                <a:srgbClr val="484537"/>
              </a:buClr>
              <a:buFont typeface="Arial"/>
              <a:buChar char="●"/>
            </a:pPr>
            <a:r>
              <a:rPr b="0" lang="en-US" sz="1000" spc="-1" strike="noStrike">
                <a:solidFill>
                  <a:srgbClr val="484537"/>
                </a:solidFill>
                <a:latin typeface="Arial"/>
                <a:ea typeface="Arial"/>
              </a:rPr>
              <a:t>digitālās nolasīšanas  IC ar ACP, “on-chip”</a:t>
            </a:r>
            <a:endParaRPr b="0" lang="en-US" sz="1000" spc="-1" strike="noStrike">
              <a:latin typeface="Arial"/>
            </a:endParaRPr>
          </a:p>
        </p:txBody>
      </p:sp>
      <p:pic>
        <p:nvPicPr>
          <p:cNvPr id="61" name="Google Shape;170;p28" descr=""/>
          <p:cNvPicPr/>
          <p:nvPr/>
        </p:nvPicPr>
        <p:blipFill>
          <a:blip r:embed="rId1"/>
          <a:stretch/>
        </p:blipFill>
        <p:spPr>
          <a:xfrm>
            <a:off x="4129200" y="3226680"/>
            <a:ext cx="4898160" cy="1369080"/>
          </a:xfrm>
          <a:prstGeom prst="rect">
            <a:avLst/>
          </a:prstGeom>
          <a:ln>
            <a:noFill/>
          </a:ln>
        </p:spPr>
      </p:pic>
      <p:sp>
        <p:nvSpPr>
          <p:cNvPr id="62" name="CustomShape 4"/>
          <p:cNvSpPr/>
          <p:nvPr/>
        </p:nvSpPr>
        <p:spPr>
          <a:xfrm>
            <a:off x="285480" y="3168000"/>
            <a:ext cx="3641400" cy="1133280"/>
          </a:xfrm>
          <a:prstGeom prst="rect">
            <a:avLst/>
          </a:prstGeom>
          <a:noFill/>
          <a:ln>
            <a:noFill/>
          </a:ln>
        </p:spPr>
        <p:style>
          <a:lnRef idx="0"/>
          <a:fillRef idx="0"/>
          <a:effectRef idx="0"/>
          <a:fontRef idx="minor"/>
        </p:style>
        <p:txBody>
          <a:bodyPr lIns="90000" rIns="90000" tIns="91440" bIns="91440">
            <a:noAutofit/>
          </a:bodyPr>
          <a:p>
            <a:pPr algn="just">
              <a:lnSpc>
                <a:spcPct val="100000"/>
              </a:lnSpc>
              <a:spcBef>
                <a:spcPts val="499"/>
              </a:spcBef>
            </a:pPr>
            <a:r>
              <a:rPr b="1" lang="en-US" sz="1400" spc="-1" strike="noStrike">
                <a:solidFill>
                  <a:srgbClr val="484537"/>
                </a:solidFill>
                <a:latin typeface="Calibri"/>
                <a:ea typeface="Calibri"/>
              </a:rPr>
              <a:t>Galvenais rezultāts: </a:t>
            </a:r>
            <a:endParaRPr b="0" lang="en-US" sz="1400" spc="-1" strike="noStrike">
              <a:latin typeface="Arial"/>
            </a:endParaRPr>
          </a:p>
          <a:p>
            <a:pPr algn="just">
              <a:lnSpc>
                <a:spcPct val="100000"/>
              </a:lnSpc>
              <a:spcBef>
                <a:spcPts val="499"/>
              </a:spcBef>
            </a:pPr>
            <a:r>
              <a:rPr b="0" lang="en-US" sz="1400" spc="-1" strike="noStrike">
                <a:solidFill>
                  <a:srgbClr val="484537"/>
                </a:solidFill>
                <a:latin typeface="Calibri"/>
                <a:ea typeface="Calibri"/>
              </a:rPr>
              <a:t>Augstas veiktspējas, zemu izmaksu, bez-dzeses termāla infrasarkanā sensoraradīšanas  procesa tehnoloģija</a:t>
            </a:r>
            <a:endParaRPr b="0" lang="en-US" sz="1400" spc="-1" strike="noStrike">
              <a:latin typeface="Arial"/>
            </a:endParaRPr>
          </a:p>
        </p:txBody>
      </p:sp>
      <p:pic>
        <p:nvPicPr>
          <p:cNvPr id="63" name="Google Shape;129;p25" descr=""/>
          <p:cNvPicPr/>
          <p:nvPr/>
        </p:nvPicPr>
        <p:blipFill>
          <a:blip r:embed="rId2"/>
          <a:stretch/>
        </p:blipFill>
        <p:spPr>
          <a:xfrm>
            <a:off x="360" y="4357440"/>
            <a:ext cx="9142920" cy="784800"/>
          </a:xfrm>
          <a:prstGeom prst="rect">
            <a:avLst/>
          </a:prstGeom>
          <a:ln>
            <a:noFill/>
          </a:ln>
        </p:spPr>
      </p:pic>
      <p:sp>
        <p:nvSpPr>
          <p:cNvPr id="64" name="CustomShape 5"/>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65" name="CustomShape 6"/>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B52D7288-9569-4BD9-8DA5-E62CC36250EB}"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66" name="CustomShape 7"/>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67" name="CustomShape 8"/>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CustomShape 1"/>
          <p:cNvSpPr/>
          <p:nvPr/>
        </p:nvSpPr>
        <p:spPr>
          <a:xfrm>
            <a:off x="365760" y="274320"/>
            <a:ext cx="511992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Kopsavilkums</a:t>
            </a:r>
            <a:endParaRPr b="0" lang="en-US" sz="2000" spc="-1" strike="noStrike">
              <a:latin typeface="Arial"/>
            </a:endParaRPr>
          </a:p>
        </p:txBody>
      </p:sp>
      <p:sp>
        <p:nvSpPr>
          <p:cNvPr id="382"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383" name="Google Shape;129;p25" descr=""/>
          <p:cNvPicPr/>
          <p:nvPr/>
        </p:nvPicPr>
        <p:blipFill>
          <a:blip r:embed="rId1"/>
          <a:stretch/>
        </p:blipFill>
        <p:spPr>
          <a:xfrm>
            <a:off x="360" y="4357440"/>
            <a:ext cx="9142920" cy="784800"/>
          </a:xfrm>
          <a:prstGeom prst="rect">
            <a:avLst/>
          </a:prstGeom>
          <a:ln>
            <a:noFill/>
          </a:ln>
        </p:spPr>
      </p:pic>
      <p:sp>
        <p:nvSpPr>
          <p:cNvPr id="384"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385"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E4CA507E-3002-4FA3-8CAC-372B03684438}"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386"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387"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388"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89"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90"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91" name="CustomShape 10"/>
          <p:cNvSpPr/>
          <p:nvPr/>
        </p:nvSpPr>
        <p:spPr>
          <a:xfrm>
            <a:off x="236880" y="1478520"/>
            <a:ext cx="86320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Image registration (attēlu reģistrēšana)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Image fusion (attēlu sapludināšana)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SIFT, intereses punktu:</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600" spc="-1" strike="noStrike">
                <a:solidFill>
                  <a:srgbClr val="484537"/>
                </a:solidFill>
                <a:latin typeface="Calibri"/>
                <a:ea typeface="Calibri"/>
              </a:rPr>
              <a:t>detektors</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600" spc="-1" strike="noStrike">
                <a:solidFill>
                  <a:srgbClr val="484537"/>
                </a:solidFill>
                <a:latin typeface="Calibri"/>
                <a:ea typeface="Calibri"/>
              </a:rPr>
              <a:t>deskriptors</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CustomShape 1"/>
          <p:cNvSpPr/>
          <p:nvPr/>
        </p:nvSpPr>
        <p:spPr>
          <a:xfrm>
            <a:off x="365760" y="274320"/>
            <a:ext cx="511992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Veicamie uzdevumi</a:t>
            </a:r>
            <a:endParaRPr b="0" lang="en-US" sz="2000" spc="-1" strike="noStrike">
              <a:latin typeface="Arial"/>
            </a:endParaRPr>
          </a:p>
        </p:txBody>
      </p:sp>
      <p:sp>
        <p:nvSpPr>
          <p:cNvPr id="393"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394" name="Google Shape;129;p25" descr=""/>
          <p:cNvPicPr/>
          <p:nvPr/>
        </p:nvPicPr>
        <p:blipFill>
          <a:blip r:embed="rId1"/>
          <a:stretch/>
        </p:blipFill>
        <p:spPr>
          <a:xfrm>
            <a:off x="360" y="4357440"/>
            <a:ext cx="9142920" cy="784800"/>
          </a:xfrm>
          <a:prstGeom prst="rect">
            <a:avLst/>
          </a:prstGeom>
          <a:ln>
            <a:noFill/>
          </a:ln>
        </p:spPr>
      </p:pic>
      <p:sp>
        <p:nvSpPr>
          <p:cNvPr id="395"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396"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4047B45C-06AC-4E50-AB4B-8B5A3394FCAE}"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397"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398"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399"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400"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401"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402" name="CustomShape 10"/>
          <p:cNvSpPr/>
          <p:nvPr/>
        </p:nvSpPr>
        <p:spPr>
          <a:xfrm>
            <a:off x="274320" y="457200"/>
            <a:ext cx="86320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algn="just">
              <a:lnSpc>
                <a:spcPct val="150000"/>
              </a:lnSpc>
            </a:pPr>
            <a:endParaRPr b="0" lang="en-US" sz="1800" spc="-1" strike="noStrike">
              <a:latin typeface="Arial"/>
            </a:endParaRPr>
          </a:p>
          <a:p>
            <a:pPr algn="just">
              <a:lnSpc>
                <a:spcPct val="150000"/>
              </a:lnSpc>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Attēlu sapludināšana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IR un VI intereses punkti izmantojot SIFT</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Citi detektori, deskriptori</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Attēlu transformācija</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600" spc="-1" strike="noStrike">
                <a:solidFill>
                  <a:srgbClr val="484537"/>
                </a:solidFill>
                <a:latin typeface="Calibri"/>
                <a:ea typeface="Calibri"/>
              </a:rPr>
              <a:t>Manuālu punktu izvēle</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600" spc="-1" strike="noStrike">
                <a:solidFill>
                  <a:srgbClr val="484537"/>
                </a:solidFill>
                <a:latin typeface="Calibri"/>
                <a:ea typeface="Calibri"/>
              </a:rPr>
              <a:t>Interpolācija</a:t>
            </a:r>
            <a:endParaRPr b="0" lang="en-US" sz="1600" spc="-1" strike="noStrike">
              <a:latin typeface="Arial"/>
            </a:endParaRPr>
          </a:p>
          <a:p>
            <a:pPr lvl="2" marL="648000" indent="-215280" algn="just">
              <a:lnSpc>
                <a:spcPct val="150000"/>
              </a:lnSpc>
              <a:buClr>
                <a:srgbClr val="000000"/>
              </a:buClr>
              <a:buSzPct val="45000"/>
              <a:buFont typeface="Wingdings" charset="2"/>
              <a:buChar char=""/>
            </a:pPr>
            <a:r>
              <a:rPr b="1" lang="en-US" sz="1600" spc="-1" strike="noStrike">
                <a:solidFill>
                  <a:srgbClr val="484537"/>
                </a:solidFill>
                <a:latin typeface="Calibri"/>
                <a:ea typeface="Calibri"/>
              </a:rPr>
              <a:t>kļūda</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CustomShape 1"/>
          <p:cNvSpPr/>
          <p:nvPr/>
        </p:nvSpPr>
        <p:spPr>
          <a:xfrm>
            <a:off x="1645920" y="2194560"/>
            <a:ext cx="6125760" cy="127944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3200" spc="-1" strike="noStrike">
                <a:solidFill>
                  <a:srgbClr val="484537"/>
                </a:solidFill>
                <a:latin typeface="Calibri"/>
                <a:ea typeface="Calibri"/>
              </a:rPr>
              <a:t>Paldies par uzmanību!</a:t>
            </a:r>
            <a:endParaRPr b="0" lang="en-US" sz="3200" spc="-1" strike="noStrike">
              <a:latin typeface="Arial"/>
            </a:endParaRPr>
          </a:p>
        </p:txBody>
      </p:sp>
      <p:sp>
        <p:nvSpPr>
          <p:cNvPr id="404"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Atņemot attēlus kuriem ir veikta konvolūcija ar gausian kerneli ar dažādām izkliedes vērtibām, iegūst difference of gausian, ko ir iespējams ātri aprēķināt</a:t>
            </a:r>
            <a:endParaRPr b="0" lang="en-US" sz="1600" spc="-1" strike="noStrike">
              <a:latin typeface="Arial"/>
            </a:endParaRPr>
          </a:p>
        </p:txBody>
      </p:sp>
      <p:pic>
        <p:nvPicPr>
          <p:cNvPr id="405" name="Google Shape;129;p25" descr=""/>
          <p:cNvPicPr/>
          <p:nvPr/>
        </p:nvPicPr>
        <p:blipFill>
          <a:blip r:embed="rId1"/>
          <a:stretch/>
        </p:blipFill>
        <p:spPr>
          <a:xfrm>
            <a:off x="360" y="4357440"/>
            <a:ext cx="9142920" cy="784800"/>
          </a:xfrm>
          <a:prstGeom prst="rect">
            <a:avLst/>
          </a:prstGeom>
          <a:ln>
            <a:noFill/>
          </a:ln>
        </p:spPr>
      </p:pic>
      <p:sp>
        <p:nvSpPr>
          <p:cNvPr id="406"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407"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F014BA89-8465-4F6F-BC2E-8929F0F38FD2}"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408"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409"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410" name="CustomShape 7"/>
          <p:cNvSpPr/>
          <p:nvPr/>
        </p:nvSpPr>
        <p:spPr>
          <a:xfrm>
            <a:off x="3105360" y="3565080"/>
            <a:ext cx="145008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411" name="CustomShape 8"/>
          <p:cNvSpPr/>
          <p:nvPr/>
        </p:nvSpPr>
        <p:spPr>
          <a:xfrm>
            <a:off x="4754160" y="3565080"/>
            <a:ext cx="118620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412" name="CustomShape 9"/>
          <p:cNvSpPr/>
          <p:nvPr/>
        </p:nvSpPr>
        <p:spPr>
          <a:xfrm>
            <a:off x="6270840" y="3565080"/>
            <a:ext cx="1317960" cy="367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CustomShape 1"/>
          <p:cNvSpPr/>
          <p:nvPr/>
        </p:nvSpPr>
        <p:spPr>
          <a:xfrm>
            <a:off x="-274320" y="274320"/>
            <a:ext cx="7497360" cy="45648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lang="en-US" sz="1800" spc="-1" strike="noStrike">
                <a:solidFill>
                  <a:srgbClr val="484537"/>
                </a:solidFill>
                <a:latin typeface="Calibri"/>
                <a:ea typeface="Calibri"/>
              </a:rPr>
              <a:t>IMAGE FUSION(attēlu sapludināšana) – </a:t>
            </a:r>
            <a:endParaRPr b="0" lang="en-US" sz="1800" spc="-1" strike="noStrike">
              <a:latin typeface="Arial"/>
            </a:endParaRPr>
          </a:p>
          <a:p>
            <a:pPr algn="ctr">
              <a:lnSpc>
                <a:spcPct val="100000"/>
              </a:lnSpc>
            </a:pPr>
            <a:r>
              <a:rPr b="1" lang="en-US" sz="1800" spc="-1" strike="noStrike">
                <a:solidFill>
                  <a:srgbClr val="484537"/>
                </a:solidFill>
                <a:latin typeface="Calibri"/>
                <a:ea typeface="Calibri"/>
              </a:rPr>
              <a:t>                                 </a:t>
            </a:r>
            <a:r>
              <a:rPr b="1" lang="en-US" sz="1800" spc="-1" strike="noStrike">
                <a:solidFill>
                  <a:srgbClr val="484537"/>
                </a:solidFill>
                <a:latin typeface="Calibri"/>
                <a:ea typeface="Calibri"/>
              </a:rPr>
              <a:t>IR(infrared) un VI(visible) </a:t>
            </a:r>
            <a:endParaRPr b="0" lang="en-US" sz="1800" spc="-1" strike="noStrike">
              <a:latin typeface="Arial"/>
            </a:endParaRPr>
          </a:p>
        </p:txBody>
      </p:sp>
      <p:sp>
        <p:nvSpPr>
          <p:cNvPr id="69"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Šī brīža uzdevums ir image fusion, sapludināt ir ar redzmās gaismas sensoru.</a:t>
            </a:r>
            <a:endParaRPr b="0" lang="en-US" sz="1600" spc="-1" strike="noStrike">
              <a:latin typeface="Arial"/>
            </a:endParaRPr>
          </a:p>
          <a:p>
            <a:pPr algn="just">
              <a:lnSpc>
                <a:spcPct val="150000"/>
              </a:lnSpc>
              <a:spcBef>
                <a:spcPts val="499"/>
              </a:spcBef>
            </a:pPr>
            <a:r>
              <a:rPr b="1" lang="en-US" sz="1600" spc="-1" strike="noStrike">
                <a:solidFill>
                  <a:srgbClr val="484537"/>
                </a:solidFill>
                <a:latin typeface="Calibri"/>
                <a:ea typeface="Calibri"/>
              </a:rPr>
              <a:t>Piemēram militārā jomā. </a:t>
            </a:r>
            <a:endParaRPr b="0" lang="en-US" sz="1600" spc="-1" strike="noStrike">
              <a:latin typeface="Arial"/>
            </a:endParaRPr>
          </a:p>
          <a:p>
            <a:pPr algn="just">
              <a:lnSpc>
                <a:spcPct val="150000"/>
              </a:lnSpc>
              <a:spcBef>
                <a:spcPts val="499"/>
              </a:spcBef>
            </a:pPr>
            <a:r>
              <a:rPr b="1" lang="en-US" sz="1600" spc="-1" strike="noStrike">
                <a:solidFill>
                  <a:srgbClr val="484537"/>
                </a:solidFill>
                <a:latin typeface="Calibri"/>
                <a:ea typeface="Calibri"/>
              </a:rPr>
              <a:t>Arī medicīnā. </a:t>
            </a:r>
            <a:endParaRPr b="0" lang="en-US" sz="1600" spc="-1" strike="noStrike">
              <a:latin typeface="Arial"/>
            </a:endParaRPr>
          </a:p>
        </p:txBody>
      </p:sp>
      <p:pic>
        <p:nvPicPr>
          <p:cNvPr id="70" name="Google Shape;129;p25" descr=""/>
          <p:cNvPicPr/>
          <p:nvPr/>
        </p:nvPicPr>
        <p:blipFill>
          <a:blip r:embed="rId1"/>
          <a:stretch/>
        </p:blipFill>
        <p:spPr>
          <a:xfrm>
            <a:off x="360" y="4357440"/>
            <a:ext cx="9142920" cy="784800"/>
          </a:xfrm>
          <a:prstGeom prst="rect">
            <a:avLst/>
          </a:prstGeom>
          <a:ln>
            <a:noFill/>
          </a:ln>
        </p:spPr>
      </p:pic>
      <p:sp>
        <p:nvSpPr>
          <p:cNvPr id="71"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72"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2844A385-AB9C-4625-85B8-C2B1B0ACB163}"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73"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74"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pic>
        <p:nvPicPr>
          <p:cNvPr id="75" name="" descr=""/>
          <p:cNvPicPr/>
          <p:nvPr/>
        </p:nvPicPr>
        <p:blipFill>
          <a:blip r:embed="rId2"/>
          <a:stretch/>
        </p:blipFill>
        <p:spPr>
          <a:xfrm>
            <a:off x="673920" y="1066680"/>
            <a:ext cx="7920720" cy="1950120"/>
          </a:xfrm>
          <a:prstGeom prst="rect">
            <a:avLst/>
          </a:prstGeom>
          <a:ln>
            <a:noFill/>
          </a:ln>
        </p:spPr>
      </p:pic>
      <p:sp>
        <p:nvSpPr>
          <p:cNvPr id="76" name="CustomShape 7"/>
          <p:cNvSpPr/>
          <p:nvPr/>
        </p:nvSpPr>
        <p:spPr>
          <a:xfrm>
            <a:off x="548640" y="301752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Vairāk informācijas</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Labāk uztverams</a:t>
            </a:r>
            <a:endParaRPr b="0" lang="en-US" sz="1600" spc="-1" strike="noStrike">
              <a:latin typeface="Arial"/>
            </a:endParaRPr>
          </a:p>
        </p:txBody>
      </p:sp>
      <p:sp>
        <p:nvSpPr>
          <p:cNvPr id="77" name="CustomShape 8"/>
          <p:cNvSpPr/>
          <p:nvPr/>
        </p:nvSpPr>
        <p:spPr>
          <a:xfrm>
            <a:off x="1645920" y="2945520"/>
            <a:ext cx="100512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IR</a:t>
            </a:r>
            <a:endParaRPr b="0" lang="en-US" sz="1800" spc="-1" strike="noStrike">
              <a:latin typeface="Arial"/>
            </a:endParaRPr>
          </a:p>
        </p:txBody>
      </p:sp>
      <p:sp>
        <p:nvSpPr>
          <p:cNvPr id="78" name="CustomShape 9"/>
          <p:cNvSpPr/>
          <p:nvPr/>
        </p:nvSpPr>
        <p:spPr>
          <a:xfrm>
            <a:off x="4480560" y="2945520"/>
            <a:ext cx="127944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VI</a:t>
            </a:r>
            <a:endParaRPr b="0" lang="en-US" sz="1800" spc="-1" strike="noStrike">
              <a:latin typeface="Arial"/>
            </a:endParaRPr>
          </a:p>
        </p:txBody>
      </p:sp>
      <p:sp>
        <p:nvSpPr>
          <p:cNvPr id="79" name="CustomShape 10"/>
          <p:cNvSpPr/>
          <p:nvPr/>
        </p:nvSpPr>
        <p:spPr>
          <a:xfrm>
            <a:off x="7040880" y="2945520"/>
            <a:ext cx="164520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IR + VI</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CustomShape 1"/>
          <p:cNvSpPr/>
          <p:nvPr/>
        </p:nvSpPr>
        <p:spPr>
          <a:xfrm>
            <a:off x="-914400" y="274320"/>
            <a:ext cx="7497360" cy="45648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lang="en-US" sz="2000" spc="-1" strike="noStrike">
                <a:solidFill>
                  <a:srgbClr val="484537"/>
                </a:solidFill>
                <a:latin typeface="Calibri"/>
                <a:ea typeface="Calibri"/>
              </a:rPr>
              <a:t>Kā veikt sapludināšanu? </a:t>
            </a:r>
            <a:endParaRPr b="0" lang="en-US" sz="2000" spc="-1" strike="noStrike">
              <a:latin typeface="Arial"/>
            </a:endParaRPr>
          </a:p>
        </p:txBody>
      </p:sp>
      <p:sp>
        <p:nvSpPr>
          <p:cNvPr id="81"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Image registration pārklāj uzņemtos attēlus</a:t>
            </a:r>
            <a:endParaRPr b="0" lang="en-US" sz="1600" spc="-1" strike="noStrike">
              <a:latin typeface="Arial"/>
            </a:endParaRPr>
          </a:p>
          <a:p>
            <a:pPr algn="just">
              <a:lnSpc>
                <a:spcPct val="150000"/>
              </a:lnSpc>
              <a:spcBef>
                <a:spcPts val="499"/>
              </a:spcBef>
            </a:pPr>
            <a:r>
              <a:rPr b="1" lang="en-US" sz="1600" spc="-1" strike="noStrike">
                <a:solidFill>
                  <a:srgbClr val="484537"/>
                </a:solidFill>
                <a:latin typeface="Calibri"/>
                <a:ea typeface="Calibri"/>
              </a:rPr>
              <a:t>Image fusion, tad izlemj kā pārklāt un kura sensora informācija ir svarīga</a:t>
            </a:r>
            <a:endParaRPr b="0" lang="en-US" sz="1600" spc="-1" strike="noStrike">
              <a:latin typeface="Arial"/>
            </a:endParaRPr>
          </a:p>
        </p:txBody>
      </p:sp>
      <p:pic>
        <p:nvPicPr>
          <p:cNvPr id="82" name="Google Shape;129;p25" descr=""/>
          <p:cNvPicPr/>
          <p:nvPr/>
        </p:nvPicPr>
        <p:blipFill>
          <a:blip r:embed="rId1"/>
          <a:stretch/>
        </p:blipFill>
        <p:spPr>
          <a:xfrm>
            <a:off x="360" y="4357440"/>
            <a:ext cx="9142920" cy="784800"/>
          </a:xfrm>
          <a:prstGeom prst="rect">
            <a:avLst/>
          </a:prstGeom>
          <a:ln>
            <a:noFill/>
          </a:ln>
        </p:spPr>
      </p:pic>
      <p:sp>
        <p:nvSpPr>
          <p:cNvPr id="83"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84"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84723D3D-0C0E-4DE9-9819-90521251BAD8}"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85"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86"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87" name="CustomShape 7"/>
          <p:cNvSpPr/>
          <p:nvPr/>
        </p:nvSpPr>
        <p:spPr>
          <a:xfrm>
            <a:off x="785520" y="166140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Image registration (attēlu reģistrācija)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Image fusion (attēlu informācijas sapludināšana)</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731520" y="274320"/>
            <a:ext cx="6308640" cy="45648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2000" spc="-1" strike="noStrike">
                <a:solidFill>
                  <a:srgbClr val="484537"/>
                </a:solidFill>
                <a:latin typeface="Calibri"/>
                <a:ea typeface="Calibri"/>
              </a:rPr>
              <a:t>Image registration (attēlu reģistrēšana)</a:t>
            </a:r>
            <a:endParaRPr b="0" lang="en-US" sz="2000" spc="-1" strike="noStrike">
              <a:latin typeface="Arial"/>
            </a:endParaRPr>
          </a:p>
        </p:txBody>
      </p:sp>
      <p:sp>
        <p:nvSpPr>
          <p:cNvPr id="89"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Lai saprastu kā tiek detektētas pazīmes, apskatīsim SIFT algorimtu, kas detektē intereses punktus un izveido deskriptorus</a:t>
            </a:r>
            <a:endParaRPr b="0" lang="en-US" sz="1600" spc="-1" strike="noStrike">
              <a:latin typeface="Arial"/>
            </a:endParaRPr>
          </a:p>
        </p:txBody>
      </p:sp>
      <p:pic>
        <p:nvPicPr>
          <p:cNvPr id="90" name="Google Shape;129;p25" descr=""/>
          <p:cNvPicPr/>
          <p:nvPr/>
        </p:nvPicPr>
        <p:blipFill>
          <a:blip r:embed="rId1"/>
          <a:stretch/>
        </p:blipFill>
        <p:spPr>
          <a:xfrm>
            <a:off x="360" y="4357440"/>
            <a:ext cx="9142920" cy="784800"/>
          </a:xfrm>
          <a:prstGeom prst="rect">
            <a:avLst/>
          </a:prstGeom>
          <a:ln>
            <a:noFill/>
          </a:ln>
        </p:spPr>
      </p:pic>
      <p:sp>
        <p:nvSpPr>
          <p:cNvPr id="91"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92"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437D6B19-C465-4E85-8291-BB2DBD855E62}"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93"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94"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95" name="CustomShape 7"/>
          <p:cNvSpPr/>
          <p:nvPr/>
        </p:nvSpPr>
        <p:spPr>
          <a:xfrm>
            <a:off x="785520" y="155448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Feature detection (pazīmju detektēšana)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Feature matching (pazīmju salīdzināšana)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Model estimation (transformācijas funkcija)</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Image resampling (attēla transformācija)</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182880" y="182880"/>
            <a:ext cx="7497360" cy="45648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lang="en-US" sz="2000" spc="-1" strike="noStrike">
                <a:solidFill>
                  <a:srgbClr val="484537"/>
                </a:solidFill>
                <a:latin typeface="Calibri"/>
                <a:ea typeface="Calibri"/>
              </a:rPr>
              <a:t>Image registration – feature detection (pazīmju detektēšana)</a:t>
            </a:r>
            <a:endParaRPr b="0" lang="en-US" sz="2000" spc="-1" strike="noStrike">
              <a:latin typeface="Arial"/>
            </a:endParaRPr>
          </a:p>
        </p:txBody>
      </p:sp>
      <p:sp>
        <p:nvSpPr>
          <p:cNvPr id="97" name="CustomShape 2"/>
          <p:cNvSpPr/>
          <p:nvPr/>
        </p:nvSpPr>
        <p:spPr>
          <a:xfrm>
            <a:off x="14630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Interese punktiem jābūt nemainīgiem pret rotāciju, izmēriem, </a:t>
            </a:r>
            <a:endParaRPr b="0" lang="en-US" sz="1600" spc="-1" strike="noStrike">
              <a:latin typeface="Arial"/>
            </a:endParaRPr>
          </a:p>
          <a:p>
            <a:pPr algn="just">
              <a:lnSpc>
                <a:spcPct val="150000"/>
              </a:lnSpc>
              <a:spcBef>
                <a:spcPts val="499"/>
              </a:spcBef>
            </a:pPr>
            <a:r>
              <a:rPr b="1" lang="en-US" sz="1600" spc="-1" strike="noStrike">
                <a:solidFill>
                  <a:srgbClr val="484537"/>
                </a:solidFill>
                <a:latin typeface="Calibri"/>
                <a:ea typeface="Calibri"/>
              </a:rPr>
              <a:t>Intensitātes spilgtums</a:t>
            </a:r>
            <a:endParaRPr b="0" lang="en-US" sz="1600" spc="-1" strike="noStrike">
              <a:latin typeface="Arial"/>
            </a:endParaRPr>
          </a:p>
          <a:p>
            <a:pPr algn="just">
              <a:lnSpc>
                <a:spcPct val="150000"/>
              </a:lnSpc>
              <a:spcBef>
                <a:spcPts val="499"/>
              </a:spcBef>
            </a:pPr>
            <a:r>
              <a:rPr b="1" lang="en-US" sz="1600" spc="-1" strike="noStrike">
                <a:solidFill>
                  <a:srgbClr val="484537"/>
                </a:solidFill>
                <a:latin typeface="Calibri"/>
                <a:ea typeface="Calibri"/>
              </a:rPr>
              <a:t>Aprakstam arī jābūt unikālam, parasti ņem gradientu interes punka apkārtnē</a:t>
            </a:r>
            <a:endParaRPr b="0" lang="en-US" sz="1600" spc="-1" strike="noStrike">
              <a:latin typeface="Arial"/>
            </a:endParaRPr>
          </a:p>
        </p:txBody>
      </p:sp>
      <p:pic>
        <p:nvPicPr>
          <p:cNvPr id="98" name="Google Shape;129;p25" descr=""/>
          <p:cNvPicPr/>
          <p:nvPr/>
        </p:nvPicPr>
        <p:blipFill>
          <a:blip r:embed="rId1"/>
          <a:stretch/>
        </p:blipFill>
        <p:spPr>
          <a:xfrm>
            <a:off x="360" y="4357440"/>
            <a:ext cx="9142920" cy="784800"/>
          </a:xfrm>
          <a:prstGeom prst="rect">
            <a:avLst/>
          </a:prstGeom>
          <a:ln>
            <a:noFill/>
          </a:ln>
        </p:spPr>
      </p:pic>
      <p:sp>
        <p:nvSpPr>
          <p:cNvPr id="99"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100"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F20E516E-516D-4D74-8FF2-7E62489DF30B}"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101"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102"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103" name="CustomShape 7"/>
          <p:cNvSpPr/>
          <p:nvPr/>
        </p:nvSpPr>
        <p:spPr>
          <a:xfrm>
            <a:off x="457200" y="285012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Atrod intereses punktus (stūri, līnijas , punkti)</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Unikāli apraksta intereses punktus - deskriptors</a:t>
            </a:r>
            <a:endParaRPr b="0" lang="en-US" sz="1600" spc="-1" strike="noStrike">
              <a:latin typeface="Arial"/>
            </a:endParaRPr>
          </a:p>
        </p:txBody>
      </p:sp>
      <p:pic>
        <p:nvPicPr>
          <p:cNvPr id="104" name="" descr=""/>
          <p:cNvPicPr/>
          <p:nvPr/>
        </p:nvPicPr>
        <p:blipFill>
          <a:blip r:embed="rId2"/>
          <a:stretch/>
        </p:blipFill>
        <p:spPr>
          <a:xfrm>
            <a:off x="2103120" y="822960"/>
            <a:ext cx="6303600" cy="24462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182880" y="182880"/>
            <a:ext cx="7497360" cy="45648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lang="en-US" sz="2000" spc="-1" strike="noStrike">
                <a:solidFill>
                  <a:srgbClr val="484537"/>
                </a:solidFill>
                <a:latin typeface="Calibri"/>
                <a:ea typeface="Calibri"/>
              </a:rPr>
              <a:t>Image registration – feature matching (pazīmju salīdzināšana)</a:t>
            </a:r>
            <a:endParaRPr b="0" lang="en-US" sz="2000" spc="-1" strike="noStrike">
              <a:latin typeface="Arial"/>
            </a:endParaRPr>
          </a:p>
        </p:txBody>
      </p:sp>
      <p:sp>
        <p:nvSpPr>
          <p:cNvPr id="106" name="CustomShape 2"/>
          <p:cNvSpPr/>
          <p:nvPr/>
        </p:nvSpPr>
        <p:spPr>
          <a:xfrm>
            <a:off x="10058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Funkcija kas minimizē attiecībā pret deskriptoriem</a:t>
            </a:r>
            <a:endParaRPr b="0" lang="en-US" sz="1600" spc="-1" strike="noStrike">
              <a:latin typeface="Arial"/>
            </a:endParaRPr>
          </a:p>
        </p:txBody>
      </p:sp>
      <p:pic>
        <p:nvPicPr>
          <p:cNvPr id="107" name="Google Shape;129;p25" descr=""/>
          <p:cNvPicPr/>
          <p:nvPr/>
        </p:nvPicPr>
        <p:blipFill>
          <a:blip r:embed="rId1"/>
          <a:stretch/>
        </p:blipFill>
        <p:spPr>
          <a:xfrm>
            <a:off x="360" y="4357440"/>
            <a:ext cx="9142920" cy="784800"/>
          </a:xfrm>
          <a:prstGeom prst="rect">
            <a:avLst/>
          </a:prstGeom>
          <a:ln>
            <a:noFill/>
          </a:ln>
        </p:spPr>
      </p:pic>
      <p:sp>
        <p:nvSpPr>
          <p:cNvPr id="108"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109"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9EE92F0F-3B0F-414A-9595-B4A53FEF5EC0}"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110"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111"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112" name="CustomShape 7"/>
          <p:cNvSpPr/>
          <p:nvPr/>
        </p:nvSpPr>
        <p:spPr>
          <a:xfrm>
            <a:off x="457200" y="285012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Salīdzina deskriptorus</a:t>
            </a:r>
            <a:endParaRPr b="0" lang="en-US" sz="16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Izfiltrē nederīgos punktus</a:t>
            </a:r>
            <a:endParaRPr b="0" lang="en-US" sz="1600" spc="-1" strike="noStrike">
              <a:latin typeface="Arial"/>
            </a:endParaRPr>
          </a:p>
        </p:txBody>
      </p:sp>
      <p:pic>
        <p:nvPicPr>
          <p:cNvPr id="113" name="" descr=""/>
          <p:cNvPicPr/>
          <p:nvPr/>
        </p:nvPicPr>
        <p:blipFill>
          <a:blip r:embed="rId2"/>
          <a:stretch/>
        </p:blipFill>
        <p:spPr>
          <a:xfrm>
            <a:off x="2016720" y="822960"/>
            <a:ext cx="6303600" cy="24462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182880" y="182880"/>
            <a:ext cx="7497360" cy="45648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lang="en-US" sz="2000" spc="-1" strike="noStrike">
                <a:solidFill>
                  <a:srgbClr val="484537"/>
                </a:solidFill>
                <a:latin typeface="Calibri"/>
                <a:ea typeface="Calibri"/>
              </a:rPr>
              <a:t>Image registration – model estimation (transformācijas funkcija)</a:t>
            </a:r>
            <a:endParaRPr b="0" lang="en-US" sz="2000" spc="-1" strike="noStrike">
              <a:latin typeface="Arial"/>
            </a:endParaRPr>
          </a:p>
        </p:txBody>
      </p:sp>
      <p:sp>
        <p:nvSpPr>
          <p:cNvPr id="115" name="CustomShape 2"/>
          <p:cNvSpPr/>
          <p:nvPr/>
        </p:nvSpPr>
        <p:spPr>
          <a:xfrm>
            <a:off x="1005840" y="526176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r>
              <a:rPr b="1" lang="en-US" sz="1600" spc="-1" strike="noStrike">
                <a:solidFill>
                  <a:srgbClr val="484537"/>
                </a:solidFill>
                <a:latin typeface="Calibri"/>
                <a:ea typeface="Calibri"/>
              </a:rPr>
              <a:t>Ņemot vērā iegūtos sakritušos punktus, aprēķina transformācijas matricu, lai varētu veikt attēlu reģistrēšanu</a:t>
            </a:r>
            <a:endParaRPr b="0" lang="en-US" sz="1600" spc="-1" strike="noStrike">
              <a:latin typeface="Arial"/>
            </a:endParaRPr>
          </a:p>
        </p:txBody>
      </p:sp>
      <p:pic>
        <p:nvPicPr>
          <p:cNvPr id="116" name="Google Shape;129;p25" descr=""/>
          <p:cNvPicPr/>
          <p:nvPr/>
        </p:nvPicPr>
        <p:blipFill>
          <a:blip r:embed="rId1"/>
          <a:stretch/>
        </p:blipFill>
        <p:spPr>
          <a:xfrm>
            <a:off x="360" y="4357440"/>
            <a:ext cx="9142920" cy="784800"/>
          </a:xfrm>
          <a:prstGeom prst="rect">
            <a:avLst/>
          </a:prstGeom>
          <a:ln>
            <a:noFill/>
          </a:ln>
        </p:spPr>
      </p:pic>
      <p:sp>
        <p:nvSpPr>
          <p:cNvPr id="117" name="CustomShape 3"/>
          <p:cNvSpPr/>
          <p:nvPr/>
        </p:nvSpPr>
        <p:spPr>
          <a:xfrm>
            <a:off x="1645920" y="4808520"/>
            <a:ext cx="1554120" cy="25272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200" spc="-1" strike="noStrike">
                <a:solidFill>
                  <a:srgbClr val="91c329"/>
                </a:solidFill>
                <a:latin typeface="Calibri"/>
                <a:ea typeface="Calibri"/>
              </a:rPr>
              <a:t>Toms Stūrmanis </a:t>
            </a:r>
            <a:endParaRPr b="0" lang="en-US" sz="1200" spc="-1" strike="noStrike">
              <a:latin typeface="Arial"/>
            </a:endParaRPr>
          </a:p>
        </p:txBody>
      </p:sp>
      <p:sp>
        <p:nvSpPr>
          <p:cNvPr id="118" name="CustomShape 4"/>
          <p:cNvSpPr/>
          <p:nvPr/>
        </p:nvSpPr>
        <p:spPr>
          <a:xfrm>
            <a:off x="8636040" y="4788720"/>
            <a:ext cx="391680" cy="272880"/>
          </a:xfrm>
          <a:prstGeom prst="rect">
            <a:avLst/>
          </a:prstGeom>
          <a:noFill/>
          <a:ln>
            <a:noFill/>
          </a:ln>
        </p:spPr>
        <p:style>
          <a:lnRef idx="0"/>
          <a:fillRef idx="0"/>
          <a:effectRef idx="0"/>
          <a:fontRef idx="minor"/>
        </p:style>
        <p:txBody>
          <a:bodyPr lIns="68400" rIns="68400" tIns="34200" bIns="34200" anchor="ctr">
            <a:noAutofit/>
          </a:bodyPr>
          <a:p>
            <a:pPr algn="r">
              <a:lnSpc>
                <a:spcPct val="100000"/>
              </a:lnSpc>
            </a:pPr>
            <a:fld id="{E74C7F6A-DE78-44E0-AA13-B07B4504DAC7}" type="slidenum">
              <a:rPr b="1" lang="en-US" sz="1400" spc="-1" strike="noStrike">
                <a:solidFill>
                  <a:srgbClr val="91c329"/>
                </a:solidFill>
                <a:latin typeface="Calibri"/>
                <a:ea typeface="Calibri"/>
              </a:rPr>
              <a:t>&lt;number&gt;</a:t>
            </a:fld>
            <a:endParaRPr b="0" lang="en-US" sz="1400" spc="-1" strike="noStrike">
              <a:latin typeface="Arial"/>
            </a:endParaRPr>
          </a:p>
        </p:txBody>
      </p:sp>
      <p:sp>
        <p:nvSpPr>
          <p:cNvPr id="119" name="CustomShape 5"/>
          <p:cNvSpPr/>
          <p:nvPr/>
        </p:nvSpPr>
        <p:spPr>
          <a:xfrm>
            <a:off x="7034760" y="4804200"/>
            <a:ext cx="1285920" cy="275760"/>
          </a:xfrm>
          <a:prstGeom prst="rect">
            <a:avLst/>
          </a:prstGeom>
          <a:noFill/>
          <a:ln>
            <a:noFill/>
          </a:ln>
        </p:spPr>
        <p:style>
          <a:lnRef idx="0"/>
          <a:fillRef idx="0"/>
          <a:effectRef idx="0"/>
          <a:fontRef idx="minor"/>
        </p:style>
        <p:txBody>
          <a:bodyPr lIns="68400" rIns="68400" tIns="34200" bIns="34200">
            <a:noAutofit/>
          </a:bodyPr>
          <a:p>
            <a:pPr>
              <a:lnSpc>
                <a:spcPct val="100000"/>
              </a:lnSpc>
            </a:pPr>
            <a:r>
              <a:rPr b="1" lang="en-US" sz="1400" spc="-1" strike="noStrike">
                <a:solidFill>
                  <a:srgbClr val="91c329"/>
                </a:solidFill>
                <a:latin typeface="Calibri"/>
                <a:ea typeface="Calibri"/>
              </a:rPr>
              <a:t>25/01/2019</a:t>
            </a:r>
            <a:endParaRPr b="0" lang="en-US" sz="1400" spc="-1" strike="noStrike">
              <a:latin typeface="Arial"/>
            </a:endParaRPr>
          </a:p>
        </p:txBody>
      </p:sp>
      <p:sp>
        <p:nvSpPr>
          <p:cNvPr id="120" name="CustomShape 6"/>
          <p:cNvSpPr/>
          <p:nvPr/>
        </p:nvSpPr>
        <p:spPr>
          <a:xfrm>
            <a:off x="2972160" y="4804200"/>
            <a:ext cx="4145400" cy="275760"/>
          </a:xfrm>
          <a:prstGeom prst="rect">
            <a:avLst/>
          </a:prstGeom>
          <a:noFill/>
          <a:ln>
            <a:noFill/>
          </a:ln>
        </p:spPr>
        <p:style>
          <a:lnRef idx="0"/>
          <a:fillRef idx="0"/>
          <a:effectRef idx="0"/>
          <a:fontRef idx="minor"/>
        </p:style>
        <p:txBody>
          <a:bodyPr lIns="68400" rIns="68400" tIns="34200" bIns="34200">
            <a:noAutofit/>
          </a:bodyPr>
          <a:p>
            <a:pPr algn="ctr">
              <a:lnSpc>
                <a:spcPct val="100000"/>
              </a:lnSpc>
            </a:pPr>
            <a:r>
              <a:rPr b="1" i="1" lang="en-US" sz="1400" spc="-1" strike="noStrike">
                <a:solidFill>
                  <a:srgbClr val="91c329"/>
                </a:solidFill>
                <a:latin typeface="Calibri"/>
                <a:ea typeface="Calibri"/>
              </a:rPr>
              <a:t>APPLAUSE - SIFT</a:t>
            </a:r>
            <a:endParaRPr b="0" lang="en-US" sz="1400" spc="-1" strike="noStrike">
              <a:latin typeface="Arial"/>
            </a:endParaRPr>
          </a:p>
        </p:txBody>
      </p:sp>
      <p:sp>
        <p:nvSpPr>
          <p:cNvPr id="121" name="CustomShape 7"/>
          <p:cNvSpPr/>
          <p:nvPr/>
        </p:nvSpPr>
        <p:spPr>
          <a:xfrm>
            <a:off x="457200" y="3200400"/>
            <a:ext cx="7717680" cy="2452680"/>
          </a:xfrm>
          <a:prstGeom prst="rect">
            <a:avLst/>
          </a:prstGeom>
          <a:noFill/>
          <a:ln>
            <a:noFill/>
          </a:ln>
        </p:spPr>
        <p:style>
          <a:lnRef idx="0"/>
          <a:fillRef idx="0"/>
          <a:effectRef idx="0"/>
          <a:fontRef idx="minor"/>
        </p:style>
        <p:txBody>
          <a:bodyPr lIns="90000" rIns="90000" tIns="91440" bIns="91440">
            <a:noAutofit/>
          </a:bodyPr>
          <a:p>
            <a:pPr algn="just">
              <a:lnSpc>
                <a:spcPct val="150000"/>
              </a:lnSpc>
              <a:spcBef>
                <a:spcPts val="499"/>
              </a:spcBef>
            </a:pPr>
            <a:endParaRPr b="0" lang="en-US" sz="1800" spc="-1" strike="noStrike">
              <a:latin typeface="Arial"/>
            </a:endParaRPr>
          </a:p>
          <a:p>
            <a:pPr marL="457200" indent="-329040" algn="just">
              <a:lnSpc>
                <a:spcPct val="150000"/>
              </a:lnSpc>
              <a:buClr>
                <a:srgbClr val="484537"/>
              </a:buClr>
              <a:buFont typeface="Calibri"/>
              <a:buChar char="●"/>
            </a:pPr>
            <a:r>
              <a:rPr b="1" lang="en-US" sz="1600" spc="-1" strike="noStrike">
                <a:solidFill>
                  <a:srgbClr val="484537"/>
                </a:solidFill>
                <a:latin typeface="Calibri"/>
                <a:ea typeface="Calibri"/>
              </a:rPr>
              <a:t>Iegūst transformācijas funkciju no atrasto punktu pāriem</a:t>
            </a:r>
            <a:endParaRPr b="0" lang="en-US" sz="1600" spc="-1" strike="noStrike">
              <a:latin typeface="Arial"/>
            </a:endParaRPr>
          </a:p>
          <a:p>
            <a:pPr algn="just">
              <a:lnSpc>
                <a:spcPct val="150000"/>
              </a:lnSpc>
            </a:pPr>
            <a:endParaRPr b="0" lang="en-US" sz="1600" spc="-1" strike="noStrike">
              <a:latin typeface="Arial"/>
            </a:endParaRPr>
          </a:p>
        </p:txBody>
      </p:sp>
      <p:pic>
        <p:nvPicPr>
          <p:cNvPr id="122" name="" descr=""/>
          <p:cNvPicPr/>
          <p:nvPr/>
        </p:nvPicPr>
        <p:blipFill>
          <a:blip r:embed="rId2"/>
          <a:stretch/>
        </p:blipFill>
        <p:spPr>
          <a:xfrm>
            <a:off x="1468080" y="1027800"/>
            <a:ext cx="6303600" cy="24462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1293</TotalTime>
  <Application>LibreOffice/6.3.4.2.0$Linux_X86_64 LibreOffice_project/30$Build-2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2019-11-13T16:21:27Z</dcterms:modified>
  <cp:revision>165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12</vt:i4>
  </property>
  <property fmtid="{D5CDD505-2E9C-101B-9397-08002B2CF9AE}" pid="8" name="PresentationFormat">
    <vt:lpwstr>On-screen Show (16:9)</vt:lpwstr>
  </property>
  <property fmtid="{D5CDD505-2E9C-101B-9397-08002B2CF9AE}" pid="9" name="ScaleCrop">
    <vt:bool>0</vt:bool>
  </property>
  <property fmtid="{D5CDD505-2E9C-101B-9397-08002B2CF9AE}" pid="10" name="ShareDoc">
    <vt:bool>0</vt:bool>
  </property>
  <property fmtid="{D5CDD505-2E9C-101B-9397-08002B2CF9AE}" pid="11" name="Slides">
    <vt:i4>12</vt:i4>
  </property>
</Properties>
</file>