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8" r:id="rId3"/>
    <p:sldId id="273" r:id="rId4"/>
    <p:sldId id="282" r:id="rId5"/>
    <p:sldId id="281" r:id="rId6"/>
    <p:sldId id="283" r:id="rId7"/>
    <p:sldId id="274" r:id="rId8"/>
    <p:sldId id="284" r:id="rId9"/>
    <p:sldId id="28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kars Teikmanis" initials="OT" lastIdx="1" clrIdx="0">
    <p:extLst>
      <p:ext uri="{19B8F6BF-5375-455C-9EA6-DF929625EA0E}">
        <p15:presenceInfo xmlns:p15="http://schemas.microsoft.com/office/powerpoint/2012/main" userId="Oskars Teikma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A8B"/>
    <a:srgbClr val="1B5089"/>
    <a:srgbClr val="2E2EDF"/>
    <a:srgbClr val="1F2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282B2A-05B9-DA43-B020-0E17B43099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80F47-F956-A04A-B651-0BD4539C2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D6820-C90F-314A-B635-C792A02598A9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E4E16-EE10-FD4C-BD38-5D3EA4A780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2654-B272-734A-8F53-4FAFEF8572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2991-C7D9-7247-8934-6D802DBD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DD683-F048-40F2-8F8B-BB5C49C79AC2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0BB03-6D45-4B7D-B28F-151C74B8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BB03-6D45-4B7D-B28F-151C74B803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Rediģēt šablona apakšvirsraksta stilu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8C710-B841-284D-A600-58291455ABCB}"/>
              </a:ext>
            </a:extLst>
          </p:cNvPr>
          <p:cNvSpPr/>
          <p:nvPr userDrawn="1"/>
        </p:nvSpPr>
        <p:spPr>
          <a:xfrm>
            <a:off x="0" y="5755342"/>
            <a:ext cx="12192000" cy="127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A99B71F-918A-0E40-9971-A475596C8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26" y="538464"/>
            <a:ext cx="3876527" cy="13100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9B900A-6B68-0342-8952-BF3D282C41F1}"/>
              </a:ext>
            </a:extLst>
          </p:cNvPr>
          <p:cNvSpPr/>
          <p:nvPr userDrawn="1"/>
        </p:nvSpPr>
        <p:spPr>
          <a:xfrm>
            <a:off x="0" y="2316162"/>
            <a:ext cx="12192000" cy="4712167"/>
          </a:xfrm>
          <a:prstGeom prst="rect">
            <a:avLst/>
          </a:prstGeom>
          <a:solidFill>
            <a:srgbClr val="1B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7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11645929" y="6256960"/>
            <a:ext cx="605110" cy="33268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874D3B-0145-4B40-BC41-2631D243DC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FDB49C-6255-4820-84A7-97BC916A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8750" y="265820"/>
            <a:ext cx="2597179" cy="6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74319" y="1269961"/>
            <a:ext cx="5745481" cy="49070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269961"/>
            <a:ext cx="5814752" cy="49070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9011" y="199506"/>
            <a:ext cx="11438313" cy="972590"/>
          </a:xfrm>
        </p:spPr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99012" y="1426629"/>
            <a:ext cx="55985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399012" y="2310938"/>
            <a:ext cx="5598564" cy="3878725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426629"/>
            <a:ext cx="56651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310938"/>
            <a:ext cx="5665124" cy="38787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315882" y="517138"/>
            <a:ext cx="11712633" cy="79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15882" y="1709531"/>
            <a:ext cx="11712633" cy="192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73" y="6095209"/>
            <a:ext cx="2027763" cy="6852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C4F950-DFF2-F042-952F-DAC967054040}"/>
              </a:ext>
            </a:extLst>
          </p:cNvPr>
          <p:cNvSpPr/>
          <p:nvPr userDrawn="1"/>
        </p:nvSpPr>
        <p:spPr>
          <a:xfrm>
            <a:off x="0" y="6341165"/>
            <a:ext cx="9312965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235B9-3821-BA42-BA6A-FE61809AEEA0}"/>
              </a:ext>
            </a:extLst>
          </p:cNvPr>
          <p:cNvSpPr/>
          <p:nvPr userDrawn="1"/>
        </p:nvSpPr>
        <p:spPr>
          <a:xfrm>
            <a:off x="11638544" y="6341164"/>
            <a:ext cx="553456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0KXoSbIzn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danijar.com/project/daydream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277038" y="2321855"/>
            <a:ext cx="8274424" cy="1228165"/>
          </a:xfrm>
        </p:spPr>
        <p:txBody>
          <a:bodyPr>
            <a:normAutofit/>
          </a:bodyPr>
          <a:lstStyle/>
          <a:p>
            <a:pPr algn="l"/>
            <a:r>
              <a:rPr lang="en-GB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My progress so far</a:t>
            </a:r>
            <a:endParaRPr lang="en-US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321859" y="5414681"/>
            <a:ext cx="7377954" cy="1201271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Oskars Teikmanis</a:t>
            </a:r>
            <a:r>
              <a:rPr lang="lv-LV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lv-LV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3rd </a:t>
            </a:r>
            <a:r>
              <a:rPr lang="lv-LV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semester</a:t>
            </a:r>
            <a:endParaRPr 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BED38DD-757A-4D49-A925-1C8BF3C66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7314" y="508196"/>
            <a:ext cx="4621340" cy="11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0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E1D927-5B7B-BE46-ACE5-CA830F4ED1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964"/>
          <a:stretch/>
        </p:blipFill>
        <p:spPr>
          <a:xfrm>
            <a:off x="941572" y="2428098"/>
            <a:ext cx="4541185" cy="3059817"/>
          </a:xfrm>
        </p:spPr>
      </p:pic>
      <p:pic>
        <p:nvPicPr>
          <p:cNvPr id="5" name="Picture 4" descr="A picture containing sky, outdoor, building, grass&#10;&#10;Description automatically generated">
            <a:extLst>
              <a:ext uri="{FF2B5EF4-FFF2-40B4-BE49-F238E27FC236}">
                <a16:creationId xmlns:a16="http://schemas.microsoft.com/office/drawing/2014/main" id="{16C3716F-41C6-4150-A28D-6D8921510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416A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" b="15869"/>
          <a:stretch/>
        </p:blipFill>
        <p:spPr>
          <a:xfrm>
            <a:off x="5920246" y="2418987"/>
            <a:ext cx="5330182" cy="306892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58FEE06-58CB-43AF-BDA1-2DF28D9B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16A8B"/>
                </a:solidFill>
              </a:rPr>
              <a:t>Q&amp;A</a:t>
            </a:r>
            <a:endParaRPr lang="LID4096" dirty="0">
              <a:solidFill>
                <a:srgbClr val="416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E4EEE5-C239-41EB-A09C-E5E8C4D51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554" y="1235223"/>
            <a:ext cx="4164935" cy="2566076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 err="1">
                <a:solidFill>
                  <a:srgbClr val="1B5089"/>
                </a:solidFill>
                <a:cs typeface="Arial" panose="020B0604020202020204" pitchFamily="34" charset="0"/>
              </a:rPr>
              <a:t>Recap</a:t>
            </a:r>
            <a:r>
              <a:rPr lang="lv-LV" dirty="0">
                <a:solidFill>
                  <a:srgbClr val="1B5089"/>
                </a:solidFill>
                <a:cs typeface="Arial" panose="020B0604020202020204" pitchFamily="34" charset="0"/>
              </a:rPr>
              <a:t> </a:t>
            </a:r>
            <a:r>
              <a:rPr lang="lv-LV" dirty="0" err="1">
                <a:solidFill>
                  <a:srgbClr val="1B5089"/>
                </a:solidFill>
                <a:cs typeface="Arial" panose="020B0604020202020204" pitchFamily="34" charset="0"/>
              </a:rPr>
              <a:t>of</a:t>
            </a:r>
            <a:r>
              <a:rPr lang="lv-LV" dirty="0">
                <a:solidFill>
                  <a:srgbClr val="1B5089"/>
                </a:solidFill>
                <a:cs typeface="Arial" panose="020B0604020202020204" pitchFamily="34" charset="0"/>
              </a:rPr>
              <a:t> </a:t>
            </a:r>
            <a:r>
              <a:rPr lang="lv-LV" dirty="0" err="1">
                <a:solidFill>
                  <a:srgbClr val="1B5089"/>
                </a:solidFill>
                <a:cs typeface="Arial" panose="020B0604020202020204" pitchFamily="34" charset="0"/>
              </a:rPr>
              <a:t>last</a:t>
            </a:r>
            <a:r>
              <a:rPr lang="lv-LV" dirty="0">
                <a:solidFill>
                  <a:srgbClr val="1B5089"/>
                </a:solidFill>
                <a:cs typeface="Arial" panose="020B0604020202020204" pitchFamily="34" charset="0"/>
              </a:rPr>
              <a:t> </a:t>
            </a:r>
            <a:r>
              <a:rPr lang="lv-LV" dirty="0" err="1">
                <a:solidFill>
                  <a:srgbClr val="1B5089"/>
                </a:solidFill>
                <a:cs typeface="Arial" panose="020B0604020202020204" pitchFamily="34" charset="0"/>
              </a:rPr>
              <a:t>time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4294967295"/>
          </p:nvPr>
        </p:nvSpPr>
        <p:spPr>
          <a:xfrm>
            <a:off x="418012" y="1709530"/>
            <a:ext cx="5146988" cy="42645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1B5089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Since September 2021: </a:t>
            </a:r>
            <a:br>
              <a:rPr lang="en-GB" sz="2400" dirty="0">
                <a:latin typeface="+mj-lt"/>
                <a:cs typeface="Arial" panose="020B0604020202020204" pitchFamily="34" charset="0"/>
              </a:rPr>
            </a:br>
            <a:r>
              <a:rPr lang="lv-LV" sz="2400" dirty="0">
                <a:latin typeface="+mj-lt"/>
                <a:cs typeface="Arial" panose="020B0604020202020204" pitchFamily="34" charset="0"/>
              </a:rPr>
              <a:t>R</a:t>
            </a:r>
            <a:r>
              <a:rPr lang="en-GB" sz="2400" dirty="0" err="1">
                <a:latin typeface="+mj-lt"/>
                <a:cs typeface="Arial" panose="020B0604020202020204" pitchFamily="34" charset="0"/>
              </a:rPr>
              <a:t>esearch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 assistant at the Institute of Electronics and Computer Science (EDI) and doctoral student at the University of Latvia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1B5089"/>
              </a:buClr>
              <a:buFont typeface="Wingdings" panose="05000000000000000000" pitchFamily="2" charset="2"/>
              <a:buChar char="§"/>
            </a:pPr>
            <a:r>
              <a:rPr lang="lv-LV" sz="2400" dirty="0" err="1">
                <a:latin typeface="+mj-lt"/>
                <a:cs typeface="Arial" panose="020B0604020202020204" pitchFamily="34" charset="0"/>
              </a:rPr>
              <a:t>Presented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last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time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B5089"/>
              </a:buClr>
              <a:buFont typeface="Wingdings" panose="05000000000000000000" pitchFamily="2" charset="2"/>
              <a:buChar char="§"/>
            </a:pPr>
            <a:r>
              <a:rPr lang="lv-LV" sz="2000" dirty="0" err="1">
                <a:latin typeface="+mj-lt"/>
                <a:cs typeface="Arial" panose="020B0604020202020204" pitchFamily="34" charset="0"/>
              </a:rPr>
              <a:t>Master’s</a:t>
            </a:r>
            <a:r>
              <a:rPr lang="lv-LV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2000" dirty="0" err="1">
                <a:latin typeface="+mj-lt"/>
                <a:cs typeface="Arial" panose="020B0604020202020204" pitchFamily="34" charset="0"/>
              </a:rPr>
              <a:t>thesis</a:t>
            </a:r>
            <a:endParaRPr lang="lv-LV" sz="2000" dirty="0">
              <a:latin typeface="+mj-lt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B5089"/>
              </a:buClr>
              <a:buFont typeface="Wingdings" panose="05000000000000000000" pitchFamily="2" charset="2"/>
              <a:buChar char="§"/>
            </a:pPr>
            <a:r>
              <a:rPr lang="lv-LV" sz="2000" dirty="0" err="1">
                <a:latin typeface="+mj-lt"/>
                <a:cs typeface="Arial" panose="020B0604020202020204" pitchFamily="34" charset="0"/>
              </a:rPr>
              <a:t>Publication</a:t>
            </a:r>
            <a:endParaRPr lang="lv-LV" sz="2000" dirty="0">
              <a:latin typeface="+mj-lt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B5089"/>
              </a:buClr>
              <a:buFont typeface="Wingdings" panose="05000000000000000000" pitchFamily="2" charset="2"/>
              <a:buChar char="§"/>
            </a:pPr>
            <a:r>
              <a:rPr lang="lv-LV" sz="2000" dirty="0" err="1">
                <a:latin typeface="+mj-lt"/>
                <a:cs typeface="Arial" panose="020B0604020202020204" pitchFamily="34" charset="0"/>
              </a:rPr>
              <a:t>Projects</a:t>
            </a:r>
            <a:r>
              <a:rPr lang="lv-LV" sz="2000" dirty="0">
                <a:latin typeface="+mj-lt"/>
                <a:cs typeface="Arial" panose="020B0604020202020204" pitchFamily="34" charset="0"/>
              </a:rPr>
              <a:t> (5G-ROUTES </a:t>
            </a:r>
            <a:r>
              <a:rPr lang="lv-LV" sz="2000" dirty="0" err="1">
                <a:latin typeface="+mj-lt"/>
                <a:cs typeface="Arial" panose="020B0604020202020204" pitchFamily="34" charset="0"/>
              </a:rPr>
              <a:t>and</a:t>
            </a:r>
            <a:r>
              <a:rPr lang="lv-LV" sz="2000" dirty="0">
                <a:latin typeface="+mj-lt"/>
                <a:cs typeface="Arial" panose="020B0604020202020204" pitchFamily="34" charset="0"/>
              </a:rPr>
              <a:t> AI4CSM)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551D4F-4D96-4D4F-8D90-521557F03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10" y="2320045"/>
            <a:ext cx="1891004" cy="70214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F7CCA987-7DA6-4B49-A2D4-D025CDCF0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08" y="3689740"/>
            <a:ext cx="1629608" cy="1882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355D1D-F214-4657-BD48-9C89A7727B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224" b="57749"/>
          <a:stretch/>
        </p:blipFill>
        <p:spPr>
          <a:xfrm>
            <a:off x="5969921" y="4150872"/>
            <a:ext cx="3146200" cy="14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6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5G-ROUTES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2" y="1709530"/>
            <a:ext cx="4135328" cy="4264549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Current work: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Research and develop algorithms for connected vehicle string control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Simulated tests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Make it work on real cars (at EDI)</a:t>
            </a:r>
            <a:endParaRPr lang="lv-LV" dirty="0">
              <a:latin typeface="+mj-lt"/>
              <a:cs typeface="Arial" panose="020B0604020202020204" pitchFamily="34" charset="0"/>
            </a:endParaRP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dirty="0" err="1">
                <a:latin typeface="+mj-lt"/>
                <a:cs typeface="Arial" panose="020B0604020202020204" pitchFamily="34" charset="0"/>
              </a:rPr>
              <a:t>Compile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information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publication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DA7F38-5241-4431-BC59-82AC2B7AB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66" y="370539"/>
            <a:ext cx="2765262" cy="10267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39481A9-D6A5-45E0-A7FC-5B194458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516" y="2035846"/>
            <a:ext cx="7629835" cy="343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9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5G-ROUTES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2" y="1709530"/>
            <a:ext cx="4135328" cy="4264549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Current work: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Research and develop algorithms for connected vehicle string control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Simulated tests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Make it work on real cars (at EDI)</a:t>
            </a:r>
            <a:endParaRPr lang="lv-LV" dirty="0">
              <a:latin typeface="+mj-lt"/>
              <a:cs typeface="Arial" panose="020B0604020202020204" pitchFamily="34" charset="0"/>
            </a:endParaRP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dirty="0" err="1">
                <a:latin typeface="+mj-lt"/>
                <a:cs typeface="Arial" panose="020B0604020202020204" pitchFamily="34" charset="0"/>
              </a:rPr>
              <a:t>Compile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information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publication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DA7F38-5241-4431-BC59-82AC2B7AB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66" y="370539"/>
            <a:ext cx="2765262" cy="10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5G-ROUTES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2" y="1709530"/>
            <a:ext cx="4135328" cy="4264549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Current work: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Research and develop algorithms for connected vehicle string control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Simulated tests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Make it work on real cars (at EDI)</a:t>
            </a:r>
            <a:endParaRPr lang="lv-LV" b="1" dirty="0">
              <a:latin typeface="+mj-lt"/>
              <a:cs typeface="Arial" panose="020B0604020202020204" pitchFamily="34" charset="0"/>
            </a:endParaRP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dirty="0" err="1">
                <a:latin typeface="+mj-lt"/>
                <a:cs typeface="Arial" panose="020B0604020202020204" pitchFamily="34" charset="0"/>
              </a:rPr>
              <a:t>Compile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information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publication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DA7F38-5241-4431-BC59-82AC2B7AB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66" y="370539"/>
            <a:ext cx="2765262" cy="1026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D52E78-B5E5-4638-A698-A7C8AAE3023C}"/>
              </a:ext>
            </a:extLst>
          </p:cNvPr>
          <p:cNvSpPr txBox="1"/>
          <p:nvPr/>
        </p:nvSpPr>
        <p:spPr>
          <a:xfrm>
            <a:off x="5520383" y="3344948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hlinkClick r:id="rId3"/>
              </a:rPr>
              <a:t>https://www.youtube.com/watch?v=40KXoSbIznA</a:t>
            </a:r>
            <a:r>
              <a:rPr lang="en-GB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3417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5G-ROUTES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2" y="1709530"/>
            <a:ext cx="4135328" cy="4264549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Current work: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Research and develop algorithms for connected vehicle string control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Simulated tests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Make it work on real cars (at EDI)</a:t>
            </a:r>
            <a:endParaRPr lang="lv-LV" dirty="0">
              <a:latin typeface="+mj-lt"/>
              <a:cs typeface="Arial" panose="020B0604020202020204" pitchFamily="34" charset="0"/>
            </a:endParaRP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b="1" dirty="0" err="1">
                <a:latin typeface="+mj-lt"/>
                <a:cs typeface="Arial" panose="020B0604020202020204" pitchFamily="34" charset="0"/>
              </a:rPr>
              <a:t>Compile</a:t>
            </a:r>
            <a:r>
              <a:rPr lang="lv-LV" b="1" dirty="0">
                <a:latin typeface="+mj-lt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+mj-lt"/>
                <a:cs typeface="Arial" panose="020B0604020202020204" pitchFamily="34" charset="0"/>
              </a:rPr>
              <a:t>information</a:t>
            </a:r>
            <a:r>
              <a:rPr lang="lv-LV" b="1" dirty="0">
                <a:latin typeface="+mj-lt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lv-LV" b="1" dirty="0">
                <a:latin typeface="+mj-lt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+mj-lt"/>
                <a:cs typeface="Arial" panose="020B0604020202020204" pitchFamily="34" charset="0"/>
              </a:rPr>
              <a:t>publication</a:t>
            </a:r>
            <a:endParaRPr lang="en-US" b="1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DA7F38-5241-4431-BC59-82AC2B7AB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66" y="370539"/>
            <a:ext cx="2765262" cy="1026764"/>
          </a:xfrm>
          <a:prstGeom prst="rect">
            <a:avLst/>
          </a:prstGeom>
        </p:spPr>
      </p:pic>
      <p:sp>
        <p:nvSpPr>
          <p:cNvPr id="9" name="Satura vietturis 2">
            <a:extLst>
              <a:ext uri="{FF2B5EF4-FFF2-40B4-BE49-F238E27FC236}">
                <a16:creationId xmlns:a16="http://schemas.microsoft.com/office/drawing/2014/main" id="{1EDF8E8A-8291-4505-8CAE-894D70B14A10}"/>
              </a:ext>
            </a:extLst>
          </p:cNvPr>
          <p:cNvSpPr txBox="1">
            <a:spLocks/>
          </p:cNvSpPr>
          <p:nvPr/>
        </p:nvSpPr>
        <p:spPr>
          <a:xfrm>
            <a:off x="5468983" y="1709530"/>
            <a:ext cx="5727751" cy="4264549"/>
          </a:xfrm>
          <a:prstGeom prst="rect">
            <a:avLst/>
          </a:prstGeom>
        </p:spPr>
        <p:txBody>
          <a:bodyPr vert="horz" lIns="72000" tIns="45720" rIns="144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dirty="0" err="1">
                <a:latin typeface="+mj-lt"/>
                <a:cs typeface="Arial" panose="020B0604020202020204" pitchFamily="34" charset="0"/>
              </a:rPr>
              <a:t>Publication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topic</a:t>
            </a:r>
            <a:r>
              <a:rPr lang="en-US" dirty="0">
                <a:latin typeface="+mj-lt"/>
                <a:cs typeface="Arial" panose="020B0604020202020204" pitchFamily="34" charset="0"/>
              </a:rPr>
              <a:t>:</a:t>
            </a:r>
            <a:endParaRPr lang="lv-LV" dirty="0">
              <a:latin typeface="+mj-lt"/>
              <a:cs typeface="Arial" panose="020B0604020202020204" pitchFamily="34" charset="0"/>
            </a:endParaRP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dirty="0" err="1">
                <a:latin typeface="+mj-lt"/>
                <a:cs typeface="Arial" panose="020B0604020202020204" pitchFamily="34" charset="0"/>
              </a:rPr>
              <a:t>Design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philosopy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platform</a:t>
            </a:r>
            <a:r>
              <a:rPr lang="lv-LV" dirty="0">
                <a:latin typeface="+mj-lt"/>
                <a:cs typeface="Arial" panose="020B0604020202020204" pitchFamily="34" charset="0"/>
              </a:rPr>
              <a:t> (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architecture</a:t>
            </a:r>
            <a:r>
              <a:rPr lang="lv-LV" dirty="0">
                <a:latin typeface="+mj-lt"/>
                <a:cs typeface="Arial" panose="020B0604020202020204" pitchFamily="34" charset="0"/>
              </a:rPr>
              <a:t>,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custom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hardware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and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software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aspects</a:t>
            </a:r>
            <a:r>
              <a:rPr lang="lv-LV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dirty="0" err="1">
                <a:latin typeface="+mj-lt"/>
                <a:cs typeface="Arial" panose="020B0604020202020204" pitchFamily="34" charset="0"/>
              </a:rPr>
              <a:t>Completed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experiments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and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r>
              <a:rPr lang="lv-LV" dirty="0" err="1">
                <a:latin typeface="+mj-lt"/>
                <a:cs typeface="Arial" panose="020B0604020202020204" pitchFamily="34" charset="0"/>
              </a:rPr>
              <a:t>results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9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AI4CSM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5106489" cy="4264549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Current work: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Define architecture for 360° semantic perception system</a:t>
            </a: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Research algorithms for image and point cloud transformation and stitching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75C1E852-FB3F-4561-8C4C-5FDE45650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40" y="187851"/>
            <a:ext cx="1618582" cy="1869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1AA48-3803-413A-80EF-87B9074C3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80" y="1180846"/>
            <a:ext cx="2431542" cy="1973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CA91F6-861E-445B-9954-DEF5A1956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032" y="1180846"/>
            <a:ext cx="2423206" cy="197302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112D923-FCEC-4BCB-A0F8-8DF5E22295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904" b="34740"/>
          <a:stretch/>
        </p:blipFill>
        <p:spPr>
          <a:xfrm>
            <a:off x="5109618" y="3153869"/>
            <a:ext cx="6707913" cy="2625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2979BD-9728-4604-9040-5B5AD6C7C523}"/>
              </a:ext>
            </a:extLst>
          </p:cNvPr>
          <p:cNvSpPr txBox="1"/>
          <p:nvPr/>
        </p:nvSpPr>
        <p:spPr>
          <a:xfrm>
            <a:off x="5616028" y="3153869"/>
            <a:ext cx="21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err="1"/>
              <a:t>Anatolijs</a:t>
            </a:r>
            <a:r>
              <a:rPr lang="en-GB" sz="1200" dirty="0"/>
              <a:t> </a:t>
            </a:r>
            <a:r>
              <a:rPr lang="en-GB" sz="1200" dirty="0" err="1"/>
              <a:t>Zencovs</a:t>
            </a:r>
            <a:r>
              <a:rPr lang="en-GB" sz="1200" dirty="0"/>
              <a:t> (EDI)</a:t>
            </a:r>
            <a:endParaRPr lang="LID4096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0A9901-14D7-43AA-AA42-ABFA124D8EDE}"/>
              </a:ext>
            </a:extLst>
          </p:cNvPr>
          <p:cNvSpPr txBox="1"/>
          <p:nvPr/>
        </p:nvSpPr>
        <p:spPr>
          <a:xfrm>
            <a:off x="5609985" y="5779218"/>
            <a:ext cx="2040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err="1"/>
              <a:t>Rihards</a:t>
            </a:r>
            <a:r>
              <a:rPr lang="en-GB" sz="1200" dirty="0"/>
              <a:t> </a:t>
            </a:r>
            <a:r>
              <a:rPr lang="en-GB" sz="1200" dirty="0" err="1"/>
              <a:t>Novickis</a:t>
            </a:r>
            <a:r>
              <a:rPr lang="en-GB" sz="1200" dirty="0"/>
              <a:t> (EDI)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04130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VPP: u</a:t>
            </a:r>
            <a:r>
              <a:rPr lang="lv-LV" dirty="0" err="1">
                <a:solidFill>
                  <a:srgbClr val="1B5089"/>
                </a:solidFill>
                <a:cs typeface="Arial" panose="020B0604020202020204" pitchFamily="34" charset="0"/>
              </a:rPr>
              <a:t>pcoming</a:t>
            </a:r>
            <a:r>
              <a:rPr lang="lv-LV" dirty="0">
                <a:solidFill>
                  <a:srgbClr val="1B5089"/>
                </a:solidFill>
                <a:cs typeface="Arial" panose="020B0604020202020204" pitchFamily="34" charset="0"/>
              </a:rPr>
              <a:t> </a:t>
            </a:r>
            <a:r>
              <a:rPr lang="lv-LV" dirty="0" err="1">
                <a:solidFill>
                  <a:srgbClr val="1B5089"/>
                </a:solidFill>
                <a:cs typeface="Arial" panose="020B0604020202020204" pitchFamily="34" charset="0"/>
              </a:rPr>
              <a:t>project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15" name="Satura vietturis 2">
            <a:extLst>
              <a:ext uri="{FF2B5EF4-FFF2-40B4-BE49-F238E27FC236}">
                <a16:creationId xmlns:a16="http://schemas.microsoft.com/office/drawing/2014/main" id="{443C77DB-A0B1-4631-BBF0-99D443AA2F66}"/>
              </a:ext>
            </a:extLst>
          </p:cNvPr>
          <p:cNvSpPr txBox="1">
            <a:spLocks/>
          </p:cNvSpPr>
          <p:nvPr/>
        </p:nvSpPr>
        <p:spPr>
          <a:xfrm>
            <a:off x="418010" y="1709530"/>
            <a:ext cx="10078929" cy="4264549"/>
          </a:xfrm>
          <a:prstGeom prst="rect">
            <a:avLst/>
          </a:prstGeom>
        </p:spPr>
        <p:txBody>
          <a:bodyPr vert="horz" lIns="72000" tIns="45720" rIns="144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From the proposal (Robotics/IoT subtask</a:t>
            </a:r>
            <a:r>
              <a:rPr lang="lv-LV" dirty="0">
                <a:latin typeface="+mj-lt"/>
                <a:cs typeface="Arial" panose="020B0604020202020204" pitchFamily="34" charset="0"/>
              </a:rPr>
              <a:t>): </a:t>
            </a:r>
            <a:r>
              <a:rPr lang="lv-LV" i="1" dirty="0" err="1">
                <a:latin typeface="+mj-lt"/>
                <a:cs typeface="Arial" panose="020B0604020202020204" pitchFamily="34" charset="0"/>
              </a:rPr>
              <a:t>develop</a:t>
            </a:r>
            <a:r>
              <a:rPr lang="lv-LV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and demonstrate a common framework enabling flexible multi-modal robot</a:t>
            </a:r>
            <a:r>
              <a:rPr lang="lv-LV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control</a:t>
            </a:r>
            <a:r>
              <a:rPr lang="lv-LV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in weakly structured</a:t>
            </a:r>
            <a:r>
              <a:rPr lang="lv-LV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environments and operations to</a:t>
            </a:r>
            <a:r>
              <a:rPr lang="lv-LV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ensure cooperative and emergent</a:t>
            </a:r>
            <a:r>
              <a:rPr lang="lv-LV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+mj-lt"/>
                <a:cs typeface="Arial" panose="020B0604020202020204" pitchFamily="34" charset="0"/>
              </a:rPr>
              <a:t>behaviour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.</a:t>
            </a:r>
            <a:endParaRPr lang="lv-LV" i="1" dirty="0">
              <a:latin typeface="+mj-lt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My goal: use physics-informed neural networks to teach robots complex motions (in complex environments), and try to do it in a way that’s as generic as possible </a:t>
            </a:r>
            <a:r>
              <a:rPr lang="en-GB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+mj-lt"/>
                <a:cs typeface="Arial" panose="020B0604020202020204" pitchFamily="34" charset="0"/>
              </a:rPr>
              <a:t>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Ph.D. Thesis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GB" dirty="0">
                <a:latin typeface="+mj-lt"/>
                <a:cs typeface="Arial" panose="020B0604020202020204" pitchFamily="34" charset="0"/>
              </a:rPr>
              <a:t>Example of similar work</a:t>
            </a:r>
            <a:r>
              <a:rPr lang="lv-LV" dirty="0">
                <a:latin typeface="+mj-lt"/>
                <a:cs typeface="Arial" panose="020B0604020202020204" pitchFamily="34" charset="0"/>
              </a:rPr>
              <a:t>: </a:t>
            </a:r>
            <a:r>
              <a:rPr lang="lv-LV" dirty="0">
                <a:latin typeface="+mj-lt"/>
                <a:cs typeface="Arial" panose="020B0604020202020204" pitchFamily="34" charset="0"/>
                <a:hlinkClick r:id="rId2"/>
              </a:rPr>
              <a:t>https://danijar.com/project/daydreamer/</a:t>
            </a:r>
            <a:r>
              <a:rPr lang="lv-LV" dirty="0">
                <a:latin typeface="+mj-lt"/>
                <a:cs typeface="Arial" panose="020B0604020202020204" pitchFamily="34" charset="0"/>
              </a:rPr>
              <a:t> 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0B19583-A0C9-4AB9-84DD-1C2CC82C1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43" y="272340"/>
            <a:ext cx="1823250" cy="7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0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B5089"/>
                </a:solidFill>
                <a:cs typeface="Arial" panose="020B0604020202020204" pitchFamily="34" charset="0"/>
              </a:rPr>
              <a:t>VPP: p</a:t>
            </a:r>
            <a:r>
              <a:rPr lang="lv-LV" dirty="0" err="1">
                <a:solidFill>
                  <a:srgbClr val="1B5089"/>
                </a:solidFill>
                <a:cs typeface="Arial" panose="020B0604020202020204" pitchFamily="34" charset="0"/>
              </a:rPr>
              <a:t>otential</a:t>
            </a:r>
            <a:r>
              <a:rPr lang="lv-LV" dirty="0">
                <a:solidFill>
                  <a:srgbClr val="1B5089"/>
                </a:solidFill>
                <a:cs typeface="Arial" panose="020B0604020202020204" pitchFamily="34" charset="0"/>
              </a:rPr>
              <a:t> </a:t>
            </a:r>
            <a:r>
              <a:rPr lang="lv-LV" dirty="0" err="1">
                <a:solidFill>
                  <a:srgbClr val="1B5089"/>
                </a:solidFill>
                <a:cs typeface="Arial" panose="020B0604020202020204" pitchFamily="34" charset="0"/>
              </a:rPr>
              <a:t>applications</a:t>
            </a:r>
            <a:endParaRPr lang="en-US" dirty="0">
              <a:solidFill>
                <a:srgbClr val="1B5089"/>
              </a:solidFill>
              <a:cs typeface="Arial" panose="020B0604020202020204" pitchFamily="34" charset="0"/>
            </a:endParaRPr>
          </a:p>
        </p:txBody>
      </p:sp>
      <p:sp>
        <p:nvSpPr>
          <p:cNvPr id="15" name="Satura vietturis 2">
            <a:extLst>
              <a:ext uri="{FF2B5EF4-FFF2-40B4-BE49-F238E27FC236}">
                <a16:creationId xmlns:a16="http://schemas.microsoft.com/office/drawing/2014/main" id="{443C77DB-A0B1-4631-BBF0-99D443AA2F66}"/>
              </a:ext>
            </a:extLst>
          </p:cNvPr>
          <p:cNvSpPr txBox="1">
            <a:spLocks/>
          </p:cNvSpPr>
          <p:nvPr/>
        </p:nvSpPr>
        <p:spPr>
          <a:xfrm>
            <a:off x="418010" y="1709530"/>
            <a:ext cx="9033900" cy="4264549"/>
          </a:xfrm>
          <a:prstGeom prst="rect">
            <a:avLst/>
          </a:prstGeom>
        </p:spPr>
        <p:txBody>
          <a:bodyPr vert="horz" lIns="72000" tIns="45720" rIns="144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 err="1">
                <a:latin typeface="+mj-lt"/>
                <a:cs typeface="Arial" panose="020B0604020202020204" pitchFamily="34" charset="0"/>
              </a:rPr>
              <a:t>Complex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physical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actions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like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catching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a p</a:t>
            </a:r>
            <a:r>
              <a:rPr lang="en-GB" sz="2400" dirty="0" err="1">
                <a:latin typeface="+mj-lt"/>
                <a:cs typeface="Arial" panose="020B0604020202020204" pitchFamily="34" charset="0"/>
              </a:rPr>
              <a:t>endulum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 toy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 err="1">
                <a:latin typeface="+mj-lt"/>
                <a:cs typeface="Arial" panose="020B0604020202020204" pitchFamily="34" charset="0"/>
              </a:rPr>
              <a:t>Autonomous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robots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 on difficult terrain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rovers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quadrupeds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etc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.)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 err="1">
                <a:latin typeface="+mj-lt"/>
                <a:cs typeface="Arial" panose="020B0604020202020204" pitchFamily="34" charset="0"/>
              </a:rPr>
              <a:t>Adaptive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context-aware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motion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planning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e.g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.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avoid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human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contact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 for industrial robots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Driving on slippery surfaces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Soft body manipulation	</a:t>
            </a:r>
            <a:endParaRPr lang="lv-LV" sz="2400" dirty="0">
              <a:latin typeface="+mj-lt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 err="1">
                <a:latin typeface="+mj-lt"/>
                <a:cs typeface="Arial" panose="020B0604020202020204" pitchFamily="34" charset="0"/>
              </a:rPr>
              <a:t>Actuation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+mj-lt"/>
                <a:cs typeface="Arial" panose="020B0604020202020204" pitchFamily="34" charset="0"/>
              </a:rPr>
              <a:t>via</a:t>
            </a:r>
            <a:r>
              <a:rPr lang="lv-LV" sz="2400" dirty="0">
                <a:latin typeface="+mj-lt"/>
                <a:cs typeface="Arial" panose="020B0604020202020204" pitchFamily="34" charset="0"/>
              </a:rPr>
              <a:t> a</a:t>
            </a:r>
            <a:r>
              <a:rPr lang="en-GB" sz="2400" dirty="0" err="1">
                <a:latin typeface="+mj-lt"/>
                <a:cs typeface="Arial" panose="020B0604020202020204" pitchFamily="34" charset="0"/>
              </a:rPr>
              <a:t>ir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 flow control</a:t>
            </a:r>
            <a:endParaRPr lang="lv-LV" sz="2400" dirty="0">
              <a:latin typeface="+mj-lt"/>
              <a:cs typeface="Arial" panose="020B0604020202020204" pitchFamily="34" charset="0"/>
            </a:endParaRP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1800" dirty="0" err="1">
                <a:latin typeface="+mj-lt"/>
                <a:cs typeface="Arial" panose="020B0604020202020204" pitchFamily="34" charset="0"/>
              </a:rPr>
              <a:t>Useful</a:t>
            </a:r>
            <a:r>
              <a:rPr lang="lv-LV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1800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lv-LV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1800" dirty="0" err="1">
                <a:latin typeface="+mj-lt"/>
                <a:cs typeface="Arial" panose="020B0604020202020204" pitchFamily="34" charset="0"/>
              </a:rPr>
              <a:t>drones</a:t>
            </a:r>
            <a:r>
              <a:rPr lang="lv-LV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1800" dirty="0" err="1">
                <a:latin typeface="+mj-lt"/>
                <a:cs typeface="Arial" panose="020B0604020202020204" pitchFamily="34" charset="0"/>
              </a:rPr>
              <a:t>in</a:t>
            </a:r>
            <a:r>
              <a:rPr lang="lv-LV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1800" dirty="0" err="1">
                <a:latin typeface="+mj-lt"/>
                <a:cs typeface="Arial" panose="020B0604020202020204" pitchFamily="34" charset="0"/>
              </a:rPr>
              <a:t>highly</a:t>
            </a:r>
            <a:r>
              <a:rPr lang="lv-LV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1800" dirty="0" err="1">
                <a:latin typeface="+mj-lt"/>
                <a:cs typeface="Arial" panose="020B0604020202020204" pitchFamily="34" charset="0"/>
              </a:rPr>
              <a:t>turbulent</a:t>
            </a:r>
            <a:r>
              <a:rPr lang="lv-LV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1800" dirty="0" err="1">
                <a:latin typeface="+mj-lt"/>
                <a:cs typeface="Arial" panose="020B0604020202020204" pitchFamily="34" charset="0"/>
              </a:rPr>
              <a:t>conditions</a:t>
            </a:r>
            <a:endParaRPr lang="lv-LV" sz="1800" dirty="0">
              <a:latin typeface="+mj-lt"/>
              <a:cs typeface="Arial" panose="020B0604020202020204" pitchFamily="34" charset="0"/>
            </a:endParaRPr>
          </a:p>
          <a:p>
            <a:pPr marL="812800" lvl="1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1800" dirty="0" err="1">
                <a:latin typeface="+mj-lt"/>
                <a:cs typeface="Arial" panose="020B0604020202020204" pitchFamily="34" charset="0"/>
              </a:rPr>
              <a:t>Move</a:t>
            </a:r>
            <a:r>
              <a:rPr lang="lv-LV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1800" dirty="0" err="1">
                <a:latin typeface="+mj-lt"/>
                <a:cs typeface="Arial" panose="020B0604020202020204" pitchFamily="34" charset="0"/>
              </a:rPr>
              <a:t>objects</a:t>
            </a:r>
            <a:r>
              <a:rPr lang="lv-LV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1800" dirty="0" err="1">
                <a:latin typeface="+mj-lt"/>
                <a:cs typeface="Arial" panose="020B0604020202020204" pitchFamily="34" charset="0"/>
              </a:rPr>
              <a:t>with</a:t>
            </a:r>
            <a:r>
              <a:rPr lang="lv-LV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lv-LV" sz="1800" dirty="0" err="1">
                <a:latin typeface="+mj-lt"/>
                <a:cs typeface="Arial" panose="020B0604020202020204" pitchFamily="34" charset="0"/>
              </a:rPr>
              <a:t>fluids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25BDB1-C3D0-414B-909A-30BB9438E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43" y="272340"/>
            <a:ext cx="1823250" cy="7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3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408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dizains</vt:lpstr>
      <vt:lpstr>My progress so far</vt:lpstr>
      <vt:lpstr>Recap of last time</vt:lpstr>
      <vt:lpstr>5G-ROUTES</vt:lpstr>
      <vt:lpstr>5G-ROUTES</vt:lpstr>
      <vt:lpstr>5G-ROUTES</vt:lpstr>
      <vt:lpstr>5G-ROUTES</vt:lpstr>
      <vt:lpstr>AI4CSM</vt:lpstr>
      <vt:lpstr>VPP: upcoming project</vt:lpstr>
      <vt:lpstr>VPP: potential applications</vt:lpstr>
      <vt:lpstr>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subject/>
  <dc:creator>KID</dc:creator>
  <cp:keywords/>
  <dc:description/>
  <cp:lastModifiedBy>Oskars Teikmanis</cp:lastModifiedBy>
  <cp:revision>57</cp:revision>
  <dcterms:created xsi:type="dcterms:W3CDTF">2020-06-09T12:17:55Z</dcterms:created>
  <dcterms:modified xsi:type="dcterms:W3CDTF">2023-01-02T10:11:48Z</dcterms:modified>
  <cp:category/>
</cp:coreProperties>
</file>