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59" r:id="rId3"/>
    <p:sldId id="260" r:id="rId4"/>
    <p:sldId id="269" r:id="rId5"/>
    <p:sldId id="268" r:id="rId6"/>
    <p:sldId id="258" r:id="rId7"/>
    <p:sldId id="261" r:id="rId8"/>
    <p:sldId id="273" r:id="rId9"/>
    <p:sldId id="262" r:id="rId10"/>
    <p:sldId id="263" r:id="rId11"/>
    <p:sldId id="264" r:id="rId12"/>
    <p:sldId id="265" r:id="rId13"/>
    <p:sldId id="266" r:id="rId14"/>
    <p:sldId id="267" r:id="rId15"/>
    <p:sldId id="272" r:id="rId16"/>
    <p:sldId id="270" r:id="rId17"/>
    <p:sldId id="271"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A4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72" y="-88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2F7909-C441-426A-AC79-83FE6A090165}" type="datetimeFigureOut">
              <a:rPr lang="en-US" smtClean="0"/>
              <a:t>30-Dec-19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EC3724-B3AA-47EA-9AE8-E7631EDB7286}" type="slidenum">
              <a:rPr lang="en-US" smtClean="0"/>
              <a:t>‹#›</a:t>
            </a:fld>
            <a:endParaRPr lang="en-US"/>
          </a:p>
        </p:txBody>
      </p:sp>
    </p:spTree>
    <p:extLst>
      <p:ext uri="{BB962C8B-B14F-4D97-AF65-F5344CB8AC3E}">
        <p14:creationId xmlns:p14="http://schemas.microsoft.com/office/powerpoint/2010/main" val="1867349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advantages of such approach:</a:t>
            </a:r>
          </a:p>
          <a:p>
            <a:endParaRPr lang="en-US" dirty="0"/>
          </a:p>
          <a:p>
            <a:pPr marL="228600" indent="-228600">
              <a:buAutoNum type="arabicParenR"/>
            </a:pPr>
            <a:r>
              <a:rPr lang="en-US" dirty="0"/>
              <a:t>It</a:t>
            </a:r>
            <a:r>
              <a:rPr lang="en-US" baseline="0" dirty="0"/>
              <a:t> eliminates overfitting because there is no adjustment of the function coefficients to the data</a:t>
            </a:r>
          </a:p>
          <a:p>
            <a:pPr marL="228600" indent="-228600">
              <a:buAutoNum type="arabicParenR"/>
            </a:pPr>
            <a:r>
              <a:rPr lang="en-US" baseline="0" dirty="0"/>
              <a:t>The result is not hierarchical, it allows for complex groups to be separated and merged</a:t>
            </a:r>
          </a:p>
          <a:p>
            <a:pPr marL="228600" indent="-228600">
              <a:buAutoNum type="arabicParenR"/>
            </a:pPr>
            <a:r>
              <a:rPr lang="en-US" baseline="0" dirty="0"/>
              <a:t>There is no need for feedback propagation, the process is much closer resembles how the brain actually works</a:t>
            </a:r>
          </a:p>
          <a:p>
            <a:pPr marL="228600" indent="-228600">
              <a:buAutoNum type="arabicParenR"/>
            </a:pPr>
            <a:r>
              <a:rPr lang="en-US" baseline="0" dirty="0"/>
              <a:t>It has strong theoretical basis both from the points of view of statistical modeling and replication of the human intelligence</a:t>
            </a:r>
          </a:p>
          <a:p>
            <a:pPr marL="228600" indent="-228600">
              <a:buAutoNum type="arabicParenR"/>
            </a:pPr>
            <a:r>
              <a:rPr lang="en-US" baseline="0" dirty="0"/>
              <a:t>The supervised part allows for small amounts of training data, which can be imprecise and unrepresentative</a:t>
            </a:r>
            <a:endParaRPr lang="en-US" dirty="0"/>
          </a:p>
        </p:txBody>
      </p:sp>
      <p:sp>
        <p:nvSpPr>
          <p:cNvPr id="4" name="Slide Number Placeholder 3"/>
          <p:cNvSpPr>
            <a:spLocks noGrp="1"/>
          </p:cNvSpPr>
          <p:nvPr>
            <p:ph type="sldNum" sz="quarter" idx="10"/>
          </p:nvPr>
        </p:nvSpPr>
        <p:spPr/>
        <p:txBody>
          <a:bodyPr/>
          <a:lstStyle/>
          <a:p>
            <a:fld id="{A6A5DA49-9800-41CF-BC63-4907C48111E5}" type="slidenum">
              <a:rPr lang="lv-LV" smtClean="0"/>
              <a:t>2</a:t>
            </a:fld>
            <a:endParaRPr lang="lv-LV" dirty="0"/>
          </a:p>
        </p:txBody>
      </p:sp>
    </p:spTree>
    <p:extLst>
      <p:ext uri="{BB962C8B-B14F-4D97-AF65-F5344CB8AC3E}">
        <p14:creationId xmlns:p14="http://schemas.microsoft.com/office/powerpoint/2010/main" val="3516738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en-US" dirty="0"/>
              <a:t>Here you</a:t>
            </a:r>
            <a:r>
              <a:rPr lang="en-US" baseline="0" dirty="0"/>
              <a:t> can see the sample of the data used.</a:t>
            </a:r>
            <a:endParaRPr lang="lv-LV" dirty="0"/>
          </a:p>
        </p:txBody>
      </p:sp>
      <p:sp>
        <p:nvSpPr>
          <p:cNvPr id="4" name="Slaida numura vietturis 3"/>
          <p:cNvSpPr>
            <a:spLocks noGrp="1"/>
          </p:cNvSpPr>
          <p:nvPr>
            <p:ph type="sldNum" sz="quarter" idx="10"/>
          </p:nvPr>
        </p:nvSpPr>
        <p:spPr/>
        <p:txBody>
          <a:bodyPr/>
          <a:lstStyle/>
          <a:p>
            <a:fld id="{A6A5DA49-9800-41CF-BC63-4907C48111E5}" type="slidenum">
              <a:rPr lang="lv-LV" smtClean="0"/>
              <a:t>16</a:t>
            </a:fld>
            <a:endParaRPr lang="lv-LV"/>
          </a:p>
        </p:txBody>
      </p:sp>
    </p:spTree>
    <p:extLst>
      <p:ext uri="{BB962C8B-B14F-4D97-AF65-F5344CB8AC3E}">
        <p14:creationId xmlns:p14="http://schemas.microsoft.com/office/powerpoint/2010/main" val="1819660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en-US" dirty="0"/>
              <a:t>Also</a:t>
            </a:r>
            <a:r>
              <a:rPr lang="en-US" baseline="0" dirty="0"/>
              <a:t> used drones for the additional data collection</a:t>
            </a:r>
            <a:endParaRPr lang="lv-LV" dirty="0"/>
          </a:p>
        </p:txBody>
      </p:sp>
      <p:sp>
        <p:nvSpPr>
          <p:cNvPr id="4" name="Slaida numura vietturis 3"/>
          <p:cNvSpPr>
            <a:spLocks noGrp="1"/>
          </p:cNvSpPr>
          <p:nvPr>
            <p:ph type="sldNum" sz="quarter" idx="10"/>
          </p:nvPr>
        </p:nvSpPr>
        <p:spPr/>
        <p:txBody>
          <a:bodyPr/>
          <a:lstStyle/>
          <a:p>
            <a:fld id="{A6A5DA49-9800-41CF-BC63-4907C48111E5}" type="slidenum">
              <a:rPr lang="lv-LV" smtClean="0"/>
              <a:t>17</a:t>
            </a:fld>
            <a:endParaRPr lang="lv-LV"/>
          </a:p>
        </p:txBody>
      </p:sp>
    </p:spTree>
    <p:extLst>
      <p:ext uri="{BB962C8B-B14F-4D97-AF65-F5344CB8AC3E}">
        <p14:creationId xmlns:p14="http://schemas.microsoft.com/office/powerpoint/2010/main" val="484210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It can be used to perform classification using not necessarily representative and imprecise ground truth and other data.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For example, in the primitive case of Gaussian Mixture, we can automatically separate the set into clusters and then assign the classes automatically using the miniscule amounts of the ground truth data even when it is not representative and contains errors.</a:t>
            </a:r>
            <a:endParaRPr lang="en-US" dirty="0"/>
          </a:p>
          <a:p>
            <a:endParaRPr lang="en-US" dirty="0"/>
          </a:p>
        </p:txBody>
      </p:sp>
      <p:sp>
        <p:nvSpPr>
          <p:cNvPr id="4" name="Slide Number Placeholder 3"/>
          <p:cNvSpPr>
            <a:spLocks noGrp="1"/>
          </p:cNvSpPr>
          <p:nvPr>
            <p:ph type="sldNum" sz="quarter" idx="10"/>
          </p:nvPr>
        </p:nvSpPr>
        <p:spPr/>
        <p:txBody>
          <a:bodyPr/>
          <a:lstStyle/>
          <a:p>
            <a:fld id="{A6A5DA49-9800-41CF-BC63-4907C48111E5}" type="slidenum">
              <a:rPr lang="lv-LV" smtClean="0"/>
              <a:t>4</a:t>
            </a:fld>
            <a:endParaRPr lang="lv-LV"/>
          </a:p>
        </p:txBody>
      </p:sp>
    </p:spTree>
    <p:extLst>
      <p:ext uri="{BB962C8B-B14F-4D97-AF65-F5344CB8AC3E}">
        <p14:creationId xmlns:p14="http://schemas.microsoft.com/office/powerpoint/2010/main" val="1592355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real</a:t>
            </a:r>
            <a:r>
              <a:rPr lang="en-US" baseline="0" dirty="0"/>
              <a:t> life having the data with the Normal Distribution is rather a luxury. </a:t>
            </a:r>
          </a:p>
          <a:p>
            <a:endParaRPr lang="en-US" baseline="0" dirty="0"/>
          </a:p>
          <a:p>
            <a:r>
              <a:rPr lang="en-US" baseline="0" dirty="0"/>
              <a:t>So, we can start with building the small clusters in the feature space around each pixel and then do union of the clusters that are likely to be very similar. In this principle one pixel can be assigned to the multiple clusters without any related probabilities.</a:t>
            </a:r>
          </a:p>
          <a:p>
            <a:endParaRPr lang="en-US" baseline="0" dirty="0"/>
          </a:p>
          <a:p>
            <a:r>
              <a:rPr lang="en-US" baseline="0" dirty="0"/>
              <a:t>That way in the end, if we want to have each pixel in the separate cluster, we need to launch cluster separation procedure.</a:t>
            </a:r>
          </a:p>
          <a:p>
            <a:endParaRPr lang="en-US" baseline="0" dirty="0"/>
          </a:p>
          <a:p>
            <a:r>
              <a:rPr lang="en-US" baseline="0" dirty="0"/>
              <a:t>We also employ the cluster cleaning procedures and realistic decisions about what to do when all clusters seem to be dissimilar.</a:t>
            </a:r>
          </a:p>
          <a:p>
            <a:endParaRPr lang="en-US" baseline="0" dirty="0"/>
          </a:p>
          <a:p>
            <a:r>
              <a:rPr lang="en-US" baseline="0" dirty="0"/>
              <a:t>Defining those rules formally, we launch the simulation procedure in which the separate clusters emerge from pixels using self-building network.</a:t>
            </a:r>
          </a:p>
          <a:p>
            <a:endParaRPr lang="en-US" baseline="0" dirty="0"/>
          </a:p>
          <a:p>
            <a:r>
              <a:rPr lang="en-US" baseline="0" dirty="0"/>
              <a:t>Note that those clusters are not described by some abstract functions or distributions, or borders. They are emerging from the set of pixels, each of the clusters have the properties that the separate pixels don’t have on their own.</a:t>
            </a:r>
          </a:p>
          <a:p>
            <a:endParaRPr lang="en-US" dirty="0"/>
          </a:p>
        </p:txBody>
      </p:sp>
      <p:sp>
        <p:nvSpPr>
          <p:cNvPr id="4" name="Slide Number Placeholder 3"/>
          <p:cNvSpPr>
            <a:spLocks noGrp="1"/>
          </p:cNvSpPr>
          <p:nvPr>
            <p:ph type="sldNum" sz="quarter" idx="10"/>
          </p:nvPr>
        </p:nvSpPr>
        <p:spPr/>
        <p:txBody>
          <a:bodyPr/>
          <a:lstStyle/>
          <a:p>
            <a:fld id="{A6A5DA49-9800-41CF-BC63-4907C48111E5}" type="slidenum">
              <a:rPr lang="lv-LV" smtClean="0"/>
              <a:t>5</a:t>
            </a:fld>
            <a:endParaRPr lang="lv-LV"/>
          </a:p>
        </p:txBody>
      </p:sp>
    </p:spTree>
    <p:extLst>
      <p:ext uri="{BB962C8B-B14F-4D97-AF65-F5344CB8AC3E}">
        <p14:creationId xmlns:p14="http://schemas.microsoft.com/office/powerpoint/2010/main" val="1962781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a self-building network.</a:t>
            </a:r>
            <a:r>
              <a:rPr lang="en-US" baseline="0" dirty="0"/>
              <a:t> The connections of the successive layers are building from the previous levels. If number of the common firing neurons on the lowest level is high enough then the neurons on the highest levels get ‘wired’ together. Generating a tree-like network.</a:t>
            </a:r>
          </a:p>
          <a:p>
            <a:endParaRPr lang="en-US" baseline="0" dirty="0"/>
          </a:p>
          <a:p>
            <a:r>
              <a:rPr lang="en-US" baseline="0" dirty="0"/>
              <a:t>The advantage is that this tree-like network doesn’t have a hierarchical structure. Each layer also represents the layer of clusters which, in our experience is explainable. It is a big step forward from the previous unexplainable network models. </a:t>
            </a:r>
          </a:p>
          <a:p>
            <a:endParaRPr lang="en-US" baseline="0" dirty="0"/>
          </a:p>
          <a:p>
            <a:r>
              <a:rPr lang="en-US" baseline="0" dirty="0"/>
              <a:t>It is plausible that, thought the physiology of the process in the brain might be different, the behavioral part of the uniting the objects into the groups and then into the larger groups as described might be similar. In the real brain all the connections most likely are there already, just some of them get enforced while others get weaker.</a:t>
            </a:r>
            <a:endParaRPr lang="en-US" dirty="0"/>
          </a:p>
        </p:txBody>
      </p:sp>
      <p:sp>
        <p:nvSpPr>
          <p:cNvPr id="4" name="Slide Number Placeholder 3"/>
          <p:cNvSpPr>
            <a:spLocks noGrp="1"/>
          </p:cNvSpPr>
          <p:nvPr>
            <p:ph type="sldNum" sz="quarter" idx="10"/>
          </p:nvPr>
        </p:nvSpPr>
        <p:spPr/>
        <p:txBody>
          <a:bodyPr/>
          <a:lstStyle/>
          <a:p>
            <a:fld id="{A6A5DA49-9800-41CF-BC63-4907C48111E5}" type="slidenum">
              <a:rPr lang="lv-LV" smtClean="0"/>
              <a:t>6</a:t>
            </a:fld>
            <a:endParaRPr lang="lv-LV" dirty="0"/>
          </a:p>
        </p:txBody>
      </p:sp>
    </p:spTree>
    <p:extLst>
      <p:ext uri="{BB962C8B-B14F-4D97-AF65-F5344CB8AC3E}">
        <p14:creationId xmlns:p14="http://schemas.microsoft.com/office/powerpoint/2010/main" val="2372423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comparison to the de-facto standard unsupervised algorithms</a:t>
            </a:r>
          </a:p>
        </p:txBody>
      </p:sp>
      <p:sp>
        <p:nvSpPr>
          <p:cNvPr id="4" name="Slide Number Placeholder 3"/>
          <p:cNvSpPr>
            <a:spLocks noGrp="1"/>
          </p:cNvSpPr>
          <p:nvPr>
            <p:ph type="sldNum" sz="quarter" idx="10"/>
          </p:nvPr>
        </p:nvSpPr>
        <p:spPr/>
        <p:txBody>
          <a:bodyPr/>
          <a:lstStyle/>
          <a:p>
            <a:fld id="{A6A5DA49-9800-41CF-BC63-4907C48111E5}" type="slidenum">
              <a:rPr lang="lv-LV" smtClean="0"/>
              <a:t>8</a:t>
            </a:fld>
            <a:endParaRPr lang="lv-LV"/>
          </a:p>
        </p:txBody>
      </p:sp>
    </p:spTree>
    <p:extLst>
      <p:ext uri="{BB962C8B-B14F-4D97-AF65-F5344CB8AC3E}">
        <p14:creationId xmlns:p14="http://schemas.microsoft.com/office/powerpoint/2010/main" val="4116119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has sound theory and gives reliable results in practice.</a:t>
            </a:r>
          </a:p>
        </p:txBody>
      </p:sp>
      <p:sp>
        <p:nvSpPr>
          <p:cNvPr id="4" name="Slide Number Placeholder 3"/>
          <p:cNvSpPr>
            <a:spLocks noGrp="1"/>
          </p:cNvSpPr>
          <p:nvPr>
            <p:ph type="sldNum" sz="quarter" idx="10"/>
          </p:nvPr>
        </p:nvSpPr>
        <p:spPr/>
        <p:txBody>
          <a:bodyPr/>
          <a:lstStyle/>
          <a:p>
            <a:fld id="{A6A5DA49-9800-41CF-BC63-4907C48111E5}" type="slidenum">
              <a:rPr lang="lv-LV" smtClean="0"/>
              <a:t>9</a:t>
            </a:fld>
            <a:endParaRPr lang="lv-LV"/>
          </a:p>
        </p:txBody>
      </p:sp>
    </p:spTree>
    <p:extLst>
      <p:ext uri="{BB962C8B-B14F-4D97-AF65-F5344CB8AC3E}">
        <p14:creationId xmlns:p14="http://schemas.microsoft.com/office/powerpoint/2010/main" val="3146266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en-US" dirty="0"/>
              <a:t>The identification of pure stands from satellite data only.</a:t>
            </a:r>
            <a:endParaRPr lang="lv-LV" dirty="0"/>
          </a:p>
        </p:txBody>
      </p:sp>
      <p:sp>
        <p:nvSpPr>
          <p:cNvPr id="4" name="Slaida numura vietturis 3"/>
          <p:cNvSpPr>
            <a:spLocks noGrp="1"/>
          </p:cNvSpPr>
          <p:nvPr>
            <p:ph type="sldNum" sz="quarter" idx="10"/>
          </p:nvPr>
        </p:nvSpPr>
        <p:spPr/>
        <p:txBody>
          <a:bodyPr/>
          <a:lstStyle/>
          <a:p>
            <a:fld id="{A6A5DA49-9800-41CF-BC63-4907C48111E5}" type="slidenum">
              <a:rPr lang="lv-LV" smtClean="0"/>
              <a:t>10</a:t>
            </a:fld>
            <a:endParaRPr lang="lv-LV"/>
          </a:p>
        </p:txBody>
      </p:sp>
    </p:spTree>
    <p:extLst>
      <p:ext uri="{BB962C8B-B14F-4D97-AF65-F5344CB8AC3E}">
        <p14:creationId xmlns:p14="http://schemas.microsoft.com/office/powerpoint/2010/main" val="956980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A5DA49-9800-41CF-BC63-4907C48111E5}" type="slidenum">
              <a:rPr lang="lv-LV" smtClean="0"/>
              <a:t>11</a:t>
            </a:fld>
            <a:endParaRPr lang="lv-LV"/>
          </a:p>
        </p:txBody>
      </p:sp>
    </p:spTree>
    <p:extLst>
      <p:ext uri="{BB962C8B-B14F-4D97-AF65-F5344CB8AC3E}">
        <p14:creationId xmlns:p14="http://schemas.microsoft.com/office/powerpoint/2010/main" val="3079460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all areas are combined the resulting classification accuracy shows how reliable the algorithm is when classifying large enough areas.</a:t>
            </a:r>
          </a:p>
          <a:p>
            <a:r>
              <a:rPr lang="en-US" baseline="0" dirty="0"/>
              <a:t>The results are good, but we have to extend the use of algorithm to the optical and other kinds of more precise data.</a:t>
            </a:r>
            <a:endParaRPr lang="en-US" dirty="0"/>
          </a:p>
        </p:txBody>
      </p:sp>
      <p:sp>
        <p:nvSpPr>
          <p:cNvPr id="4" name="Slide Number Placeholder 3"/>
          <p:cNvSpPr>
            <a:spLocks noGrp="1"/>
          </p:cNvSpPr>
          <p:nvPr>
            <p:ph type="sldNum" sz="quarter" idx="10"/>
          </p:nvPr>
        </p:nvSpPr>
        <p:spPr/>
        <p:txBody>
          <a:bodyPr/>
          <a:lstStyle/>
          <a:p>
            <a:fld id="{A6A5DA49-9800-41CF-BC63-4907C48111E5}" type="slidenum">
              <a:rPr lang="lv-LV" smtClean="0"/>
              <a:t>15</a:t>
            </a:fld>
            <a:endParaRPr lang="lv-LV"/>
          </a:p>
        </p:txBody>
      </p:sp>
    </p:spTree>
    <p:extLst>
      <p:ext uri="{BB962C8B-B14F-4D97-AF65-F5344CB8AC3E}">
        <p14:creationId xmlns:p14="http://schemas.microsoft.com/office/powerpoint/2010/main" val="3888250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51C043-A8D3-4666-8109-39669C653C72}" type="datetimeFigureOut">
              <a:rPr lang="en-US" smtClean="0"/>
              <a:t>30-Dec-19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F4A7E5-DF00-4AA1-A9B9-DB411000454F}" type="slidenum">
              <a:rPr lang="en-US" smtClean="0"/>
              <a:t>‹#›</a:t>
            </a:fld>
            <a:endParaRPr lang="en-US"/>
          </a:p>
        </p:txBody>
      </p:sp>
    </p:spTree>
    <p:extLst>
      <p:ext uri="{BB962C8B-B14F-4D97-AF65-F5344CB8AC3E}">
        <p14:creationId xmlns:p14="http://schemas.microsoft.com/office/powerpoint/2010/main" val="3806657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51C043-A8D3-4666-8109-39669C653C72}" type="datetimeFigureOut">
              <a:rPr lang="en-US" smtClean="0"/>
              <a:t>30-Dec-19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F4A7E5-DF00-4AA1-A9B9-DB411000454F}" type="slidenum">
              <a:rPr lang="en-US" smtClean="0"/>
              <a:t>‹#›</a:t>
            </a:fld>
            <a:endParaRPr lang="en-US"/>
          </a:p>
        </p:txBody>
      </p:sp>
    </p:spTree>
    <p:extLst>
      <p:ext uri="{BB962C8B-B14F-4D97-AF65-F5344CB8AC3E}">
        <p14:creationId xmlns:p14="http://schemas.microsoft.com/office/powerpoint/2010/main" val="3035942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51C043-A8D3-4666-8109-39669C653C72}" type="datetimeFigureOut">
              <a:rPr lang="en-US" smtClean="0"/>
              <a:t>30-Dec-19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F4A7E5-DF00-4AA1-A9B9-DB411000454F}" type="slidenum">
              <a:rPr lang="en-US" smtClean="0"/>
              <a:t>‹#›</a:t>
            </a:fld>
            <a:endParaRPr lang="en-US"/>
          </a:p>
        </p:txBody>
      </p:sp>
    </p:spTree>
    <p:extLst>
      <p:ext uri="{BB962C8B-B14F-4D97-AF65-F5344CB8AC3E}">
        <p14:creationId xmlns:p14="http://schemas.microsoft.com/office/powerpoint/2010/main" val="4085850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51C043-A8D3-4666-8109-39669C653C72}" type="datetimeFigureOut">
              <a:rPr lang="en-US" smtClean="0"/>
              <a:t>30-Dec-19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F4A7E5-DF00-4AA1-A9B9-DB411000454F}" type="slidenum">
              <a:rPr lang="en-US" smtClean="0"/>
              <a:t>‹#›</a:t>
            </a:fld>
            <a:endParaRPr lang="en-US"/>
          </a:p>
        </p:txBody>
      </p:sp>
    </p:spTree>
    <p:extLst>
      <p:ext uri="{BB962C8B-B14F-4D97-AF65-F5344CB8AC3E}">
        <p14:creationId xmlns:p14="http://schemas.microsoft.com/office/powerpoint/2010/main" val="2976650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51C043-A8D3-4666-8109-39669C653C72}" type="datetimeFigureOut">
              <a:rPr lang="en-US" smtClean="0"/>
              <a:t>30-Dec-19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F4A7E5-DF00-4AA1-A9B9-DB411000454F}" type="slidenum">
              <a:rPr lang="en-US" smtClean="0"/>
              <a:t>‹#›</a:t>
            </a:fld>
            <a:endParaRPr lang="en-US"/>
          </a:p>
        </p:txBody>
      </p:sp>
    </p:spTree>
    <p:extLst>
      <p:ext uri="{BB962C8B-B14F-4D97-AF65-F5344CB8AC3E}">
        <p14:creationId xmlns:p14="http://schemas.microsoft.com/office/powerpoint/2010/main" val="3210468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51C043-A8D3-4666-8109-39669C653C72}" type="datetimeFigureOut">
              <a:rPr lang="en-US" smtClean="0"/>
              <a:t>30-Dec-19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F4A7E5-DF00-4AA1-A9B9-DB411000454F}" type="slidenum">
              <a:rPr lang="en-US" smtClean="0"/>
              <a:t>‹#›</a:t>
            </a:fld>
            <a:endParaRPr lang="en-US"/>
          </a:p>
        </p:txBody>
      </p:sp>
    </p:spTree>
    <p:extLst>
      <p:ext uri="{BB962C8B-B14F-4D97-AF65-F5344CB8AC3E}">
        <p14:creationId xmlns:p14="http://schemas.microsoft.com/office/powerpoint/2010/main" val="166983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51C043-A8D3-4666-8109-39669C653C72}" type="datetimeFigureOut">
              <a:rPr lang="en-US" smtClean="0"/>
              <a:t>30-Dec-19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F4A7E5-DF00-4AA1-A9B9-DB411000454F}" type="slidenum">
              <a:rPr lang="en-US" smtClean="0"/>
              <a:t>‹#›</a:t>
            </a:fld>
            <a:endParaRPr lang="en-US"/>
          </a:p>
        </p:txBody>
      </p:sp>
    </p:spTree>
    <p:extLst>
      <p:ext uri="{BB962C8B-B14F-4D97-AF65-F5344CB8AC3E}">
        <p14:creationId xmlns:p14="http://schemas.microsoft.com/office/powerpoint/2010/main" val="3537309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51C043-A8D3-4666-8109-39669C653C72}" type="datetimeFigureOut">
              <a:rPr lang="en-US" smtClean="0"/>
              <a:t>30-Dec-19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F4A7E5-DF00-4AA1-A9B9-DB411000454F}" type="slidenum">
              <a:rPr lang="en-US" smtClean="0"/>
              <a:t>‹#›</a:t>
            </a:fld>
            <a:endParaRPr lang="en-US"/>
          </a:p>
        </p:txBody>
      </p:sp>
    </p:spTree>
    <p:extLst>
      <p:ext uri="{BB962C8B-B14F-4D97-AF65-F5344CB8AC3E}">
        <p14:creationId xmlns:p14="http://schemas.microsoft.com/office/powerpoint/2010/main" val="3837231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51C043-A8D3-4666-8109-39669C653C72}" type="datetimeFigureOut">
              <a:rPr lang="en-US" smtClean="0"/>
              <a:t>30-Dec-19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F4A7E5-DF00-4AA1-A9B9-DB411000454F}" type="slidenum">
              <a:rPr lang="en-US" smtClean="0"/>
              <a:t>‹#›</a:t>
            </a:fld>
            <a:endParaRPr lang="en-US"/>
          </a:p>
        </p:txBody>
      </p:sp>
    </p:spTree>
    <p:extLst>
      <p:ext uri="{BB962C8B-B14F-4D97-AF65-F5344CB8AC3E}">
        <p14:creationId xmlns:p14="http://schemas.microsoft.com/office/powerpoint/2010/main" val="3422188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51C043-A8D3-4666-8109-39669C653C72}" type="datetimeFigureOut">
              <a:rPr lang="en-US" smtClean="0"/>
              <a:t>30-Dec-19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F4A7E5-DF00-4AA1-A9B9-DB411000454F}" type="slidenum">
              <a:rPr lang="en-US" smtClean="0"/>
              <a:t>‹#›</a:t>
            </a:fld>
            <a:endParaRPr lang="en-US"/>
          </a:p>
        </p:txBody>
      </p:sp>
    </p:spTree>
    <p:extLst>
      <p:ext uri="{BB962C8B-B14F-4D97-AF65-F5344CB8AC3E}">
        <p14:creationId xmlns:p14="http://schemas.microsoft.com/office/powerpoint/2010/main" val="1510733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51C043-A8D3-4666-8109-39669C653C72}" type="datetimeFigureOut">
              <a:rPr lang="en-US" smtClean="0"/>
              <a:t>30-Dec-19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F4A7E5-DF00-4AA1-A9B9-DB411000454F}" type="slidenum">
              <a:rPr lang="en-US" smtClean="0"/>
              <a:t>‹#›</a:t>
            </a:fld>
            <a:endParaRPr lang="en-US"/>
          </a:p>
        </p:txBody>
      </p:sp>
    </p:spTree>
    <p:extLst>
      <p:ext uri="{BB962C8B-B14F-4D97-AF65-F5344CB8AC3E}">
        <p14:creationId xmlns:p14="http://schemas.microsoft.com/office/powerpoint/2010/main" val="3043499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51C043-A8D3-4666-8109-39669C653C72}" type="datetimeFigureOut">
              <a:rPr lang="en-US" smtClean="0"/>
              <a:t>30-Dec-19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F4A7E5-DF00-4AA1-A9B9-DB411000454F}" type="slidenum">
              <a:rPr lang="en-US" smtClean="0"/>
              <a:t>‹#›</a:t>
            </a:fld>
            <a:endParaRPr lang="en-US"/>
          </a:p>
        </p:txBody>
      </p:sp>
    </p:spTree>
    <p:extLst>
      <p:ext uri="{BB962C8B-B14F-4D97-AF65-F5344CB8AC3E}">
        <p14:creationId xmlns:p14="http://schemas.microsoft.com/office/powerpoint/2010/main" val="22676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edi.lv/branch/kosmoss/"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dynland.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2.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hyperlink" Target="http://www.dynland.com/"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dynland.com/" TargetMode="External"/><Relationship Id="rId2" Type="http://schemas.openxmlformats.org/officeDocument/2006/relationships/hyperlink" Target="http://www.edi.lv/branch/kosmoss/"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6.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package" Target="../embeddings/Microsoft_Excel_Worksheet1.xlsx"/><Relationship Id="rId5" Type="http://schemas.openxmlformats.org/officeDocument/2006/relationships/image" Target="../media/image28.png"/><Relationship Id="rId4" Type="http://schemas.openxmlformats.org/officeDocument/2006/relationships/image" Target="../media/image2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5362" y="1066800"/>
            <a:ext cx="7151687" cy="264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247561" y="4419600"/>
            <a:ext cx="6048672" cy="2677656"/>
          </a:xfrm>
          <a:prstGeom prst="rect">
            <a:avLst/>
          </a:prstGeom>
          <a:noFill/>
        </p:spPr>
        <p:txBody>
          <a:bodyPr wrap="square" rtlCol="0">
            <a:spAutoFit/>
          </a:bodyPr>
          <a:lstStyle/>
          <a:p>
            <a:pPr algn="ctr"/>
            <a:r>
              <a:rPr lang="en-US" sz="2800" b="1" dirty="0"/>
              <a:t>Romans Dinuls</a:t>
            </a:r>
          </a:p>
          <a:p>
            <a:pPr algn="ctr"/>
            <a:r>
              <a:rPr lang="en-US" sz="2800" b="1" dirty="0">
                <a:solidFill>
                  <a:srgbClr val="66A439"/>
                </a:solidFill>
              </a:rPr>
              <a:t>Reliable and explainable artificial intelligence</a:t>
            </a:r>
            <a:endParaRPr lang="en-US" sz="2800" b="1" dirty="0">
              <a:solidFill>
                <a:srgbClr val="66A439"/>
              </a:solidFill>
              <a:hlinkClick r:id="rId3"/>
            </a:endParaRPr>
          </a:p>
          <a:p>
            <a:pPr algn="ctr"/>
            <a:r>
              <a:rPr lang="en-US" sz="2800" b="1" dirty="0" smtClean="0">
                <a:solidFill>
                  <a:srgbClr val="92D050"/>
                </a:solidFill>
                <a:hlinkClick r:id="rId3"/>
              </a:rPr>
              <a:t>http</a:t>
            </a:r>
            <a:r>
              <a:rPr lang="en-US" sz="2800" b="1" dirty="0">
                <a:solidFill>
                  <a:srgbClr val="92D050"/>
                </a:solidFill>
                <a:hlinkClick r:id="rId3"/>
              </a:rPr>
              <a:t>://www.edi.lv/branch/kosmoss</a:t>
            </a:r>
            <a:r>
              <a:rPr lang="en-US" sz="2800" b="1" dirty="0" smtClean="0">
                <a:solidFill>
                  <a:srgbClr val="92D050"/>
                </a:solidFill>
                <a:hlinkClick r:id="rId3"/>
              </a:rPr>
              <a:t>/</a:t>
            </a:r>
            <a:endParaRPr lang="en-US" sz="2800" b="1" dirty="0" smtClean="0">
              <a:solidFill>
                <a:srgbClr val="92D050"/>
              </a:solidFill>
            </a:endParaRPr>
          </a:p>
          <a:p>
            <a:pPr algn="ctr"/>
            <a:r>
              <a:rPr lang="en-US" sz="2800" b="1" dirty="0">
                <a:solidFill>
                  <a:srgbClr val="92D050"/>
                </a:solidFill>
                <a:hlinkClick r:id="rId4"/>
              </a:rPr>
              <a:t>https://dynland.com</a:t>
            </a:r>
            <a:r>
              <a:rPr lang="en-US" sz="2800" b="1" dirty="0" smtClean="0">
                <a:solidFill>
                  <a:srgbClr val="92D050"/>
                </a:solidFill>
                <a:hlinkClick r:id="rId4"/>
              </a:rPr>
              <a:t>/</a:t>
            </a:r>
            <a:endParaRPr lang="en-US" sz="2800" b="1" dirty="0" smtClean="0">
              <a:solidFill>
                <a:srgbClr val="92D050"/>
              </a:solidFill>
            </a:endParaRPr>
          </a:p>
          <a:p>
            <a:pPr algn="ctr"/>
            <a:endParaRPr lang="en-US" sz="2800" b="1" dirty="0">
              <a:solidFill>
                <a:srgbClr val="92D050"/>
              </a:solidFill>
            </a:endParaRPr>
          </a:p>
        </p:txBody>
      </p:sp>
    </p:spTree>
    <p:extLst>
      <p:ext uri="{BB962C8B-B14F-4D97-AF65-F5344CB8AC3E}">
        <p14:creationId xmlns:p14="http://schemas.microsoft.com/office/powerpoint/2010/main" val="24861371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Identification of pure stands from Sentinel-2 data only</a:t>
            </a:r>
          </a:p>
        </p:txBody>
      </p:sp>
      <p:sp>
        <p:nvSpPr>
          <p:cNvPr id="3" name="Content Placeholder 2"/>
          <p:cNvSpPr>
            <a:spLocks noGrp="1"/>
          </p:cNvSpPr>
          <p:nvPr>
            <p:ph idx="1"/>
          </p:nvPr>
        </p:nvSpPr>
        <p:spPr/>
        <p:txBody>
          <a:bodyPr/>
          <a:lstStyle/>
          <a:p>
            <a:endParaRPr lang="en-US" dirty="0"/>
          </a:p>
        </p:txBody>
      </p:sp>
      <p:pic>
        <p:nvPicPr>
          <p:cNvPr id="5" name="image2.png"/>
          <p:cNvPicPr/>
          <p:nvPr/>
        </p:nvPicPr>
        <p:blipFill>
          <a:blip r:embed="rId3"/>
          <a:stretch/>
        </p:blipFill>
        <p:spPr bwMode="auto">
          <a:xfrm>
            <a:off x="6820923" y="1798216"/>
            <a:ext cx="2215573" cy="2428813"/>
          </a:xfrm>
          <a:prstGeom prst="rect">
            <a:avLst/>
          </a:prstGeom>
          <a:ln/>
        </p:spPr>
      </p:pic>
      <p:pic>
        <p:nvPicPr>
          <p:cNvPr id="6" name="image18.png" descr="C:\Users\Romans\AppData\Local\Microsoft\Windows\INetCache\Content.Word\Coniferous_5_subcategories_2018_04_03.bmp"/>
          <p:cNvPicPr/>
          <p:nvPr/>
        </p:nvPicPr>
        <p:blipFill>
          <a:blip r:embed="rId4"/>
          <a:srcRect r="14587"/>
          <a:stretch/>
        </p:blipFill>
        <p:spPr bwMode="auto">
          <a:xfrm>
            <a:off x="251520" y="1484783"/>
            <a:ext cx="6552728" cy="4634546"/>
          </a:xfrm>
          <a:prstGeom prst="rect">
            <a:avLst/>
          </a:prstGeom>
          <a:ln/>
        </p:spPr>
      </p:pic>
      <p:sp>
        <p:nvSpPr>
          <p:cNvPr id="7" name="Slide Number Placeholder 6"/>
          <p:cNvSpPr>
            <a:spLocks noGrp="1"/>
          </p:cNvSpPr>
          <p:nvPr>
            <p:ph type="sldNum" sz="quarter" idx="12"/>
          </p:nvPr>
        </p:nvSpPr>
        <p:spPr/>
        <p:txBody>
          <a:bodyPr/>
          <a:lstStyle/>
          <a:p>
            <a:fld id="{4DE3859E-BBCB-4488-B2B4-BC213B82075D}" type="slidenum">
              <a:rPr lang="en-GB" smtClean="0"/>
              <a:t>10</a:t>
            </a:fld>
            <a:endParaRPr lang="en-GB"/>
          </a:p>
        </p:txBody>
      </p:sp>
    </p:spTree>
    <p:extLst>
      <p:ext uri="{BB962C8B-B14F-4D97-AF65-F5344CB8AC3E}">
        <p14:creationId xmlns:p14="http://schemas.microsoft.com/office/powerpoint/2010/main" val="39468718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09BD5E-2B2F-754D-B96F-B39FC48E6E95}"/>
              </a:ext>
            </a:extLst>
          </p:cNvPr>
          <p:cNvSpPr>
            <a:spLocks noGrp="1"/>
          </p:cNvSpPr>
          <p:nvPr>
            <p:ph type="title"/>
          </p:nvPr>
        </p:nvSpPr>
        <p:spPr>
          <a:xfrm>
            <a:off x="628650" y="365127"/>
            <a:ext cx="7886700" cy="923330"/>
          </a:xfrm>
        </p:spPr>
        <p:txBody>
          <a:bodyPr/>
          <a:lstStyle/>
          <a:p>
            <a:r>
              <a:rPr lang="en-US"/>
              <a:t>Showcasing the algorithm</a:t>
            </a:r>
          </a:p>
        </p:txBody>
      </p:sp>
      <p:pic>
        <p:nvPicPr>
          <p:cNvPr id="4" name="Picture 3">
            <a:extLst>
              <a:ext uri="{FF2B5EF4-FFF2-40B4-BE49-F238E27FC236}">
                <a16:creationId xmlns="" xmlns:a16="http://schemas.microsoft.com/office/drawing/2014/main" id="{537656D7-E2EA-334B-874C-BC5752CB068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4000"/>
                    </a14:imgEffect>
                  </a14:imgLayer>
                </a14:imgProps>
              </a:ext>
            </a:extLst>
          </a:blip>
          <a:stretch>
            <a:fillRect/>
          </a:stretch>
        </p:blipFill>
        <p:spPr>
          <a:xfrm>
            <a:off x="5328262" y="2056666"/>
            <a:ext cx="3077915" cy="2308437"/>
          </a:xfrm>
          <a:prstGeom prst="rect">
            <a:avLst/>
          </a:prstGeom>
        </p:spPr>
      </p:pic>
      <p:pic>
        <p:nvPicPr>
          <p:cNvPr id="6" name="Picture 5">
            <a:extLst>
              <a:ext uri="{FF2B5EF4-FFF2-40B4-BE49-F238E27FC236}">
                <a16:creationId xmlns="" xmlns:a16="http://schemas.microsoft.com/office/drawing/2014/main" id="{1256392F-450F-644B-ADB1-1C8C6E8803A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42000"/>
                    </a14:imgEffect>
                    <a14:imgEffect>
                      <a14:brightnessContrast bright="22000"/>
                    </a14:imgEffect>
                  </a14:imgLayer>
                </a14:imgProps>
              </a:ext>
            </a:extLst>
          </a:blip>
          <a:stretch>
            <a:fillRect/>
          </a:stretch>
        </p:blipFill>
        <p:spPr>
          <a:xfrm>
            <a:off x="737823" y="2056666"/>
            <a:ext cx="1947744" cy="2308437"/>
          </a:xfrm>
          <a:prstGeom prst="rect">
            <a:avLst/>
          </a:prstGeom>
        </p:spPr>
      </p:pic>
      <p:pic>
        <p:nvPicPr>
          <p:cNvPr id="7" name="Picture 6">
            <a:extLst>
              <a:ext uri="{FF2B5EF4-FFF2-40B4-BE49-F238E27FC236}">
                <a16:creationId xmlns="" xmlns:a16="http://schemas.microsoft.com/office/drawing/2014/main" id="{4B7DF55D-F259-2E44-9406-C319D8AF1D5C}"/>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43000"/>
                    </a14:imgEffect>
                    <a14:imgEffect>
                      <a14:brightnessContrast bright="22000"/>
                    </a14:imgEffect>
                  </a14:imgLayer>
                </a14:imgProps>
              </a:ext>
            </a:extLst>
          </a:blip>
          <a:stretch>
            <a:fillRect/>
          </a:stretch>
        </p:blipFill>
        <p:spPr>
          <a:xfrm>
            <a:off x="3131512" y="2056667"/>
            <a:ext cx="1731328" cy="2308437"/>
          </a:xfrm>
          <a:prstGeom prst="rect">
            <a:avLst/>
          </a:prstGeom>
        </p:spPr>
      </p:pic>
      <p:sp>
        <p:nvSpPr>
          <p:cNvPr id="8" name="TextBox 7">
            <a:extLst>
              <a:ext uri="{FF2B5EF4-FFF2-40B4-BE49-F238E27FC236}">
                <a16:creationId xmlns="" xmlns:a16="http://schemas.microsoft.com/office/drawing/2014/main" id="{93F1FE75-AAB3-B847-8447-67CFD17DB5A4}"/>
              </a:ext>
            </a:extLst>
          </p:cNvPr>
          <p:cNvSpPr txBox="1"/>
          <p:nvPr/>
        </p:nvSpPr>
        <p:spPr>
          <a:xfrm>
            <a:off x="683236" y="4776498"/>
            <a:ext cx="5184908" cy="1200329"/>
          </a:xfrm>
          <a:prstGeom prst="rect">
            <a:avLst/>
          </a:prstGeom>
          <a:noFill/>
        </p:spPr>
        <p:txBody>
          <a:bodyPr wrap="square" rtlCol="0">
            <a:spAutoFit/>
          </a:bodyPr>
          <a:lstStyle/>
          <a:p>
            <a:r>
              <a:rPr lang="en-US" b="1" dirty="0"/>
              <a:t>INTERGEO 2019</a:t>
            </a:r>
          </a:p>
          <a:p>
            <a:pPr marL="285750" indent="-285750">
              <a:buFont typeface="Arial" panose="020B0604020202020204" pitchFamily="34" charset="0"/>
              <a:buChar char="•"/>
            </a:pPr>
            <a:r>
              <a:rPr lang="en-US" dirty="0"/>
              <a:t>A stand among start-ups</a:t>
            </a:r>
          </a:p>
          <a:p>
            <a:pPr marL="285750" indent="-285750">
              <a:buFont typeface="Arial" panose="020B0604020202020204" pitchFamily="34" charset="0"/>
              <a:buChar char="•"/>
            </a:pPr>
            <a:r>
              <a:rPr lang="en-US" dirty="0"/>
              <a:t>A pitch in front of investors</a:t>
            </a:r>
          </a:p>
          <a:p>
            <a:r>
              <a:rPr lang="en-US" dirty="0"/>
              <a:t>as a part of Copernicus Accelerator Closing Bootcamp</a:t>
            </a:r>
          </a:p>
        </p:txBody>
      </p:sp>
      <p:sp>
        <p:nvSpPr>
          <p:cNvPr id="9" name="TextBox 8">
            <a:extLst>
              <a:ext uri="{FF2B5EF4-FFF2-40B4-BE49-F238E27FC236}">
                <a16:creationId xmlns="" xmlns:a16="http://schemas.microsoft.com/office/drawing/2014/main" id="{347E33CA-2273-6140-9381-528F348EBB85}"/>
              </a:ext>
            </a:extLst>
          </p:cNvPr>
          <p:cNvSpPr txBox="1"/>
          <p:nvPr/>
        </p:nvSpPr>
        <p:spPr>
          <a:xfrm>
            <a:off x="737823" y="1469797"/>
            <a:ext cx="4000432" cy="338554"/>
          </a:xfrm>
          <a:prstGeom prst="rect">
            <a:avLst/>
          </a:prstGeom>
          <a:noFill/>
        </p:spPr>
        <p:txBody>
          <a:bodyPr wrap="square" rtlCol="0">
            <a:spAutoFit/>
          </a:bodyPr>
          <a:lstStyle/>
          <a:p>
            <a:pPr algn="ctr"/>
            <a:r>
              <a:rPr lang="en-US" sz="1600" b="1"/>
              <a:t>GEOBUSINESS 2019</a:t>
            </a:r>
          </a:p>
        </p:txBody>
      </p:sp>
      <p:sp>
        <p:nvSpPr>
          <p:cNvPr id="10" name="TextBox 9">
            <a:extLst>
              <a:ext uri="{FF2B5EF4-FFF2-40B4-BE49-F238E27FC236}">
                <a16:creationId xmlns="" xmlns:a16="http://schemas.microsoft.com/office/drawing/2014/main" id="{69CB74CD-C31F-C848-84A5-EE994321DDF9}"/>
              </a:ext>
            </a:extLst>
          </p:cNvPr>
          <p:cNvSpPr txBox="1"/>
          <p:nvPr/>
        </p:nvSpPr>
        <p:spPr>
          <a:xfrm>
            <a:off x="737823" y="1726080"/>
            <a:ext cx="1947744" cy="338554"/>
          </a:xfrm>
          <a:prstGeom prst="rect">
            <a:avLst/>
          </a:prstGeom>
          <a:noFill/>
        </p:spPr>
        <p:txBody>
          <a:bodyPr wrap="square" rtlCol="0">
            <a:spAutoFit/>
          </a:bodyPr>
          <a:lstStyle/>
          <a:p>
            <a:pPr algn="ctr"/>
            <a:r>
              <a:rPr lang="en-US" sz="1600"/>
              <a:t>At stand</a:t>
            </a:r>
          </a:p>
        </p:txBody>
      </p:sp>
      <p:sp>
        <p:nvSpPr>
          <p:cNvPr id="11" name="TextBox 10">
            <a:extLst>
              <a:ext uri="{FF2B5EF4-FFF2-40B4-BE49-F238E27FC236}">
                <a16:creationId xmlns="" xmlns:a16="http://schemas.microsoft.com/office/drawing/2014/main" id="{5F56B85F-0720-4045-8D90-C5D9ADBE5B50}"/>
              </a:ext>
            </a:extLst>
          </p:cNvPr>
          <p:cNvSpPr txBox="1"/>
          <p:nvPr/>
        </p:nvSpPr>
        <p:spPr>
          <a:xfrm>
            <a:off x="3131510" y="1757787"/>
            <a:ext cx="1731329" cy="338554"/>
          </a:xfrm>
          <a:prstGeom prst="rect">
            <a:avLst/>
          </a:prstGeom>
          <a:noFill/>
        </p:spPr>
        <p:txBody>
          <a:bodyPr wrap="square" rtlCol="0">
            <a:spAutoFit/>
          </a:bodyPr>
          <a:lstStyle/>
          <a:p>
            <a:pPr algn="ctr"/>
            <a:r>
              <a:rPr lang="en-US" sz="1600"/>
              <a:t>In workshop</a:t>
            </a:r>
          </a:p>
        </p:txBody>
      </p:sp>
      <p:sp>
        <p:nvSpPr>
          <p:cNvPr id="12" name="TextBox 11">
            <a:extLst>
              <a:ext uri="{FF2B5EF4-FFF2-40B4-BE49-F238E27FC236}">
                <a16:creationId xmlns="" xmlns:a16="http://schemas.microsoft.com/office/drawing/2014/main" id="{BFD9FA58-6317-F94D-92EA-2AA04D296BC1}"/>
              </a:ext>
            </a:extLst>
          </p:cNvPr>
          <p:cNvSpPr txBox="1"/>
          <p:nvPr/>
        </p:nvSpPr>
        <p:spPr>
          <a:xfrm>
            <a:off x="5340647" y="1455595"/>
            <a:ext cx="3077914" cy="584775"/>
          </a:xfrm>
          <a:prstGeom prst="rect">
            <a:avLst/>
          </a:prstGeom>
          <a:noFill/>
        </p:spPr>
        <p:txBody>
          <a:bodyPr wrap="square" rtlCol="0">
            <a:spAutoFit/>
          </a:bodyPr>
          <a:lstStyle/>
          <a:p>
            <a:pPr algn="ctr"/>
            <a:r>
              <a:rPr lang="en-US" sz="1600"/>
              <a:t>With mentor from Copernicus Accelerator Dr. Thomas </a:t>
            </a:r>
            <a:r>
              <a:rPr lang="en-US" sz="1600" err="1"/>
              <a:t>Blaschke</a:t>
            </a:r>
            <a:endParaRPr lang="en-US" sz="1600"/>
          </a:p>
        </p:txBody>
      </p:sp>
      <p:pic>
        <p:nvPicPr>
          <p:cNvPr id="3" name="Picture 2">
            <a:extLst>
              <a:ext uri="{FF2B5EF4-FFF2-40B4-BE49-F238E27FC236}">
                <a16:creationId xmlns="" xmlns:a16="http://schemas.microsoft.com/office/drawing/2014/main" id="{B95C2DD2-3225-1349-9F87-E8C5FEE52A09}"/>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tretch>
            <a:fillRect/>
          </a:stretch>
        </p:blipFill>
        <p:spPr>
          <a:xfrm>
            <a:off x="5868144" y="4747038"/>
            <a:ext cx="2318343" cy="1224227"/>
          </a:xfrm>
          <a:prstGeom prst="rect">
            <a:avLst/>
          </a:prstGeom>
        </p:spPr>
      </p:pic>
      <p:sp>
        <p:nvSpPr>
          <p:cNvPr id="5" name="Slide Number Placeholder 4"/>
          <p:cNvSpPr>
            <a:spLocks noGrp="1"/>
          </p:cNvSpPr>
          <p:nvPr>
            <p:ph type="sldNum" sz="quarter" idx="12"/>
          </p:nvPr>
        </p:nvSpPr>
        <p:spPr/>
        <p:txBody>
          <a:bodyPr/>
          <a:lstStyle/>
          <a:p>
            <a:fld id="{4DE3859E-BBCB-4488-B2B4-BC213B82075D}" type="slidenum">
              <a:rPr lang="en-GB" smtClean="0"/>
              <a:t>11</a:t>
            </a:fld>
            <a:endParaRPr lang="en-GB"/>
          </a:p>
        </p:txBody>
      </p:sp>
    </p:spTree>
    <p:extLst>
      <p:ext uri="{BB962C8B-B14F-4D97-AF65-F5344CB8AC3E}">
        <p14:creationId xmlns:p14="http://schemas.microsoft.com/office/powerpoint/2010/main" val="34482222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B8DD07D2-B4DE-C444-9F55-305CFE1489D0}"/>
              </a:ext>
            </a:extLst>
          </p:cNvPr>
          <p:cNvSpPr>
            <a:spLocks noGrp="1"/>
          </p:cNvSpPr>
          <p:nvPr>
            <p:ph type="title"/>
          </p:nvPr>
        </p:nvSpPr>
        <p:spPr/>
        <p:txBody>
          <a:bodyPr>
            <a:normAutofit/>
          </a:bodyPr>
          <a:lstStyle/>
          <a:p>
            <a:r>
              <a:rPr lang="en-US"/>
              <a:t>Projects based on the algorithm</a:t>
            </a:r>
          </a:p>
        </p:txBody>
      </p:sp>
      <p:sp>
        <p:nvSpPr>
          <p:cNvPr id="6" name="Content Placeholder 5">
            <a:extLst>
              <a:ext uri="{FF2B5EF4-FFF2-40B4-BE49-F238E27FC236}">
                <a16:creationId xmlns="" xmlns:a16="http://schemas.microsoft.com/office/drawing/2014/main" id="{93910C01-2B67-DD4B-AC45-74AA3AE92D36}"/>
              </a:ext>
            </a:extLst>
          </p:cNvPr>
          <p:cNvSpPr>
            <a:spLocks noGrp="1"/>
          </p:cNvSpPr>
          <p:nvPr>
            <p:ph idx="1"/>
          </p:nvPr>
        </p:nvSpPr>
        <p:spPr/>
        <p:txBody>
          <a:bodyPr>
            <a:normAutofit/>
          </a:bodyPr>
          <a:lstStyle/>
          <a:p>
            <a:r>
              <a:rPr lang="lv-LV" sz="2000" b="1" dirty="0" err="1"/>
              <a:t>Nevklas</a:t>
            </a:r>
            <a:r>
              <a:rPr lang="lv-LV" sz="2000" b="1" dirty="0"/>
              <a:t> </a:t>
            </a:r>
            <a:r>
              <a:rPr lang="lv-LV" sz="2000" dirty="0"/>
              <a:t>– </a:t>
            </a:r>
            <a:r>
              <a:rPr lang="lv-LV" sz="2000" dirty="0" err="1"/>
              <a:t>commercialisation</a:t>
            </a:r>
            <a:r>
              <a:rPr lang="lv-LV" sz="2000" dirty="0"/>
              <a:t> </a:t>
            </a:r>
            <a:r>
              <a:rPr lang="lv-LV" sz="2000" dirty="0" err="1"/>
              <a:t>of</a:t>
            </a:r>
            <a:r>
              <a:rPr lang="lv-LV" sz="2000" dirty="0"/>
              <a:t> </a:t>
            </a:r>
            <a:r>
              <a:rPr lang="lv-LV" sz="2000" dirty="0" err="1"/>
              <a:t>the</a:t>
            </a:r>
            <a:r>
              <a:rPr lang="lv-LV" sz="2000" dirty="0"/>
              <a:t> </a:t>
            </a:r>
            <a:r>
              <a:rPr lang="lv-LV" sz="2000" dirty="0" err="1"/>
              <a:t>algorithm</a:t>
            </a:r>
            <a:r>
              <a:rPr lang="lv-LV" sz="2000" dirty="0"/>
              <a:t> </a:t>
            </a:r>
            <a:br>
              <a:rPr lang="lv-LV" sz="2000" dirty="0"/>
            </a:br>
            <a:r>
              <a:rPr lang="lv-LV" sz="2000" dirty="0" err="1"/>
              <a:t>for</a:t>
            </a:r>
            <a:r>
              <a:rPr lang="lv-LV" sz="2000" dirty="0"/>
              <a:t> </a:t>
            </a:r>
            <a:r>
              <a:rPr lang="lv-LV" sz="2000" dirty="0" err="1"/>
              <a:t>use</a:t>
            </a:r>
            <a:r>
              <a:rPr lang="lv-LV" sz="2000" dirty="0"/>
              <a:t> </a:t>
            </a:r>
            <a:r>
              <a:rPr lang="lv-LV" sz="2000" dirty="0" err="1"/>
              <a:t>in</a:t>
            </a:r>
            <a:r>
              <a:rPr lang="lv-LV" sz="2000" dirty="0"/>
              <a:t> </a:t>
            </a:r>
            <a:r>
              <a:rPr lang="lv-LV" sz="2000" dirty="0" err="1"/>
              <a:t>the</a:t>
            </a:r>
            <a:r>
              <a:rPr lang="lv-LV" sz="2000" dirty="0"/>
              <a:t> </a:t>
            </a:r>
            <a:r>
              <a:rPr lang="lv-LV" sz="2000" dirty="0" err="1"/>
              <a:t>analysis</a:t>
            </a:r>
            <a:r>
              <a:rPr lang="lv-LV" sz="2000" dirty="0"/>
              <a:t> </a:t>
            </a:r>
            <a:r>
              <a:rPr lang="lv-LV" sz="2000" dirty="0" err="1"/>
              <a:t>of</a:t>
            </a:r>
            <a:r>
              <a:rPr lang="lv-LV" sz="2000" dirty="0"/>
              <a:t> </a:t>
            </a:r>
            <a:r>
              <a:rPr lang="lv-LV" sz="2000" dirty="0" err="1"/>
              <a:t>remote</a:t>
            </a:r>
            <a:r>
              <a:rPr lang="lv-LV" sz="2000" dirty="0"/>
              <a:t> </a:t>
            </a:r>
            <a:r>
              <a:rPr lang="lv-LV" sz="2000" dirty="0" err="1"/>
              <a:t>sensing</a:t>
            </a:r>
            <a:r>
              <a:rPr lang="lv-LV" sz="2000" dirty="0"/>
              <a:t> </a:t>
            </a:r>
            <a:r>
              <a:rPr lang="lv-LV" sz="2000" dirty="0" err="1"/>
              <a:t>data</a:t>
            </a:r>
            <a:endParaRPr lang="en-US" sz="2000" dirty="0"/>
          </a:p>
          <a:p>
            <a:pPr lvl="1"/>
            <a:r>
              <a:rPr lang="lv-LV" sz="1800" dirty="0" err="1"/>
              <a:t>Optimisation</a:t>
            </a:r>
            <a:r>
              <a:rPr lang="lv-LV" sz="1800" dirty="0"/>
              <a:t> </a:t>
            </a:r>
            <a:r>
              <a:rPr lang="lv-LV" sz="1800" dirty="0" err="1"/>
              <a:t>of</a:t>
            </a:r>
            <a:r>
              <a:rPr lang="lv-LV" sz="1800" dirty="0"/>
              <a:t> </a:t>
            </a:r>
            <a:r>
              <a:rPr lang="lv-LV" sz="1800" dirty="0" err="1"/>
              <a:t>the</a:t>
            </a:r>
            <a:r>
              <a:rPr lang="lv-LV" sz="1800" dirty="0"/>
              <a:t> </a:t>
            </a:r>
            <a:r>
              <a:rPr lang="lv-LV" sz="1800" dirty="0" err="1"/>
              <a:t>algorthm</a:t>
            </a:r>
            <a:endParaRPr lang="en-US" sz="1800" dirty="0"/>
          </a:p>
          <a:p>
            <a:pPr lvl="1"/>
            <a:r>
              <a:rPr lang="lv-LV" sz="1800" dirty="0" err="1"/>
              <a:t>Cloud</a:t>
            </a:r>
            <a:r>
              <a:rPr lang="lv-LV" sz="1800" dirty="0"/>
              <a:t> </a:t>
            </a:r>
            <a:r>
              <a:rPr lang="lv-LV" sz="1800" dirty="0" err="1"/>
              <a:t>services</a:t>
            </a:r>
            <a:r>
              <a:rPr lang="lv-LV" sz="1800" dirty="0"/>
              <a:t> </a:t>
            </a:r>
            <a:r>
              <a:rPr lang="lv-LV" sz="1800" dirty="0" err="1"/>
              <a:t>and</a:t>
            </a:r>
            <a:r>
              <a:rPr lang="lv-LV" sz="1800" dirty="0"/>
              <a:t> </a:t>
            </a:r>
            <a:r>
              <a:rPr lang="lv-LV" sz="1800" dirty="0" err="1"/>
              <a:t>webgis</a:t>
            </a:r>
            <a:endParaRPr lang="en-US" sz="1800" dirty="0"/>
          </a:p>
          <a:p>
            <a:pPr lvl="1"/>
            <a:r>
              <a:rPr lang="lv-LV" sz="1800" dirty="0" err="1"/>
              <a:t>Container</a:t>
            </a:r>
            <a:r>
              <a:rPr lang="lv-LV" sz="1800" dirty="0"/>
              <a:t> </a:t>
            </a:r>
            <a:r>
              <a:rPr lang="lv-LV" sz="1800" dirty="0" err="1"/>
              <a:t>for</a:t>
            </a:r>
            <a:r>
              <a:rPr lang="lv-LV" sz="1800" dirty="0"/>
              <a:t> </a:t>
            </a:r>
            <a:r>
              <a:rPr lang="lv-LV" sz="1800" dirty="0" err="1"/>
              <a:t>licensing</a:t>
            </a:r>
            <a:endParaRPr lang="en-US" sz="1800" dirty="0"/>
          </a:p>
          <a:p>
            <a:pPr marL="0" indent="0">
              <a:buNone/>
            </a:pPr>
            <a:endParaRPr lang="en-US" sz="2000" dirty="0"/>
          </a:p>
          <a:p>
            <a:r>
              <a:rPr lang="lv-LV" sz="2000" b="1" dirty="0" err="1"/>
              <a:t>Woodstock</a:t>
            </a:r>
            <a:r>
              <a:rPr lang="lv-LV" sz="2000" dirty="0"/>
              <a:t> – </a:t>
            </a:r>
            <a:r>
              <a:rPr lang="lv-LV" sz="2000" dirty="0" err="1"/>
              <a:t>estimatation</a:t>
            </a:r>
            <a:r>
              <a:rPr lang="lv-LV" sz="2000" dirty="0"/>
              <a:t> </a:t>
            </a:r>
            <a:r>
              <a:rPr lang="lv-LV" sz="2000" dirty="0" err="1"/>
              <a:t>of</a:t>
            </a:r>
            <a:r>
              <a:rPr lang="lv-LV" sz="2000" dirty="0"/>
              <a:t> </a:t>
            </a:r>
            <a:r>
              <a:rPr lang="lv-LV" sz="2000" dirty="0" err="1"/>
              <a:t>forest</a:t>
            </a:r>
            <a:r>
              <a:rPr lang="lv-LV" sz="2000" dirty="0"/>
              <a:t> </a:t>
            </a:r>
            <a:r>
              <a:rPr lang="lv-LV" sz="2000" dirty="0" err="1"/>
              <a:t>stock</a:t>
            </a:r>
            <a:r>
              <a:rPr lang="lv-LV" sz="2000" dirty="0"/>
              <a:t> </a:t>
            </a:r>
            <a:r>
              <a:rPr lang="lv-LV" sz="2000" dirty="0" err="1"/>
              <a:t>using</a:t>
            </a:r>
            <a:r>
              <a:rPr lang="lv-LV" sz="2000" dirty="0"/>
              <a:t> </a:t>
            </a:r>
            <a:r>
              <a:rPr lang="lv-LV" sz="2000" dirty="0" err="1"/>
              <a:t>satellite</a:t>
            </a:r>
            <a:r>
              <a:rPr lang="lv-LV" sz="2000" dirty="0"/>
              <a:t> </a:t>
            </a:r>
            <a:r>
              <a:rPr lang="lv-LV" sz="2000" dirty="0" err="1"/>
              <a:t>data</a:t>
            </a:r>
            <a:r>
              <a:rPr lang="lv-LV" sz="2000" dirty="0"/>
              <a:t>, </a:t>
            </a:r>
            <a:r>
              <a:rPr lang="lv-LV" sz="2000" dirty="0" err="1"/>
              <a:t>including</a:t>
            </a:r>
            <a:r>
              <a:rPr lang="lv-LV" sz="2000" dirty="0"/>
              <a:t> </a:t>
            </a:r>
            <a:r>
              <a:rPr lang="lv-LV" sz="2000" dirty="0" err="1"/>
              <a:t>tree</a:t>
            </a:r>
            <a:r>
              <a:rPr lang="lv-LV" sz="2000" dirty="0"/>
              <a:t> </a:t>
            </a:r>
            <a:r>
              <a:rPr lang="lv-LV" sz="2000" dirty="0" err="1"/>
              <a:t>species</a:t>
            </a:r>
            <a:r>
              <a:rPr lang="lv-LV" sz="2000" dirty="0"/>
              <a:t> </a:t>
            </a:r>
            <a:r>
              <a:rPr lang="lv-LV" sz="2000" dirty="0" err="1"/>
              <a:t>identification</a:t>
            </a:r>
            <a:endParaRPr lang="en-US" sz="2000" dirty="0"/>
          </a:p>
          <a:p>
            <a:pPr marL="0" indent="0">
              <a:buNone/>
            </a:pPr>
            <a:endParaRPr lang="en-US" sz="2000" dirty="0"/>
          </a:p>
          <a:p>
            <a:r>
              <a:rPr lang="lv-LV" sz="2000" b="1" dirty="0" err="1"/>
              <a:t>MireClass</a:t>
            </a:r>
            <a:r>
              <a:rPr lang="lv-LV" sz="2000" dirty="0"/>
              <a:t> – </a:t>
            </a:r>
            <a:r>
              <a:rPr lang="lv-LV" sz="2000" dirty="0" err="1"/>
              <a:t>monitoring</a:t>
            </a:r>
            <a:r>
              <a:rPr lang="lv-LV" sz="2000" dirty="0"/>
              <a:t> </a:t>
            </a:r>
            <a:r>
              <a:rPr lang="lv-LV" sz="2000" dirty="0" err="1"/>
              <a:t>of</a:t>
            </a:r>
            <a:r>
              <a:rPr lang="lv-LV" sz="2000" dirty="0"/>
              <a:t> </a:t>
            </a:r>
            <a:r>
              <a:rPr lang="lv-LV" sz="2000" dirty="0" err="1"/>
              <a:t>development</a:t>
            </a:r>
            <a:r>
              <a:rPr lang="lv-LV" sz="2000" dirty="0"/>
              <a:t> </a:t>
            </a:r>
            <a:r>
              <a:rPr lang="lv-LV" sz="2000" dirty="0" err="1"/>
              <a:t>and</a:t>
            </a:r>
            <a:r>
              <a:rPr lang="lv-LV" sz="2000" dirty="0"/>
              <a:t> </a:t>
            </a:r>
            <a:r>
              <a:rPr lang="lv-LV" sz="2000" dirty="0" err="1"/>
              <a:t>regeneration</a:t>
            </a:r>
            <a:r>
              <a:rPr lang="lv-LV" sz="2000" dirty="0"/>
              <a:t> </a:t>
            </a:r>
            <a:r>
              <a:rPr lang="lv-LV" sz="2000" dirty="0" err="1"/>
              <a:t>of</a:t>
            </a:r>
            <a:r>
              <a:rPr lang="lv-LV" sz="2000" dirty="0"/>
              <a:t> </a:t>
            </a:r>
            <a:r>
              <a:rPr lang="lv-LV" sz="2000" dirty="0" err="1"/>
              <a:t>peat</a:t>
            </a:r>
            <a:r>
              <a:rPr lang="lv-LV" sz="2000" dirty="0"/>
              <a:t> </a:t>
            </a:r>
            <a:r>
              <a:rPr lang="lv-LV" sz="2000" dirty="0" err="1"/>
              <a:t>extraction</a:t>
            </a:r>
            <a:r>
              <a:rPr lang="lv-LV" sz="2000" dirty="0"/>
              <a:t> </a:t>
            </a:r>
            <a:r>
              <a:rPr lang="lv-LV" sz="2000" dirty="0" err="1"/>
              <a:t>sites</a:t>
            </a:r>
            <a:r>
              <a:rPr lang="lv-LV" sz="2000" dirty="0"/>
              <a:t> </a:t>
            </a:r>
            <a:r>
              <a:rPr lang="lv-LV" sz="2000" dirty="0" err="1"/>
              <a:t>and</a:t>
            </a:r>
            <a:r>
              <a:rPr lang="lv-LV" sz="2000" dirty="0"/>
              <a:t> </a:t>
            </a:r>
            <a:r>
              <a:rPr lang="lv-LV" sz="2000" dirty="0" err="1"/>
              <a:t>protected</a:t>
            </a:r>
            <a:r>
              <a:rPr lang="lv-LV" sz="2000" dirty="0"/>
              <a:t> </a:t>
            </a:r>
            <a:r>
              <a:rPr lang="lv-LV" sz="2000" dirty="0" err="1"/>
              <a:t>mire</a:t>
            </a:r>
            <a:r>
              <a:rPr lang="lv-LV" sz="2000" dirty="0"/>
              <a:t> </a:t>
            </a:r>
            <a:r>
              <a:rPr lang="lv-LV" sz="2000" dirty="0" err="1"/>
              <a:t>habitats</a:t>
            </a:r>
            <a:endParaRPr lang="en-US" sz="2000" dirty="0"/>
          </a:p>
        </p:txBody>
      </p:sp>
      <p:pic>
        <p:nvPicPr>
          <p:cNvPr id="9" name="Picture 8">
            <a:extLst>
              <a:ext uri="{FF2B5EF4-FFF2-40B4-BE49-F238E27FC236}">
                <a16:creationId xmlns="" xmlns:a16="http://schemas.microsoft.com/office/drawing/2014/main" id="{25E98804-57CE-294B-B7F9-CE1185869B4D}"/>
              </a:ext>
            </a:extLst>
          </p:cNvPr>
          <p:cNvPicPr>
            <a:picLocks noChangeAspect="1"/>
          </p:cNvPicPr>
          <p:nvPr/>
        </p:nvPicPr>
        <p:blipFill>
          <a:blip r:embed="rId2"/>
          <a:stretch>
            <a:fillRect/>
          </a:stretch>
        </p:blipFill>
        <p:spPr>
          <a:xfrm>
            <a:off x="5913912" y="2691813"/>
            <a:ext cx="2601438" cy="365335"/>
          </a:xfrm>
          <a:prstGeom prst="rect">
            <a:avLst/>
          </a:prstGeom>
        </p:spPr>
      </p:pic>
      <p:pic>
        <p:nvPicPr>
          <p:cNvPr id="10" name="Picture 9">
            <a:extLst>
              <a:ext uri="{FF2B5EF4-FFF2-40B4-BE49-F238E27FC236}">
                <a16:creationId xmlns="" xmlns:a16="http://schemas.microsoft.com/office/drawing/2014/main" id="{DE996A55-12A5-3641-968B-1829688006FF}"/>
              </a:ext>
            </a:extLst>
          </p:cNvPr>
          <p:cNvPicPr>
            <a:picLocks noChangeAspect="1"/>
          </p:cNvPicPr>
          <p:nvPr/>
        </p:nvPicPr>
        <p:blipFill>
          <a:blip r:embed="rId3"/>
          <a:stretch>
            <a:fillRect/>
          </a:stretch>
        </p:blipFill>
        <p:spPr>
          <a:xfrm>
            <a:off x="6020789" y="1825625"/>
            <a:ext cx="1758291" cy="731252"/>
          </a:xfrm>
          <a:prstGeom prst="rect">
            <a:avLst/>
          </a:prstGeom>
        </p:spPr>
      </p:pic>
      <p:sp>
        <p:nvSpPr>
          <p:cNvPr id="11" name="TextBox 10">
            <a:extLst>
              <a:ext uri="{FF2B5EF4-FFF2-40B4-BE49-F238E27FC236}">
                <a16:creationId xmlns="" xmlns:a16="http://schemas.microsoft.com/office/drawing/2014/main" id="{E5A65830-10E0-B64F-9982-2B735848B32B}"/>
              </a:ext>
            </a:extLst>
          </p:cNvPr>
          <p:cNvSpPr txBox="1"/>
          <p:nvPr/>
        </p:nvSpPr>
        <p:spPr>
          <a:xfrm>
            <a:off x="5913912" y="3057148"/>
            <a:ext cx="2601438" cy="338554"/>
          </a:xfrm>
          <a:prstGeom prst="rect">
            <a:avLst/>
          </a:prstGeom>
          <a:noFill/>
        </p:spPr>
        <p:txBody>
          <a:bodyPr wrap="square" rtlCol="0">
            <a:spAutoFit/>
          </a:bodyPr>
          <a:lstStyle/>
          <a:p>
            <a:r>
              <a:rPr lang="en-US" sz="1600">
                <a:solidFill>
                  <a:schemeClr val="bg1">
                    <a:lumMod val="50000"/>
                  </a:schemeClr>
                </a:solidFill>
                <a:hlinkClick r:id="rId4">
                  <a:extLst>
                    <a:ext uri="{A12FA001-AC4F-418D-AE19-62706E023703}">
                      <ahyp:hlinkClr xmlns="" xmlns:ahyp="http://schemas.microsoft.com/office/drawing/2018/hyperlinkcolor" val="tx"/>
                    </a:ext>
                  </a:extLst>
                </a:hlinkClick>
              </a:rPr>
              <a:t>www.dynland.com</a:t>
            </a:r>
            <a:r>
              <a:rPr lang="en-US" sz="1600">
                <a:solidFill>
                  <a:schemeClr val="bg1">
                    <a:lumMod val="50000"/>
                  </a:schemeClr>
                </a:solidFill>
              </a:rPr>
              <a:t> </a:t>
            </a:r>
          </a:p>
        </p:txBody>
      </p:sp>
      <p:sp>
        <p:nvSpPr>
          <p:cNvPr id="2" name="Slide Number Placeholder 1"/>
          <p:cNvSpPr>
            <a:spLocks noGrp="1"/>
          </p:cNvSpPr>
          <p:nvPr>
            <p:ph type="sldNum" sz="quarter" idx="12"/>
          </p:nvPr>
        </p:nvSpPr>
        <p:spPr/>
        <p:txBody>
          <a:bodyPr/>
          <a:lstStyle/>
          <a:p>
            <a:fld id="{4DE3859E-BBCB-4488-B2B4-BC213B82075D}" type="slidenum">
              <a:rPr lang="en-GB" smtClean="0"/>
              <a:t>12</a:t>
            </a:fld>
            <a:endParaRPr lang="en-GB"/>
          </a:p>
        </p:txBody>
      </p:sp>
    </p:spTree>
    <p:extLst>
      <p:ext uri="{BB962C8B-B14F-4D97-AF65-F5344CB8AC3E}">
        <p14:creationId xmlns:p14="http://schemas.microsoft.com/office/powerpoint/2010/main" val="14226103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future</a:t>
            </a:r>
            <a:endParaRPr lang="en-US" dirty="0"/>
          </a:p>
        </p:txBody>
      </p:sp>
      <p:sp>
        <p:nvSpPr>
          <p:cNvPr id="3" name="Content Placeholder 2"/>
          <p:cNvSpPr>
            <a:spLocks noGrp="1"/>
          </p:cNvSpPr>
          <p:nvPr>
            <p:ph idx="1"/>
          </p:nvPr>
        </p:nvSpPr>
        <p:spPr>
          <a:xfrm>
            <a:off x="457200" y="1340768"/>
            <a:ext cx="8229600" cy="4525963"/>
          </a:xfrm>
        </p:spPr>
        <p:txBody>
          <a:bodyPr/>
          <a:lstStyle/>
          <a:p>
            <a:r>
              <a:rPr lang="en-US" dirty="0" smtClean="0"/>
              <a:t>&lt; 10 years</a:t>
            </a:r>
          </a:p>
          <a:p>
            <a:pPr lvl="1"/>
            <a:r>
              <a:rPr lang="en-US" dirty="0" smtClean="0"/>
              <a:t>Computer will be able to see same as human looking at google maps</a:t>
            </a:r>
          </a:p>
          <a:p>
            <a:pPr lvl="1"/>
            <a:r>
              <a:rPr lang="en-US" dirty="0" smtClean="0"/>
              <a:t>Will be </a:t>
            </a:r>
          </a:p>
          <a:p>
            <a:pPr lvl="2"/>
            <a:r>
              <a:rPr lang="en-US" dirty="0" smtClean="0"/>
              <a:t>able to group the complex objects</a:t>
            </a:r>
          </a:p>
          <a:p>
            <a:pPr lvl="2"/>
            <a:r>
              <a:rPr lang="en-US" dirty="0" smtClean="0"/>
              <a:t>aware of the context</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4353320"/>
            <a:ext cx="3979962" cy="2392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4DE3859E-BBCB-4488-B2B4-BC213B82075D}" type="slidenum">
              <a:rPr lang="en-GB" smtClean="0"/>
              <a:t>13</a:t>
            </a:fld>
            <a:endParaRPr lang="en-GB"/>
          </a:p>
        </p:txBody>
      </p:sp>
    </p:spTree>
    <p:extLst>
      <p:ext uri="{BB962C8B-B14F-4D97-AF65-F5344CB8AC3E}">
        <p14:creationId xmlns:p14="http://schemas.microsoft.com/office/powerpoint/2010/main" val="6875306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Eventually</a:t>
            </a:r>
            <a:endParaRPr lang="en-US" dirty="0"/>
          </a:p>
        </p:txBody>
      </p:sp>
      <p:sp>
        <p:nvSpPr>
          <p:cNvPr id="3" name="Content Placeholder 2"/>
          <p:cNvSpPr>
            <a:spLocks noGrp="1"/>
          </p:cNvSpPr>
          <p:nvPr>
            <p:ph idx="1"/>
          </p:nvPr>
        </p:nvSpPr>
        <p:spPr/>
        <p:txBody>
          <a:bodyPr/>
          <a:lstStyle/>
          <a:p>
            <a:r>
              <a:rPr lang="en-US" sz="3600" dirty="0" smtClean="0">
                <a:solidFill>
                  <a:schemeClr val="tx2">
                    <a:lumMod val="60000"/>
                    <a:lumOff val="40000"/>
                  </a:schemeClr>
                </a:solidFill>
              </a:rPr>
              <a:t>Land monitoring will help to automatically</a:t>
            </a:r>
          </a:p>
          <a:p>
            <a:pPr lvl="1"/>
            <a:r>
              <a:rPr lang="en-US" sz="3600" dirty="0" smtClean="0">
                <a:solidFill>
                  <a:schemeClr val="tx2">
                    <a:lumMod val="60000"/>
                    <a:lumOff val="40000"/>
                  </a:schemeClr>
                </a:solidFill>
              </a:rPr>
              <a:t>Manage natural resources</a:t>
            </a:r>
          </a:p>
          <a:p>
            <a:pPr lvl="1"/>
            <a:r>
              <a:rPr lang="en-US" sz="3600" dirty="0" smtClean="0">
                <a:solidFill>
                  <a:schemeClr val="tx2">
                    <a:lumMod val="60000"/>
                    <a:lumOff val="40000"/>
                  </a:schemeClr>
                </a:solidFill>
              </a:rPr>
              <a:t>Produce enough food for everybody</a:t>
            </a:r>
          </a:p>
          <a:p>
            <a:pPr lvl="1"/>
            <a:r>
              <a:rPr lang="en-US" sz="3600" dirty="0" smtClean="0">
                <a:solidFill>
                  <a:schemeClr val="tx2">
                    <a:lumMod val="60000"/>
                    <a:lumOff val="40000"/>
                  </a:schemeClr>
                </a:solidFill>
              </a:rPr>
              <a:t>Keep the planet healthy</a:t>
            </a:r>
          </a:p>
          <a:p>
            <a:pPr lvl="1"/>
            <a:r>
              <a:rPr lang="en-US" sz="3600" dirty="0" smtClean="0">
                <a:solidFill>
                  <a:schemeClr val="tx2">
                    <a:lumMod val="60000"/>
                    <a:lumOff val="40000"/>
                  </a:schemeClr>
                </a:solidFill>
              </a:rPr>
              <a:t>Make cities better for living</a:t>
            </a:r>
          </a:p>
          <a:p>
            <a:pPr lvl="1"/>
            <a:endParaRPr lang="en-US" dirty="0"/>
          </a:p>
        </p:txBody>
      </p:sp>
      <p:sp>
        <p:nvSpPr>
          <p:cNvPr id="4" name="TextBox 3"/>
          <p:cNvSpPr txBox="1"/>
          <p:nvPr/>
        </p:nvSpPr>
        <p:spPr>
          <a:xfrm>
            <a:off x="2699792" y="5525642"/>
            <a:ext cx="6048672" cy="1384995"/>
          </a:xfrm>
          <a:prstGeom prst="rect">
            <a:avLst/>
          </a:prstGeom>
          <a:noFill/>
        </p:spPr>
        <p:txBody>
          <a:bodyPr wrap="square" rtlCol="0">
            <a:spAutoFit/>
          </a:bodyPr>
          <a:lstStyle/>
          <a:p>
            <a:pPr algn="ctr"/>
            <a:r>
              <a:rPr lang="en-US" sz="2800" b="1" dirty="0">
                <a:solidFill>
                  <a:srgbClr val="92D050"/>
                </a:solidFill>
                <a:hlinkClick r:id="rId2"/>
              </a:rPr>
              <a:t>http://www.edi.lv/branch/kosmoss</a:t>
            </a:r>
            <a:r>
              <a:rPr lang="en-US" sz="2800" b="1" dirty="0" smtClean="0">
                <a:solidFill>
                  <a:srgbClr val="92D050"/>
                </a:solidFill>
                <a:hlinkClick r:id="rId2"/>
              </a:rPr>
              <a:t>/</a:t>
            </a:r>
            <a:endParaRPr lang="en-US" sz="2800" b="1" dirty="0" smtClean="0">
              <a:solidFill>
                <a:srgbClr val="92D050"/>
              </a:solidFill>
            </a:endParaRPr>
          </a:p>
          <a:p>
            <a:pPr algn="ctr"/>
            <a:r>
              <a:rPr lang="en-US" sz="2800" b="1" dirty="0">
                <a:solidFill>
                  <a:srgbClr val="92D050"/>
                </a:solidFill>
                <a:hlinkClick r:id="rId3"/>
              </a:rPr>
              <a:t>https://dynland.com</a:t>
            </a:r>
            <a:r>
              <a:rPr lang="en-US" sz="2800" b="1" dirty="0" smtClean="0">
                <a:solidFill>
                  <a:srgbClr val="92D050"/>
                </a:solidFill>
                <a:hlinkClick r:id="rId3"/>
              </a:rPr>
              <a:t>/</a:t>
            </a:r>
            <a:endParaRPr lang="en-US" sz="2800" b="1" dirty="0" smtClean="0">
              <a:solidFill>
                <a:srgbClr val="92D050"/>
              </a:solidFill>
            </a:endParaRPr>
          </a:p>
          <a:p>
            <a:pPr algn="ctr"/>
            <a:endParaRPr lang="en-US" sz="2800" b="1" dirty="0">
              <a:solidFill>
                <a:srgbClr val="92D050"/>
              </a:solidFill>
            </a:endParaRPr>
          </a:p>
        </p:txBody>
      </p:sp>
      <p:pic>
        <p:nvPicPr>
          <p:cNvPr id="5" name="Picture 4">
            <a:extLst>
              <a:ext uri="{FF2B5EF4-FFF2-40B4-BE49-F238E27FC236}">
                <a16:creationId xmlns="" xmlns:a16="http://schemas.microsoft.com/office/drawing/2014/main" id="{DE996A55-12A5-3641-968B-1829688006FF}"/>
              </a:ext>
            </a:extLst>
          </p:cNvPr>
          <p:cNvPicPr>
            <a:picLocks noChangeAspect="1"/>
          </p:cNvPicPr>
          <p:nvPr/>
        </p:nvPicPr>
        <p:blipFill>
          <a:blip r:embed="rId4"/>
          <a:stretch>
            <a:fillRect/>
          </a:stretch>
        </p:blipFill>
        <p:spPr>
          <a:xfrm>
            <a:off x="617536" y="5556805"/>
            <a:ext cx="1758291" cy="731252"/>
          </a:xfrm>
          <a:prstGeom prst="rect">
            <a:avLst/>
          </a:prstGeom>
        </p:spPr>
      </p:pic>
      <p:sp>
        <p:nvSpPr>
          <p:cNvPr id="6" name="Slide Number Placeholder 5"/>
          <p:cNvSpPr>
            <a:spLocks noGrp="1"/>
          </p:cNvSpPr>
          <p:nvPr>
            <p:ph type="sldNum" sz="quarter" idx="12"/>
          </p:nvPr>
        </p:nvSpPr>
        <p:spPr/>
        <p:txBody>
          <a:bodyPr/>
          <a:lstStyle/>
          <a:p>
            <a:fld id="{4DE3859E-BBCB-4488-B2B4-BC213B82075D}" type="slidenum">
              <a:rPr lang="en-GB" smtClean="0"/>
              <a:t>14</a:t>
            </a:fld>
            <a:endParaRPr lang="en-GB"/>
          </a:p>
        </p:txBody>
      </p:sp>
    </p:spTree>
    <p:extLst>
      <p:ext uri="{BB962C8B-B14F-4D97-AF65-F5344CB8AC3E}">
        <p14:creationId xmlns:p14="http://schemas.microsoft.com/office/powerpoint/2010/main" val="31594577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testing areas</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DF1DEB1D-ACB7-411A-B81E-9173170AACF8}" type="slidenum">
              <a:rPr lang="en-GB" smtClean="0"/>
              <a:t>15</a:t>
            </a:fld>
            <a:endParaRPr lang="en-GB"/>
          </a:p>
        </p:txBody>
      </p:sp>
      <p:graphicFrame>
        <p:nvGraphicFramePr>
          <p:cNvPr id="6" name="Table 5"/>
          <p:cNvGraphicFramePr>
            <a:graphicFrameLocks noGrp="1"/>
          </p:cNvGraphicFramePr>
          <p:nvPr>
            <p:extLst>
              <p:ext uri="{D42A27DB-BD31-4B8C-83A1-F6EECF244321}">
                <p14:modId xmlns:p14="http://schemas.microsoft.com/office/powerpoint/2010/main" val="1373238741"/>
              </p:ext>
            </p:extLst>
          </p:nvPr>
        </p:nvGraphicFramePr>
        <p:xfrm>
          <a:off x="1613235" y="2800451"/>
          <a:ext cx="5911092" cy="3329050"/>
        </p:xfrm>
        <a:graphic>
          <a:graphicData uri="http://schemas.openxmlformats.org/drawingml/2006/table">
            <a:tbl>
              <a:tblPr/>
              <a:tblGrid>
                <a:gridCol w="419958">
                  <a:extLst>
                    <a:ext uri="{9D8B030D-6E8A-4147-A177-3AD203B41FA5}">
                      <a16:colId xmlns:a16="http://schemas.microsoft.com/office/drawing/2014/main" xmlns="" val="20000"/>
                    </a:ext>
                  </a:extLst>
                </a:gridCol>
                <a:gridCol w="942922">
                  <a:extLst>
                    <a:ext uri="{9D8B030D-6E8A-4147-A177-3AD203B41FA5}">
                      <a16:colId xmlns:a16="http://schemas.microsoft.com/office/drawing/2014/main" xmlns="" val="20001"/>
                    </a:ext>
                  </a:extLst>
                </a:gridCol>
                <a:gridCol w="522965">
                  <a:extLst>
                    <a:ext uri="{9D8B030D-6E8A-4147-A177-3AD203B41FA5}">
                      <a16:colId xmlns:a16="http://schemas.microsoft.com/office/drawing/2014/main" xmlns="" val="20002"/>
                    </a:ext>
                  </a:extLst>
                </a:gridCol>
                <a:gridCol w="522965">
                  <a:extLst>
                    <a:ext uri="{9D8B030D-6E8A-4147-A177-3AD203B41FA5}">
                      <a16:colId xmlns:a16="http://schemas.microsoft.com/office/drawing/2014/main" xmlns="" val="20003"/>
                    </a:ext>
                  </a:extLst>
                </a:gridCol>
                <a:gridCol w="522965">
                  <a:extLst>
                    <a:ext uri="{9D8B030D-6E8A-4147-A177-3AD203B41FA5}">
                      <a16:colId xmlns:a16="http://schemas.microsoft.com/office/drawing/2014/main" xmlns="" val="20004"/>
                    </a:ext>
                  </a:extLst>
                </a:gridCol>
                <a:gridCol w="522965">
                  <a:extLst>
                    <a:ext uri="{9D8B030D-6E8A-4147-A177-3AD203B41FA5}">
                      <a16:colId xmlns:a16="http://schemas.microsoft.com/office/drawing/2014/main" xmlns="" val="20005"/>
                    </a:ext>
                  </a:extLst>
                </a:gridCol>
                <a:gridCol w="522965">
                  <a:extLst>
                    <a:ext uri="{9D8B030D-6E8A-4147-A177-3AD203B41FA5}">
                      <a16:colId xmlns:a16="http://schemas.microsoft.com/office/drawing/2014/main" xmlns="" val="20006"/>
                    </a:ext>
                  </a:extLst>
                </a:gridCol>
                <a:gridCol w="565236">
                  <a:extLst>
                    <a:ext uri="{9D8B030D-6E8A-4147-A177-3AD203B41FA5}">
                      <a16:colId xmlns:a16="http://schemas.microsoft.com/office/drawing/2014/main" xmlns="" val="20007"/>
                    </a:ext>
                  </a:extLst>
                </a:gridCol>
                <a:gridCol w="623321">
                  <a:extLst>
                    <a:ext uri="{9D8B030D-6E8A-4147-A177-3AD203B41FA5}">
                      <a16:colId xmlns:a16="http://schemas.microsoft.com/office/drawing/2014/main" xmlns="" val="20008"/>
                    </a:ext>
                  </a:extLst>
                </a:gridCol>
                <a:gridCol w="744830">
                  <a:extLst>
                    <a:ext uri="{9D8B030D-6E8A-4147-A177-3AD203B41FA5}">
                      <a16:colId xmlns:a16="http://schemas.microsoft.com/office/drawing/2014/main" xmlns="" val="20009"/>
                    </a:ext>
                  </a:extLst>
                </a:gridCol>
              </a:tblGrid>
              <a:tr h="187809">
                <a:tc gridSpan="2">
                  <a:txBody>
                    <a:bodyPr/>
                    <a:lstStyle/>
                    <a:p>
                      <a:pPr algn="l" fontAlgn="b"/>
                      <a:r>
                        <a:rPr lang="en-US" sz="1200" b="0" i="0" u="none" strike="noStrike" dirty="0">
                          <a:solidFill>
                            <a:srgbClr val="000000"/>
                          </a:solidFill>
                          <a:effectLst/>
                          <a:latin typeface="Calibri"/>
                        </a:rPr>
                        <a:t>All together</a:t>
                      </a:r>
                    </a:p>
                  </a:txBody>
                  <a:tcPr marL="6059" marR="6059" marT="6059" marB="0" anchor="b">
                    <a:lnL>
                      <a:noFill/>
                    </a:lnL>
                    <a:lnR>
                      <a:noFill/>
                    </a:lnR>
                    <a:lnT>
                      <a:noFill/>
                    </a:lnT>
                    <a:lnB>
                      <a:noFill/>
                    </a:lnB>
                  </a:tcPr>
                </a:tc>
                <a:tc hMerge="1">
                  <a:txBody>
                    <a:bodyPr/>
                    <a:lstStyle/>
                    <a:p>
                      <a:endParaRPr lang="en-US"/>
                    </a:p>
                  </a:txBody>
                  <a:tcPr/>
                </a:tc>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extLst>
                  <a:ext uri="{0D108BD9-81ED-4DB2-BD59-A6C34878D82A}">
                    <a16:rowId xmlns:a16="http://schemas.microsoft.com/office/drawing/2014/main" xmlns="" val="10000"/>
                  </a:ext>
                </a:extLst>
              </a:tr>
              <a:tr h="187809">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tc gridSpan="6">
                  <a:txBody>
                    <a:bodyPr/>
                    <a:lstStyle/>
                    <a:p>
                      <a:pPr algn="ctr" fontAlgn="b"/>
                      <a:r>
                        <a:rPr lang="en-US" sz="1200" b="0" i="0" u="none" strike="noStrike">
                          <a:solidFill>
                            <a:srgbClr val="000000"/>
                          </a:solidFill>
                          <a:effectLst/>
                          <a:latin typeface="Calibri"/>
                        </a:rPr>
                        <a:t>Ground information</a:t>
                      </a:r>
                    </a:p>
                  </a:txBody>
                  <a:tcPr marL="6059" marR="6059" marT="6059"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extLst>
                  <a:ext uri="{0D108BD9-81ED-4DB2-BD59-A6C34878D82A}">
                    <a16:rowId xmlns:a16="http://schemas.microsoft.com/office/drawing/2014/main" xmlns="" val="10001"/>
                  </a:ext>
                </a:extLst>
              </a:tr>
              <a:tr h="714888">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Water</a:t>
                      </a:r>
                    </a:p>
                  </a:txBody>
                  <a:tcPr marL="6059" marR="6059" marT="6059" marB="0" vert="vert270" anchor="b">
                    <a:lnL>
                      <a:noFill/>
                    </a:lnL>
                    <a:lnR>
                      <a:noFill/>
                    </a:lnR>
                    <a:lnT>
                      <a:noFill/>
                    </a:lnT>
                    <a:lnB>
                      <a:noFill/>
                    </a:lnB>
                  </a:tcPr>
                </a:tc>
                <a:tc>
                  <a:txBody>
                    <a:bodyPr/>
                    <a:lstStyle/>
                    <a:p>
                      <a:pPr algn="r" fontAlgn="b"/>
                      <a:r>
                        <a:rPr lang="en-US" sz="1200" b="0" i="0" u="none" strike="noStrike">
                          <a:solidFill>
                            <a:srgbClr val="000000"/>
                          </a:solidFill>
                          <a:effectLst/>
                          <a:latin typeface="Calibri"/>
                        </a:rPr>
                        <a:t>Wetland</a:t>
                      </a:r>
                    </a:p>
                  </a:txBody>
                  <a:tcPr marL="6059" marR="6059" marT="6059" marB="0" vert="vert270" anchor="b">
                    <a:lnL>
                      <a:noFill/>
                    </a:lnL>
                    <a:lnR>
                      <a:noFill/>
                    </a:lnR>
                    <a:lnT>
                      <a:noFill/>
                    </a:lnT>
                    <a:lnB>
                      <a:noFill/>
                    </a:lnB>
                  </a:tcPr>
                </a:tc>
                <a:tc>
                  <a:txBody>
                    <a:bodyPr/>
                    <a:lstStyle/>
                    <a:p>
                      <a:pPr algn="r" fontAlgn="b"/>
                      <a:r>
                        <a:rPr lang="en-US" sz="1200" b="0" i="0" u="none" strike="noStrike">
                          <a:solidFill>
                            <a:srgbClr val="000000"/>
                          </a:solidFill>
                          <a:effectLst/>
                          <a:latin typeface="Calibri"/>
                        </a:rPr>
                        <a:t>Agriculture</a:t>
                      </a:r>
                    </a:p>
                  </a:txBody>
                  <a:tcPr marL="6059" marR="6059" marT="6059" marB="0" vert="vert270" anchor="b">
                    <a:lnL>
                      <a:noFill/>
                    </a:lnL>
                    <a:lnR>
                      <a:noFill/>
                    </a:lnR>
                    <a:lnT>
                      <a:noFill/>
                    </a:lnT>
                    <a:lnB>
                      <a:noFill/>
                    </a:lnB>
                  </a:tcPr>
                </a:tc>
                <a:tc>
                  <a:txBody>
                    <a:bodyPr/>
                    <a:lstStyle/>
                    <a:p>
                      <a:pPr algn="r" fontAlgn="b"/>
                      <a:r>
                        <a:rPr lang="en-US" sz="1200" b="0" i="0" u="none" strike="noStrike" dirty="0">
                          <a:solidFill>
                            <a:srgbClr val="000000"/>
                          </a:solidFill>
                          <a:effectLst/>
                          <a:latin typeface="Calibri"/>
                        </a:rPr>
                        <a:t>Coniferous</a:t>
                      </a:r>
                    </a:p>
                  </a:txBody>
                  <a:tcPr marL="6059" marR="6059" marT="6059" marB="0" vert="vert270" anchor="b">
                    <a:lnL>
                      <a:noFill/>
                    </a:lnL>
                    <a:lnR>
                      <a:noFill/>
                    </a:lnR>
                    <a:lnT>
                      <a:noFill/>
                    </a:lnT>
                    <a:lnB>
                      <a:noFill/>
                    </a:lnB>
                  </a:tcPr>
                </a:tc>
                <a:tc>
                  <a:txBody>
                    <a:bodyPr/>
                    <a:lstStyle/>
                    <a:p>
                      <a:pPr algn="r" fontAlgn="b"/>
                      <a:r>
                        <a:rPr lang="en-US" sz="1200" b="0" i="0" u="none" strike="noStrike">
                          <a:solidFill>
                            <a:srgbClr val="000000"/>
                          </a:solidFill>
                          <a:effectLst/>
                          <a:latin typeface="Calibri"/>
                        </a:rPr>
                        <a:t>Deciduous</a:t>
                      </a:r>
                    </a:p>
                  </a:txBody>
                  <a:tcPr marL="6059" marR="6059" marT="6059" marB="0" vert="vert270" anchor="b">
                    <a:lnL>
                      <a:noFill/>
                    </a:lnL>
                    <a:lnR>
                      <a:noFill/>
                    </a:lnR>
                    <a:lnT>
                      <a:noFill/>
                    </a:lnT>
                    <a:lnB>
                      <a:noFill/>
                    </a:lnB>
                  </a:tcPr>
                </a:tc>
                <a:tc>
                  <a:txBody>
                    <a:bodyPr/>
                    <a:lstStyle/>
                    <a:p>
                      <a:pPr algn="r" fontAlgn="b"/>
                      <a:r>
                        <a:rPr lang="en-US" sz="1200" b="0" i="0" u="none" strike="noStrike">
                          <a:solidFill>
                            <a:srgbClr val="000000"/>
                          </a:solidFill>
                          <a:effectLst/>
                          <a:latin typeface="Calibri"/>
                        </a:rPr>
                        <a:t>Other</a:t>
                      </a:r>
                    </a:p>
                  </a:txBody>
                  <a:tcPr marL="6059" marR="6059" marT="6059" marB="0" vert="vert27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0" i="0" u="none" strike="noStrike">
                          <a:solidFill>
                            <a:srgbClr val="000000"/>
                          </a:solidFill>
                          <a:effectLst/>
                          <a:latin typeface="Calibri"/>
                        </a:rPr>
                        <a:t>Total</a:t>
                      </a:r>
                    </a:p>
                  </a:txBody>
                  <a:tcPr marL="6059" marR="6059" marT="6059" marB="0" vert="vert27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200" b="0" i="0" u="none" strike="noStrike">
                          <a:solidFill>
                            <a:srgbClr val="000000"/>
                          </a:solidFill>
                          <a:effectLst/>
                          <a:latin typeface="Calibri"/>
                        </a:rPr>
                        <a:t>Precision</a:t>
                      </a:r>
                    </a:p>
                  </a:txBody>
                  <a:tcPr marL="6059" marR="6059" marT="6059" marB="0" vert="vert270" anchor="b">
                    <a:lnL>
                      <a:noFill/>
                    </a:lnL>
                    <a:lnR>
                      <a:noFill/>
                    </a:lnR>
                    <a:lnT>
                      <a:noFill/>
                    </a:lnT>
                    <a:lnB>
                      <a:noFill/>
                    </a:lnB>
                  </a:tcPr>
                </a:tc>
                <a:extLst>
                  <a:ext uri="{0D108BD9-81ED-4DB2-BD59-A6C34878D82A}">
                    <a16:rowId xmlns:a16="http://schemas.microsoft.com/office/drawing/2014/main" xmlns="" val="10002"/>
                  </a:ext>
                </a:extLst>
              </a:tr>
              <a:tr h="187809">
                <a:tc rowSpan="6">
                  <a:txBody>
                    <a:bodyPr/>
                    <a:lstStyle/>
                    <a:p>
                      <a:pPr algn="ctr" fontAlgn="ctr"/>
                      <a:r>
                        <a:rPr lang="en-US" sz="1200" b="0" i="0" u="none" strike="noStrike">
                          <a:solidFill>
                            <a:srgbClr val="000000"/>
                          </a:solidFill>
                          <a:effectLst/>
                          <a:latin typeface="Calibri"/>
                        </a:rPr>
                        <a:t>Classification</a:t>
                      </a:r>
                    </a:p>
                  </a:txBody>
                  <a:tcPr marL="6059" marR="6059" marT="6059" marB="0" vert="vert270" anchor="ctr">
                    <a:lnL>
                      <a:noFill/>
                    </a:lnL>
                    <a:lnR>
                      <a:noFill/>
                    </a:lnR>
                    <a:lnT>
                      <a:noFill/>
                    </a:lnT>
                    <a:lnB>
                      <a:noFill/>
                    </a:lnB>
                  </a:tcPr>
                </a:tc>
                <a:tc>
                  <a:txBody>
                    <a:bodyPr/>
                    <a:lstStyle/>
                    <a:p>
                      <a:pPr algn="l" fontAlgn="b"/>
                      <a:r>
                        <a:rPr lang="en-US" sz="1200" b="0" i="0" u="none" strike="noStrike">
                          <a:solidFill>
                            <a:srgbClr val="000000"/>
                          </a:solidFill>
                          <a:effectLst/>
                          <a:latin typeface="Calibri"/>
                        </a:rPr>
                        <a:t>Water</a:t>
                      </a:r>
                    </a:p>
                  </a:txBody>
                  <a:tcPr marL="6059" marR="6059" marT="6059" marB="0" anchor="b">
                    <a:lnL>
                      <a:noFill/>
                    </a:lnL>
                    <a:lnR>
                      <a:noFill/>
                    </a:lnR>
                    <a:lnT>
                      <a:noFill/>
                    </a:lnT>
                    <a:lnB>
                      <a:noFill/>
                    </a:lnB>
                  </a:tcPr>
                </a:tc>
                <a:tc>
                  <a:txBody>
                    <a:bodyPr/>
                    <a:lstStyle/>
                    <a:p>
                      <a:pPr algn="r" fontAlgn="b"/>
                      <a:r>
                        <a:rPr lang="en-US" sz="1200" b="0" i="0" u="none" strike="noStrike" dirty="0">
                          <a:solidFill>
                            <a:srgbClr val="FFFFFF"/>
                          </a:solidFill>
                          <a:effectLst/>
                          <a:latin typeface="Calibri"/>
                        </a:rPr>
                        <a:t>131</a:t>
                      </a:r>
                    </a:p>
                  </a:txBody>
                  <a:tcPr marL="6059" marR="6059" marT="6059" marB="0" anchor="b">
                    <a:lnL>
                      <a:noFill/>
                    </a:lnL>
                    <a:lnR>
                      <a:noFill/>
                    </a:lnR>
                    <a:lnT>
                      <a:noFill/>
                    </a:lnT>
                    <a:lnB>
                      <a:noFill/>
                    </a:lnB>
                    <a:solidFill>
                      <a:srgbClr val="156B13"/>
                    </a:solidFill>
                  </a:tcPr>
                </a:tc>
                <a:tc>
                  <a:txBody>
                    <a:bodyPr/>
                    <a:lstStyle/>
                    <a:p>
                      <a:pPr algn="r" fontAlgn="b"/>
                      <a:r>
                        <a:rPr lang="en-US" sz="1200" b="0" i="0" u="none" strike="noStrike">
                          <a:solidFill>
                            <a:srgbClr val="A6A6A6"/>
                          </a:solidFill>
                          <a:effectLst/>
                          <a:latin typeface="Calibri"/>
                        </a:rPr>
                        <a:t>3</a:t>
                      </a:r>
                    </a:p>
                  </a:txBody>
                  <a:tcPr marL="6059" marR="6059" marT="6059" marB="0" anchor="b">
                    <a:lnL>
                      <a:noFill/>
                    </a:lnL>
                    <a:lnR>
                      <a:noFill/>
                    </a:lnR>
                    <a:lnT>
                      <a:noFill/>
                    </a:lnT>
                    <a:lnB>
                      <a:noFill/>
                    </a:lnB>
                  </a:tcPr>
                </a:tc>
                <a:tc>
                  <a:txBody>
                    <a:bodyPr/>
                    <a:lstStyle/>
                    <a:p>
                      <a:pPr algn="r" fontAlgn="b"/>
                      <a:r>
                        <a:rPr lang="en-US" sz="1200" b="0" i="0" u="none" strike="noStrike">
                          <a:solidFill>
                            <a:srgbClr val="A6A6A6"/>
                          </a:solidFill>
                          <a:effectLst/>
                          <a:latin typeface="Calibri"/>
                        </a:rPr>
                        <a:t>0</a:t>
                      </a:r>
                    </a:p>
                  </a:txBody>
                  <a:tcPr marL="6059" marR="6059" marT="6059" marB="0" anchor="b">
                    <a:lnL>
                      <a:noFill/>
                    </a:lnL>
                    <a:lnR>
                      <a:noFill/>
                    </a:lnR>
                    <a:lnT>
                      <a:noFill/>
                    </a:lnT>
                    <a:lnB>
                      <a:noFill/>
                    </a:lnB>
                  </a:tcPr>
                </a:tc>
                <a:tc>
                  <a:txBody>
                    <a:bodyPr/>
                    <a:lstStyle/>
                    <a:p>
                      <a:pPr algn="r" fontAlgn="b"/>
                      <a:r>
                        <a:rPr lang="en-US" sz="1200" b="0" i="0" u="none" strike="noStrike">
                          <a:solidFill>
                            <a:srgbClr val="A6A6A6"/>
                          </a:solidFill>
                          <a:effectLst/>
                          <a:latin typeface="Calibri"/>
                        </a:rPr>
                        <a:t>0</a:t>
                      </a:r>
                    </a:p>
                  </a:txBody>
                  <a:tcPr marL="6059" marR="6059" marT="6059" marB="0" anchor="b">
                    <a:lnL>
                      <a:noFill/>
                    </a:lnL>
                    <a:lnR>
                      <a:noFill/>
                    </a:lnR>
                    <a:lnT>
                      <a:noFill/>
                    </a:lnT>
                    <a:lnB>
                      <a:noFill/>
                    </a:lnB>
                  </a:tcPr>
                </a:tc>
                <a:tc>
                  <a:txBody>
                    <a:bodyPr/>
                    <a:lstStyle/>
                    <a:p>
                      <a:pPr algn="r" fontAlgn="b"/>
                      <a:r>
                        <a:rPr lang="en-US" sz="1200" b="0" i="0" u="none" strike="noStrike">
                          <a:solidFill>
                            <a:srgbClr val="A6A6A6"/>
                          </a:solidFill>
                          <a:effectLst/>
                          <a:latin typeface="Calibri"/>
                        </a:rPr>
                        <a:t>0</a:t>
                      </a:r>
                    </a:p>
                  </a:txBody>
                  <a:tcPr marL="6059" marR="6059" marT="6059" marB="0" anchor="b">
                    <a:lnL>
                      <a:noFill/>
                    </a:lnL>
                    <a:lnR>
                      <a:noFill/>
                    </a:lnR>
                    <a:lnT>
                      <a:noFill/>
                    </a:lnT>
                    <a:lnB>
                      <a:noFill/>
                    </a:lnB>
                  </a:tcPr>
                </a:tc>
                <a:tc>
                  <a:txBody>
                    <a:bodyPr/>
                    <a:lstStyle/>
                    <a:p>
                      <a:pPr algn="r" fontAlgn="b"/>
                      <a:r>
                        <a:rPr lang="en-US" sz="1200" b="0" i="0" u="none" strike="noStrike">
                          <a:solidFill>
                            <a:srgbClr val="A6A6A6"/>
                          </a:solidFill>
                          <a:effectLst/>
                          <a:latin typeface="Calibri"/>
                        </a:rPr>
                        <a:t>0</a:t>
                      </a:r>
                    </a:p>
                  </a:txBody>
                  <a:tcPr marL="6059" marR="6059" marT="605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0" i="0" u="none" strike="noStrike">
                          <a:solidFill>
                            <a:srgbClr val="000000"/>
                          </a:solidFill>
                          <a:effectLst/>
                          <a:latin typeface="Calibri"/>
                        </a:rPr>
                        <a:t>134</a:t>
                      </a:r>
                    </a:p>
                  </a:txBody>
                  <a:tcPr marL="6059" marR="6059" marT="6059"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200" b="0" i="0" u="none" strike="noStrike">
                          <a:solidFill>
                            <a:srgbClr val="000000"/>
                          </a:solidFill>
                          <a:effectLst/>
                          <a:latin typeface="Calibri"/>
                        </a:rPr>
                        <a:t>98%</a:t>
                      </a:r>
                    </a:p>
                  </a:txBody>
                  <a:tcPr marL="6059" marR="6059" marT="6059" marB="0" anchor="b">
                    <a:lnL>
                      <a:noFill/>
                    </a:lnL>
                    <a:lnR>
                      <a:noFill/>
                    </a:lnR>
                    <a:lnT>
                      <a:noFill/>
                    </a:lnT>
                    <a:lnB>
                      <a:noFill/>
                    </a:lnB>
                  </a:tcPr>
                </a:tc>
                <a:extLst>
                  <a:ext uri="{0D108BD9-81ED-4DB2-BD59-A6C34878D82A}">
                    <a16:rowId xmlns:a16="http://schemas.microsoft.com/office/drawing/2014/main" xmlns="" val="10003"/>
                  </a:ext>
                </a:extLst>
              </a:tr>
              <a:tr h="187809">
                <a:tc vMerge="1">
                  <a:txBody>
                    <a:bodyPr/>
                    <a:lstStyle/>
                    <a:p>
                      <a:endParaRPr lang="en-US"/>
                    </a:p>
                  </a:txBody>
                  <a:tcPr/>
                </a:tc>
                <a:tc>
                  <a:txBody>
                    <a:bodyPr/>
                    <a:lstStyle/>
                    <a:p>
                      <a:pPr algn="l" fontAlgn="b"/>
                      <a:r>
                        <a:rPr lang="en-US" sz="1200" b="0" i="0" u="none" strike="noStrike">
                          <a:solidFill>
                            <a:srgbClr val="000000"/>
                          </a:solidFill>
                          <a:effectLst/>
                          <a:latin typeface="Calibri"/>
                        </a:rPr>
                        <a:t>Wetland</a:t>
                      </a:r>
                    </a:p>
                  </a:txBody>
                  <a:tcPr marL="6059" marR="6059" marT="6059" marB="0" anchor="b">
                    <a:lnL>
                      <a:noFill/>
                    </a:lnL>
                    <a:lnR>
                      <a:noFill/>
                    </a:lnR>
                    <a:lnT>
                      <a:noFill/>
                    </a:lnT>
                    <a:lnB>
                      <a:noFill/>
                    </a:lnB>
                  </a:tcPr>
                </a:tc>
                <a:tc>
                  <a:txBody>
                    <a:bodyPr/>
                    <a:lstStyle/>
                    <a:p>
                      <a:pPr algn="r" fontAlgn="b"/>
                      <a:r>
                        <a:rPr lang="en-US" sz="1200" b="0" i="0" u="none" strike="noStrike">
                          <a:solidFill>
                            <a:srgbClr val="A6A6A6"/>
                          </a:solidFill>
                          <a:effectLst/>
                          <a:latin typeface="Calibri"/>
                        </a:rPr>
                        <a:t>3</a:t>
                      </a:r>
                    </a:p>
                  </a:txBody>
                  <a:tcPr marL="6059" marR="6059" marT="6059" marB="0" anchor="b">
                    <a:lnL>
                      <a:noFill/>
                    </a:lnL>
                    <a:lnR>
                      <a:noFill/>
                    </a:lnR>
                    <a:lnT>
                      <a:noFill/>
                    </a:lnT>
                    <a:lnB>
                      <a:noFill/>
                    </a:lnB>
                  </a:tcPr>
                </a:tc>
                <a:tc>
                  <a:txBody>
                    <a:bodyPr/>
                    <a:lstStyle/>
                    <a:p>
                      <a:pPr algn="r" fontAlgn="b"/>
                      <a:r>
                        <a:rPr lang="en-US" sz="1200" b="0" i="0" u="none" strike="noStrike">
                          <a:solidFill>
                            <a:srgbClr val="FFFFFF"/>
                          </a:solidFill>
                          <a:effectLst/>
                          <a:latin typeface="Calibri"/>
                        </a:rPr>
                        <a:t>165</a:t>
                      </a:r>
                    </a:p>
                  </a:txBody>
                  <a:tcPr marL="6059" marR="6059" marT="6059" marB="0" anchor="b">
                    <a:lnL>
                      <a:noFill/>
                    </a:lnL>
                    <a:lnR>
                      <a:noFill/>
                    </a:lnR>
                    <a:lnT>
                      <a:noFill/>
                    </a:lnT>
                    <a:lnB>
                      <a:noFill/>
                    </a:lnB>
                    <a:solidFill>
                      <a:srgbClr val="156B13"/>
                    </a:solidFill>
                  </a:tcPr>
                </a:tc>
                <a:tc>
                  <a:txBody>
                    <a:bodyPr/>
                    <a:lstStyle/>
                    <a:p>
                      <a:pPr algn="r" fontAlgn="b"/>
                      <a:r>
                        <a:rPr lang="en-US" sz="1200" b="0" i="0" u="none" strike="noStrike">
                          <a:solidFill>
                            <a:srgbClr val="A6A6A6"/>
                          </a:solidFill>
                          <a:effectLst/>
                          <a:latin typeface="Calibri"/>
                        </a:rPr>
                        <a:t>38</a:t>
                      </a:r>
                    </a:p>
                  </a:txBody>
                  <a:tcPr marL="6059" marR="6059" marT="6059" marB="0" anchor="b">
                    <a:lnL>
                      <a:noFill/>
                    </a:lnL>
                    <a:lnR>
                      <a:noFill/>
                    </a:lnR>
                    <a:lnT>
                      <a:noFill/>
                    </a:lnT>
                    <a:lnB>
                      <a:noFill/>
                    </a:lnB>
                  </a:tcPr>
                </a:tc>
                <a:tc>
                  <a:txBody>
                    <a:bodyPr/>
                    <a:lstStyle/>
                    <a:p>
                      <a:pPr algn="r" fontAlgn="b"/>
                      <a:r>
                        <a:rPr lang="en-US" sz="1200" b="0" i="0" u="none" strike="noStrike" dirty="0">
                          <a:solidFill>
                            <a:srgbClr val="A6A6A6"/>
                          </a:solidFill>
                          <a:effectLst/>
                          <a:latin typeface="Calibri"/>
                        </a:rPr>
                        <a:t>15</a:t>
                      </a:r>
                    </a:p>
                  </a:txBody>
                  <a:tcPr marL="6059" marR="6059" marT="6059" marB="0" anchor="b">
                    <a:lnL>
                      <a:noFill/>
                    </a:lnL>
                    <a:lnR>
                      <a:noFill/>
                    </a:lnR>
                    <a:lnT>
                      <a:noFill/>
                    </a:lnT>
                    <a:lnB>
                      <a:noFill/>
                    </a:lnB>
                  </a:tcPr>
                </a:tc>
                <a:tc>
                  <a:txBody>
                    <a:bodyPr/>
                    <a:lstStyle/>
                    <a:p>
                      <a:pPr algn="r" fontAlgn="b"/>
                      <a:r>
                        <a:rPr lang="en-US" sz="1200" b="0" i="0" u="none" strike="noStrike">
                          <a:solidFill>
                            <a:srgbClr val="A6A6A6"/>
                          </a:solidFill>
                          <a:effectLst/>
                          <a:latin typeface="Calibri"/>
                        </a:rPr>
                        <a:t>8</a:t>
                      </a:r>
                    </a:p>
                  </a:txBody>
                  <a:tcPr marL="6059" marR="6059" marT="6059" marB="0" anchor="b">
                    <a:lnL>
                      <a:noFill/>
                    </a:lnL>
                    <a:lnR>
                      <a:noFill/>
                    </a:lnR>
                    <a:lnT>
                      <a:noFill/>
                    </a:lnT>
                    <a:lnB>
                      <a:noFill/>
                    </a:lnB>
                  </a:tcPr>
                </a:tc>
                <a:tc>
                  <a:txBody>
                    <a:bodyPr/>
                    <a:lstStyle/>
                    <a:p>
                      <a:pPr algn="r" fontAlgn="b"/>
                      <a:r>
                        <a:rPr lang="en-US" sz="1200" b="0" i="0" u="none" strike="noStrike">
                          <a:solidFill>
                            <a:srgbClr val="A6A6A6"/>
                          </a:solidFill>
                          <a:effectLst/>
                          <a:latin typeface="Calibri"/>
                        </a:rPr>
                        <a:t>1</a:t>
                      </a:r>
                    </a:p>
                  </a:txBody>
                  <a:tcPr marL="6059" marR="6059" marT="605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0" i="0" u="none" strike="noStrike">
                          <a:solidFill>
                            <a:srgbClr val="000000"/>
                          </a:solidFill>
                          <a:effectLst/>
                          <a:latin typeface="Calibri"/>
                        </a:rPr>
                        <a:t>230</a:t>
                      </a:r>
                    </a:p>
                  </a:txBody>
                  <a:tcPr marL="6059" marR="6059" marT="6059"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200" b="0" i="0" u="none" strike="noStrike">
                          <a:solidFill>
                            <a:srgbClr val="000000"/>
                          </a:solidFill>
                          <a:effectLst/>
                          <a:latin typeface="Calibri"/>
                        </a:rPr>
                        <a:t>72%</a:t>
                      </a:r>
                    </a:p>
                  </a:txBody>
                  <a:tcPr marL="6059" marR="6059" marT="6059" marB="0" anchor="b">
                    <a:lnL>
                      <a:noFill/>
                    </a:lnL>
                    <a:lnR>
                      <a:noFill/>
                    </a:lnR>
                    <a:lnT>
                      <a:noFill/>
                    </a:lnT>
                    <a:lnB>
                      <a:noFill/>
                    </a:lnB>
                  </a:tcPr>
                </a:tc>
                <a:extLst>
                  <a:ext uri="{0D108BD9-81ED-4DB2-BD59-A6C34878D82A}">
                    <a16:rowId xmlns:a16="http://schemas.microsoft.com/office/drawing/2014/main" xmlns="" val="10004"/>
                  </a:ext>
                </a:extLst>
              </a:tr>
              <a:tr h="187809">
                <a:tc vMerge="1">
                  <a:txBody>
                    <a:bodyPr/>
                    <a:lstStyle/>
                    <a:p>
                      <a:endParaRPr lang="en-US"/>
                    </a:p>
                  </a:txBody>
                  <a:tcPr/>
                </a:tc>
                <a:tc>
                  <a:txBody>
                    <a:bodyPr/>
                    <a:lstStyle/>
                    <a:p>
                      <a:pPr algn="l" fontAlgn="b"/>
                      <a:r>
                        <a:rPr lang="en-US" sz="1200" b="0" i="0" u="none" strike="noStrike">
                          <a:solidFill>
                            <a:srgbClr val="000000"/>
                          </a:solidFill>
                          <a:effectLst/>
                          <a:latin typeface="Calibri"/>
                        </a:rPr>
                        <a:t>Agriculture</a:t>
                      </a:r>
                    </a:p>
                  </a:txBody>
                  <a:tcPr marL="6059" marR="6059" marT="6059" marB="0" anchor="b">
                    <a:lnL>
                      <a:noFill/>
                    </a:lnL>
                    <a:lnR>
                      <a:noFill/>
                    </a:lnR>
                    <a:lnT>
                      <a:noFill/>
                    </a:lnT>
                    <a:lnB>
                      <a:noFill/>
                    </a:lnB>
                  </a:tcPr>
                </a:tc>
                <a:tc>
                  <a:txBody>
                    <a:bodyPr/>
                    <a:lstStyle/>
                    <a:p>
                      <a:pPr algn="r" fontAlgn="b"/>
                      <a:r>
                        <a:rPr lang="en-US" sz="1200" b="0" i="0" u="none" strike="noStrike">
                          <a:solidFill>
                            <a:srgbClr val="A6A6A6"/>
                          </a:solidFill>
                          <a:effectLst/>
                          <a:latin typeface="Calibri"/>
                        </a:rPr>
                        <a:t>2</a:t>
                      </a:r>
                    </a:p>
                  </a:txBody>
                  <a:tcPr marL="6059" marR="6059" marT="6059" marB="0" anchor="b">
                    <a:lnL>
                      <a:noFill/>
                    </a:lnL>
                    <a:lnR>
                      <a:noFill/>
                    </a:lnR>
                    <a:lnT>
                      <a:noFill/>
                    </a:lnT>
                    <a:lnB>
                      <a:noFill/>
                    </a:lnB>
                  </a:tcPr>
                </a:tc>
                <a:tc>
                  <a:txBody>
                    <a:bodyPr/>
                    <a:lstStyle/>
                    <a:p>
                      <a:pPr algn="r" fontAlgn="b"/>
                      <a:r>
                        <a:rPr lang="en-US" sz="1200" b="0" i="0" u="none" strike="noStrike">
                          <a:solidFill>
                            <a:srgbClr val="A6A6A6"/>
                          </a:solidFill>
                          <a:effectLst/>
                          <a:latin typeface="Calibri"/>
                        </a:rPr>
                        <a:t>9</a:t>
                      </a:r>
                    </a:p>
                  </a:txBody>
                  <a:tcPr marL="6059" marR="6059" marT="6059" marB="0" anchor="b">
                    <a:lnL>
                      <a:noFill/>
                    </a:lnL>
                    <a:lnR>
                      <a:noFill/>
                    </a:lnR>
                    <a:lnT>
                      <a:noFill/>
                    </a:lnT>
                    <a:lnB>
                      <a:noFill/>
                    </a:lnB>
                  </a:tcPr>
                </a:tc>
                <a:tc>
                  <a:txBody>
                    <a:bodyPr/>
                    <a:lstStyle/>
                    <a:p>
                      <a:pPr algn="r" fontAlgn="b"/>
                      <a:r>
                        <a:rPr lang="en-US" sz="1200" b="0" i="0" u="none" strike="noStrike">
                          <a:solidFill>
                            <a:srgbClr val="FFFFFF"/>
                          </a:solidFill>
                          <a:effectLst/>
                          <a:latin typeface="Calibri"/>
                        </a:rPr>
                        <a:t>2706</a:t>
                      </a:r>
                    </a:p>
                  </a:txBody>
                  <a:tcPr marL="6059" marR="6059" marT="6059" marB="0" anchor="b">
                    <a:lnL>
                      <a:noFill/>
                    </a:lnL>
                    <a:lnR>
                      <a:noFill/>
                    </a:lnR>
                    <a:lnT>
                      <a:noFill/>
                    </a:lnT>
                    <a:lnB>
                      <a:noFill/>
                    </a:lnB>
                    <a:solidFill>
                      <a:srgbClr val="156B13"/>
                    </a:solidFill>
                  </a:tcPr>
                </a:tc>
                <a:tc>
                  <a:txBody>
                    <a:bodyPr/>
                    <a:lstStyle/>
                    <a:p>
                      <a:pPr algn="r" fontAlgn="b"/>
                      <a:r>
                        <a:rPr lang="en-US" sz="1200" b="0" i="0" u="none" strike="noStrike">
                          <a:solidFill>
                            <a:srgbClr val="A6A6A6"/>
                          </a:solidFill>
                          <a:effectLst/>
                          <a:latin typeface="Calibri"/>
                        </a:rPr>
                        <a:t>12</a:t>
                      </a:r>
                    </a:p>
                  </a:txBody>
                  <a:tcPr marL="6059" marR="6059" marT="6059" marB="0" anchor="b">
                    <a:lnL>
                      <a:noFill/>
                    </a:lnL>
                    <a:lnR>
                      <a:noFill/>
                    </a:lnR>
                    <a:lnT>
                      <a:noFill/>
                    </a:lnT>
                    <a:lnB>
                      <a:noFill/>
                    </a:lnB>
                  </a:tcPr>
                </a:tc>
                <a:tc>
                  <a:txBody>
                    <a:bodyPr/>
                    <a:lstStyle/>
                    <a:p>
                      <a:pPr algn="r" fontAlgn="b"/>
                      <a:r>
                        <a:rPr lang="en-US" sz="1200" b="0" i="0" u="none" strike="noStrike">
                          <a:solidFill>
                            <a:srgbClr val="A6A6A6"/>
                          </a:solidFill>
                          <a:effectLst/>
                          <a:latin typeface="Calibri"/>
                        </a:rPr>
                        <a:t>25</a:t>
                      </a:r>
                    </a:p>
                  </a:txBody>
                  <a:tcPr marL="6059" marR="6059" marT="6059" marB="0" anchor="b">
                    <a:lnL>
                      <a:noFill/>
                    </a:lnL>
                    <a:lnR>
                      <a:noFill/>
                    </a:lnR>
                    <a:lnT>
                      <a:noFill/>
                    </a:lnT>
                    <a:lnB>
                      <a:noFill/>
                    </a:lnB>
                  </a:tcPr>
                </a:tc>
                <a:tc>
                  <a:txBody>
                    <a:bodyPr/>
                    <a:lstStyle/>
                    <a:p>
                      <a:pPr algn="r" fontAlgn="b"/>
                      <a:r>
                        <a:rPr lang="en-US" sz="1200" b="0" i="0" u="none" strike="noStrike">
                          <a:solidFill>
                            <a:srgbClr val="A6A6A6"/>
                          </a:solidFill>
                          <a:effectLst/>
                          <a:latin typeface="Calibri"/>
                        </a:rPr>
                        <a:t>65</a:t>
                      </a:r>
                    </a:p>
                  </a:txBody>
                  <a:tcPr marL="6059" marR="6059" marT="605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0" i="0" u="none" strike="noStrike">
                          <a:solidFill>
                            <a:srgbClr val="000000"/>
                          </a:solidFill>
                          <a:effectLst/>
                          <a:latin typeface="Calibri"/>
                        </a:rPr>
                        <a:t>2819</a:t>
                      </a:r>
                    </a:p>
                  </a:txBody>
                  <a:tcPr marL="6059" marR="6059" marT="6059"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200" b="0" i="0" u="none" strike="noStrike">
                          <a:solidFill>
                            <a:srgbClr val="000000"/>
                          </a:solidFill>
                          <a:effectLst/>
                          <a:latin typeface="Calibri"/>
                        </a:rPr>
                        <a:t>96%</a:t>
                      </a:r>
                    </a:p>
                  </a:txBody>
                  <a:tcPr marL="6059" marR="6059" marT="6059" marB="0" anchor="b">
                    <a:lnL>
                      <a:noFill/>
                    </a:lnL>
                    <a:lnR>
                      <a:noFill/>
                    </a:lnR>
                    <a:lnT>
                      <a:noFill/>
                    </a:lnT>
                    <a:lnB>
                      <a:noFill/>
                    </a:lnB>
                  </a:tcPr>
                </a:tc>
                <a:extLst>
                  <a:ext uri="{0D108BD9-81ED-4DB2-BD59-A6C34878D82A}">
                    <a16:rowId xmlns:a16="http://schemas.microsoft.com/office/drawing/2014/main" xmlns="" val="10005"/>
                  </a:ext>
                </a:extLst>
              </a:tr>
              <a:tr h="187809">
                <a:tc vMerge="1">
                  <a:txBody>
                    <a:bodyPr/>
                    <a:lstStyle/>
                    <a:p>
                      <a:endParaRPr lang="en-US"/>
                    </a:p>
                  </a:txBody>
                  <a:tcPr/>
                </a:tc>
                <a:tc>
                  <a:txBody>
                    <a:bodyPr/>
                    <a:lstStyle/>
                    <a:p>
                      <a:pPr algn="l" fontAlgn="b"/>
                      <a:r>
                        <a:rPr lang="en-US" sz="1200" b="0" i="0" u="none" strike="noStrike">
                          <a:solidFill>
                            <a:srgbClr val="000000"/>
                          </a:solidFill>
                          <a:effectLst/>
                          <a:latin typeface="Calibri"/>
                        </a:rPr>
                        <a:t>Coniferous</a:t>
                      </a:r>
                    </a:p>
                  </a:txBody>
                  <a:tcPr marL="6059" marR="6059" marT="6059" marB="0" anchor="b">
                    <a:lnL>
                      <a:noFill/>
                    </a:lnL>
                    <a:lnR>
                      <a:noFill/>
                    </a:lnR>
                    <a:lnT>
                      <a:noFill/>
                    </a:lnT>
                    <a:lnB>
                      <a:noFill/>
                    </a:lnB>
                  </a:tcPr>
                </a:tc>
                <a:tc>
                  <a:txBody>
                    <a:bodyPr/>
                    <a:lstStyle/>
                    <a:p>
                      <a:pPr algn="r" fontAlgn="b"/>
                      <a:r>
                        <a:rPr lang="en-US" sz="1200" b="0" i="0" u="none" strike="noStrike" dirty="0">
                          <a:solidFill>
                            <a:srgbClr val="A6A6A6"/>
                          </a:solidFill>
                          <a:effectLst/>
                          <a:latin typeface="Calibri"/>
                        </a:rPr>
                        <a:t>1</a:t>
                      </a:r>
                    </a:p>
                  </a:txBody>
                  <a:tcPr marL="6059" marR="6059" marT="6059" marB="0" anchor="b">
                    <a:lnL>
                      <a:noFill/>
                    </a:lnL>
                    <a:lnR>
                      <a:noFill/>
                    </a:lnR>
                    <a:lnT>
                      <a:noFill/>
                    </a:lnT>
                    <a:lnB>
                      <a:noFill/>
                    </a:lnB>
                  </a:tcPr>
                </a:tc>
                <a:tc>
                  <a:txBody>
                    <a:bodyPr/>
                    <a:lstStyle/>
                    <a:p>
                      <a:pPr algn="r" fontAlgn="b"/>
                      <a:r>
                        <a:rPr lang="en-US" sz="1200" b="0" i="0" u="none" strike="noStrike">
                          <a:solidFill>
                            <a:srgbClr val="A6A6A6"/>
                          </a:solidFill>
                          <a:effectLst/>
                          <a:latin typeface="Calibri"/>
                        </a:rPr>
                        <a:t>8</a:t>
                      </a:r>
                    </a:p>
                  </a:txBody>
                  <a:tcPr marL="6059" marR="6059" marT="6059" marB="0" anchor="b">
                    <a:lnL>
                      <a:noFill/>
                    </a:lnL>
                    <a:lnR>
                      <a:noFill/>
                    </a:lnR>
                    <a:lnT>
                      <a:noFill/>
                    </a:lnT>
                    <a:lnB>
                      <a:noFill/>
                    </a:lnB>
                  </a:tcPr>
                </a:tc>
                <a:tc>
                  <a:txBody>
                    <a:bodyPr/>
                    <a:lstStyle/>
                    <a:p>
                      <a:pPr algn="r" fontAlgn="b"/>
                      <a:r>
                        <a:rPr lang="en-US" sz="1200" b="0" i="0" u="none" strike="noStrike">
                          <a:solidFill>
                            <a:srgbClr val="A6A6A6"/>
                          </a:solidFill>
                          <a:effectLst/>
                          <a:latin typeface="Calibri"/>
                        </a:rPr>
                        <a:t>2</a:t>
                      </a:r>
                    </a:p>
                  </a:txBody>
                  <a:tcPr marL="6059" marR="6059" marT="6059" marB="0" anchor="b">
                    <a:lnL>
                      <a:noFill/>
                    </a:lnL>
                    <a:lnR>
                      <a:noFill/>
                    </a:lnR>
                    <a:lnT>
                      <a:noFill/>
                    </a:lnT>
                    <a:lnB>
                      <a:noFill/>
                    </a:lnB>
                  </a:tcPr>
                </a:tc>
                <a:tc>
                  <a:txBody>
                    <a:bodyPr/>
                    <a:lstStyle/>
                    <a:p>
                      <a:pPr algn="r" fontAlgn="b"/>
                      <a:r>
                        <a:rPr lang="en-US" sz="1200" b="0" i="0" u="none" strike="noStrike">
                          <a:solidFill>
                            <a:srgbClr val="FFFFFF"/>
                          </a:solidFill>
                          <a:effectLst/>
                          <a:latin typeface="Calibri"/>
                        </a:rPr>
                        <a:t>2110</a:t>
                      </a:r>
                    </a:p>
                  </a:txBody>
                  <a:tcPr marL="6059" marR="6059" marT="6059" marB="0" anchor="b">
                    <a:lnL>
                      <a:noFill/>
                    </a:lnL>
                    <a:lnR>
                      <a:noFill/>
                    </a:lnR>
                    <a:lnT>
                      <a:noFill/>
                    </a:lnT>
                    <a:lnB>
                      <a:noFill/>
                    </a:lnB>
                    <a:solidFill>
                      <a:srgbClr val="156B13"/>
                    </a:solidFill>
                  </a:tcPr>
                </a:tc>
                <a:tc>
                  <a:txBody>
                    <a:bodyPr/>
                    <a:lstStyle/>
                    <a:p>
                      <a:pPr algn="r" fontAlgn="b"/>
                      <a:r>
                        <a:rPr lang="en-US" sz="1200" b="0" i="0" u="none" strike="noStrike">
                          <a:solidFill>
                            <a:srgbClr val="A6A6A6"/>
                          </a:solidFill>
                          <a:effectLst/>
                          <a:latin typeface="Calibri"/>
                        </a:rPr>
                        <a:t>87</a:t>
                      </a:r>
                    </a:p>
                  </a:txBody>
                  <a:tcPr marL="6059" marR="6059" marT="6059" marB="0" anchor="b">
                    <a:lnL>
                      <a:noFill/>
                    </a:lnL>
                    <a:lnR>
                      <a:noFill/>
                    </a:lnR>
                    <a:lnT>
                      <a:noFill/>
                    </a:lnT>
                    <a:lnB>
                      <a:noFill/>
                    </a:lnB>
                  </a:tcPr>
                </a:tc>
                <a:tc>
                  <a:txBody>
                    <a:bodyPr/>
                    <a:lstStyle/>
                    <a:p>
                      <a:pPr algn="r" fontAlgn="b"/>
                      <a:r>
                        <a:rPr lang="en-US" sz="1200" b="0" i="0" u="none" strike="noStrike">
                          <a:solidFill>
                            <a:srgbClr val="A6A6A6"/>
                          </a:solidFill>
                          <a:effectLst/>
                          <a:latin typeface="Calibri"/>
                        </a:rPr>
                        <a:t>9</a:t>
                      </a:r>
                    </a:p>
                  </a:txBody>
                  <a:tcPr marL="6059" marR="6059" marT="605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0" i="0" u="none" strike="noStrike">
                          <a:solidFill>
                            <a:srgbClr val="000000"/>
                          </a:solidFill>
                          <a:effectLst/>
                          <a:latin typeface="Calibri"/>
                        </a:rPr>
                        <a:t>2217</a:t>
                      </a:r>
                    </a:p>
                  </a:txBody>
                  <a:tcPr marL="6059" marR="6059" marT="6059"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200" b="0" i="0" u="none" strike="noStrike">
                          <a:solidFill>
                            <a:srgbClr val="000000"/>
                          </a:solidFill>
                          <a:effectLst/>
                          <a:latin typeface="Calibri"/>
                        </a:rPr>
                        <a:t>95%</a:t>
                      </a:r>
                    </a:p>
                  </a:txBody>
                  <a:tcPr marL="6059" marR="6059" marT="6059" marB="0" anchor="b">
                    <a:lnL>
                      <a:noFill/>
                    </a:lnL>
                    <a:lnR>
                      <a:noFill/>
                    </a:lnR>
                    <a:lnT>
                      <a:noFill/>
                    </a:lnT>
                    <a:lnB>
                      <a:noFill/>
                    </a:lnB>
                  </a:tcPr>
                </a:tc>
                <a:extLst>
                  <a:ext uri="{0D108BD9-81ED-4DB2-BD59-A6C34878D82A}">
                    <a16:rowId xmlns:a16="http://schemas.microsoft.com/office/drawing/2014/main" xmlns="" val="10006"/>
                  </a:ext>
                </a:extLst>
              </a:tr>
              <a:tr h="187809">
                <a:tc vMerge="1">
                  <a:txBody>
                    <a:bodyPr/>
                    <a:lstStyle/>
                    <a:p>
                      <a:endParaRPr lang="en-US"/>
                    </a:p>
                  </a:txBody>
                  <a:tcPr/>
                </a:tc>
                <a:tc>
                  <a:txBody>
                    <a:bodyPr/>
                    <a:lstStyle/>
                    <a:p>
                      <a:pPr algn="l" fontAlgn="b"/>
                      <a:r>
                        <a:rPr lang="en-US" sz="1200" b="0" i="0" u="none" strike="noStrike">
                          <a:solidFill>
                            <a:srgbClr val="000000"/>
                          </a:solidFill>
                          <a:effectLst/>
                          <a:latin typeface="Calibri"/>
                        </a:rPr>
                        <a:t>Deciduous</a:t>
                      </a:r>
                    </a:p>
                  </a:txBody>
                  <a:tcPr marL="6059" marR="6059" marT="6059" marB="0" anchor="b">
                    <a:lnL>
                      <a:noFill/>
                    </a:lnL>
                    <a:lnR>
                      <a:noFill/>
                    </a:lnR>
                    <a:lnT>
                      <a:noFill/>
                    </a:lnT>
                    <a:lnB>
                      <a:noFill/>
                    </a:lnB>
                  </a:tcPr>
                </a:tc>
                <a:tc>
                  <a:txBody>
                    <a:bodyPr/>
                    <a:lstStyle/>
                    <a:p>
                      <a:pPr algn="r" fontAlgn="b"/>
                      <a:r>
                        <a:rPr lang="en-US" sz="1200" b="0" i="0" u="none" strike="noStrike" dirty="0">
                          <a:solidFill>
                            <a:srgbClr val="A6A6A6"/>
                          </a:solidFill>
                          <a:effectLst/>
                          <a:latin typeface="Calibri"/>
                        </a:rPr>
                        <a:t>2</a:t>
                      </a:r>
                    </a:p>
                  </a:txBody>
                  <a:tcPr marL="6059" marR="6059" marT="6059" marB="0" anchor="b">
                    <a:lnL>
                      <a:noFill/>
                    </a:lnL>
                    <a:lnR>
                      <a:noFill/>
                    </a:lnR>
                    <a:lnT>
                      <a:noFill/>
                    </a:lnT>
                    <a:lnB>
                      <a:noFill/>
                    </a:lnB>
                  </a:tcPr>
                </a:tc>
                <a:tc>
                  <a:txBody>
                    <a:bodyPr/>
                    <a:lstStyle/>
                    <a:p>
                      <a:pPr algn="r" fontAlgn="b"/>
                      <a:r>
                        <a:rPr lang="en-US" sz="1200" b="0" i="0" u="none" strike="noStrike">
                          <a:solidFill>
                            <a:srgbClr val="A6A6A6"/>
                          </a:solidFill>
                          <a:effectLst/>
                          <a:latin typeface="Calibri"/>
                        </a:rPr>
                        <a:t>10</a:t>
                      </a:r>
                    </a:p>
                  </a:txBody>
                  <a:tcPr marL="6059" marR="6059" marT="6059" marB="0" anchor="b">
                    <a:lnL>
                      <a:noFill/>
                    </a:lnL>
                    <a:lnR>
                      <a:noFill/>
                    </a:lnR>
                    <a:lnT>
                      <a:noFill/>
                    </a:lnT>
                    <a:lnB>
                      <a:noFill/>
                    </a:lnB>
                  </a:tcPr>
                </a:tc>
                <a:tc>
                  <a:txBody>
                    <a:bodyPr/>
                    <a:lstStyle/>
                    <a:p>
                      <a:pPr algn="r" fontAlgn="b"/>
                      <a:r>
                        <a:rPr lang="en-US" sz="1200" b="0" i="0" u="none" strike="noStrike">
                          <a:solidFill>
                            <a:srgbClr val="A6A6A6"/>
                          </a:solidFill>
                          <a:effectLst/>
                          <a:latin typeface="Calibri"/>
                        </a:rPr>
                        <a:t>5</a:t>
                      </a:r>
                    </a:p>
                  </a:txBody>
                  <a:tcPr marL="6059" marR="6059" marT="6059" marB="0" anchor="b">
                    <a:lnL>
                      <a:noFill/>
                    </a:lnL>
                    <a:lnR>
                      <a:noFill/>
                    </a:lnR>
                    <a:lnT>
                      <a:noFill/>
                    </a:lnT>
                    <a:lnB>
                      <a:noFill/>
                    </a:lnB>
                  </a:tcPr>
                </a:tc>
                <a:tc>
                  <a:txBody>
                    <a:bodyPr/>
                    <a:lstStyle/>
                    <a:p>
                      <a:pPr algn="r" fontAlgn="b"/>
                      <a:r>
                        <a:rPr lang="en-US" sz="1200" b="0" i="0" u="none" strike="noStrike">
                          <a:solidFill>
                            <a:srgbClr val="A6A6A6"/>
                          </a:solidFill>
                          <a:effectLst/>
                          <a:latin typeface="Calibri"/>
                        </a:rPr>
                        <a:t>58</a:t>
                      </a:r>
                    </a:p>
                  </a:txBody>
                  <a:tcPr marL="6059" marR="6059" marT="6059" marB="0" anchor="b">
                    <a:lnL>
                      <a:noFill/>
                    </a:lnL>
                    <a:lnR>
                      <a:noFill/>
                    </a:lnR>
                    <a:lnT>
                      <a:noFill/>
                    </a:lnT>
                    <a:lnB>
                      <a:noFill/>
                    </a:lnB>
                  </a:tcPr>
                </a:tc>
                <a:tc>
                  <a:txBody>
                    <a:bodyPr/>
                    <a:lstStyle/>
                    <a:p>
                      <a:pPr algn="r" fontAlgn="b"/>
                      <a:r>
                        <a:rPr lang="en-US" sz="1200" b="0" i="0" u="none" strike="noStrike">
                          <a:solidFill>
                            <a:srgbClr val="FFFFFF"/>
                          </a:solidFill>
                          <a:effectLst/>
                          <a:latin typeface="Calibri"/>
                        </a:rPr>
                        <a:t>704</a:t>
                      </a:r>
                    </a:p>
                  </a:txBody>
                  <a:tcPr marL="6059" marR="6059" marT="6059" marB="0" anchor="b">
                    <a:lnL>
                      <a:noFill/>
                    </a:lnL>
                    <a:lnR>
                      <a:noFill/>
                    </a:lnR>
                    <a:lnT>
                      <a:noFill/>
                    </a:lnT>
                    <a:lnB>
                      <a:noFill/>
                    </a:lnB>
                    <a:solidFill>
                      <a:srgbClr val="156B13"/>
                    </a:solidFill>
                  </a:tcPr>
                </a:tc>
                <a:tc>
                  <a:txBody>
                    <a:bodyPr/>
                    <a:lstStyle/>
                    <a:p>
                      <a:pPr algn="r" fontAlgn="b"/>
                      <a:r>
                        <a:rPr lang="en-US" sz="1200" b="0" i="0" u="none" strike="noStrike">
                          <a:solidFill>
                            <a:srgbClr val="A6A6A6"/>
                          </a:solidFill>
                          <a:effectLst/>
                          <a:latin typeface="Calibri"/>
                        </a:rPr>
                        <a:t>4</a:t>
                      </a:r>
                    </a:p>
                  </a:txBody>
                  <a:tcPr marL="6059" marR="6059" marT="605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200" b="0" i="0" u="none" strike="noStrike">
                          <a:solidFill>
                            <a:srgbClr val="000000"/>
                          </a:solidFill>
                          <a:effectLst/>
                          <a:latin typeface="Calibri"/>
                        </a:rPr>
                        <a:t>783</a:t>
                      </a:r>
                    </a:p>
                  </a:txBody>
                  <a:tcPr marL="6059" marR="6059" marT="6059"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200" b="0" i="0" u="none" strike="noStrike">
                          <a:solidFill>
                            <a:srgbClr val="000000"/>
                          </a:solidFill>
                          <a:effectLst/>
                          <a:latin typeface="Calibri"/>
                        </a:rPr>
                        <a:t>90%</a:t>
                      </a:r>
                    </a:p>
                  </a:txBody>
                  <a:tcPr marL="6059" marR="6059" marT="6059" marB="0" anchor="b">
                    <a:lnL>
                      <a:noFill/>
                    </a:lnL>
                    <a:lnR>
                      <a:noFill/>
                    </a:lnR>
                    <a:lnT>
                      <a:noFill/>
                    </a:lnT>
                    <a:lnB>
                      <a:noFill/>
                    </a:lnB>
                  </a:tcPr>
                </a:tc>
                <a:extLst>
                  <a:ext uri="{0D108BD9-81ED-4DB2-BD59-A6C34878D82A}">
                    <a16:rowId xmlns:a16="http://schemas.microsoft.com/office/drawing/2014/main" xmlns="" val="10007"/>
                  </a:ext>
                </a:extLst>
              </a:tr>
              <a:tr h="187809">
                <a:tc vMerge="1">
                  <a:txBody>
                    <a:bodyPr/>
                    <a:lstStyle/>
                    <a:p>
                      <a:endParaRPr lang="en-US"/>
                    </a:p>
                  </a:txBody>
                  <a:tcPr/>
                </a:tc>
                <a:tc>
                  <a:txBody>
                    <a:bodyPr/>
                    <a:lstStyle/>
                    <a:p>
                      <a:pPr algn="l" fontAlgn="b"/>
                      <a:r>
                        <a:rPr lang="en-US" sz="1200" b="0" i="0" u="none" strike="noStrike">
                          <a:solidFill>
                            <a:srgbClr val="000000"/>
                          </a:solidFill>
                          <a:effectLst/>
                          <a:latin typeface="Calibri"/>
                        </a:rPr>
                        <a:t>Other</a:t>
                      </a:r>
                    </a:p>
                  </a:txBody>
                  <a:tcPr marL="6059" marR="6059" marT="605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A6A6A6"/>
                          </a:solidFill>
                          <a:effectLst/>
                          <a:latin typeface="Calibri"/>
                        </a:rPr>
                        <a:t>0</a:t>
                      </a:r>
                    </a:p>
                  </a:txBody>
                  <a:tcPr marL="6059" marR="6059" marT="605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A6A6A6"/>
                          </a:solidFill>
                          <a:effectLst/>
                          <a:latin typeface="Calibri"/>
                        </a:rPr>
                        <a:t>3</a:t>
                      </a:r>
                    </a:p>
                  </a:txBody>
                  <a:tcPr marL="6059" marR="6059" marT="605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A6A6A6"/>
                          </a:solidFill>
                          <a:effectLst/>
                          <a:latin typeface="Calibri"/>
                        </a:rPr>
                        <a:t>2</a:t>
                      </a:r>
                    </a:p>
                  </a:txBody>
                  <a:tcPr marL="6059" marR="6059" marT="605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A6A6A6"/>
                          </a:solidFill>
                          <a:effectLst/>
                          <a:latin typeface="Calibri"/>
                        </a:rPr>
                        <a:t>0</a:t>
                      </a:r>
                    </a:p>
                  </a:txBody>
                  <a:tcPr marL="6059" marR="6059" marT="605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A6A6A6"/>
                          </a:solidFill>
                          <a:effectLst/>
                          <a:latin typeface="Calibri"/>
                        </a:rPr>
                        <a:t>0</a:t>
                      </a:r>
                    </a:p>
                  </a:txBody>
                  <a:tcPr marL="6059" marR="6059" marT="605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FFFFFF"/>
                          </a:solidFill>
                          <a:effectLst/>
                          <a:latin typeface="Calibri"/>
                        </a:rPr>
                        <a:t>21</a:t>
                      </a:r>
                    </a:p>
                  </a:txBody>
                  <a:tcPr marL="6059" marR="6059" marT="6059"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156B13"/>
                    </a:solidFill>
                  </a:tcPr>
                </a:tc>
                <a:tc>
                  <a:txBody>
                    <a:bodyPr/>
                    <a:lstStyle/>
                    <a:p>
                      <a:pPr algn="r" fontAlgn="b"/>
                      <a:endParaRPr lang="en-US" sz="1200" b="0" i="0" u="none" strike="noStrike" dirty="0">
                        <a:solidFill>
                          <a:srgbClr val="000000"/>
                        </a:solidFill>
                        <a:effectLst/>
                        <a:latin typeface="Calibri"/>
                      </a:endParaRPr>
                    </a:p>
                  </a:txBody>
                  <a:tcPr marL="6059" marR="6059" marT="6059"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endParaRPr lang="en-US" sz="1200" b="0" i="0" u="none" strike="noStrike" dirty="0">
                        <a:solidFill>
                          <a:srgbClr val="000000"/>
                        </a:solidFill>
                        <a:effectLst/>
                        <a:latin typeface="Calibri"/>
                      </a:endParaRPr>
                    </a:p>
                  </a:txBody>
                  <a:tcPr marL="6059" marR="6059" marT="6059" marB="0" anchor="b">
                    <a:lnL>
                      <a:noFill/>
                    </a:lnL>
                    <a:lnR>
                      <a:noFill/>
                    </a:lnR>
                    <a:lnT>
                      <a:noFill/>
                    </a:lnT>
                    <a:lnB>
                      <a:noFill/>
                    </a:lnB>
                  </a:tcPr>
                </a:tc>
                <a:extLst>
                  <a:ext uri="{0D108BD9-81ED-4DB2-BD59-A6C34878D82A}">
                    <a16:rowId xmlns:a16="http://schemas.microsoft.com/office/drawing/2014/main" xmlns="" val="10008"/>
                  </a:ext>
                </a:extLst>
              </a:tr>
              <a:tr h="187809">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Total</a:t>
                      </a:r>
                    </a:p>
                  </a:txBody>
                  <a:tcPr marL="6059" marR="6059" marT="605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200" b="0" i="0" u="none" strike="noStrike">
                          <a:solidFill>
                            <a:srgbClr val="000000"/>
                          </a:solidFill>
                          <a:effectLst/>
                          <a:latin typeface="Calibri"/>
                        </a:rPr>
                        <a:t>139</a:t>
                      </a:r>
                    </a:p>
                  </a:txBody>
                  <a:tcPr marL="6059" marR="6059" marT="605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200" b="0" i="0" u="none" strike="noStrike">
                          <a:solidFill>
                            <a:srgbClr val="000000"/>
                          </a:solidFill>
                          <a:effectLst/>
                          <a:latin typeface="Calibri"/>
                        </a:rPr>
                        <a:t>198</a:t>
                      </a:r>
                    </a:p>
                  </a:txBody>
                  <a:tcPr marL="6059" marR="6059" marT="605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200" b="0" i="0" u="none" strike="noStrike">
                          <a:solidFill>
                            <a:srgbClr val="000000"/>
                          </a:solidFill>
                          <a:effectLst/>
                          <a:latin typeface="Calibri"/>
                        </a:rPr>
                        <a:t>2753</a:t>
                      </a:r>
                    </a:p>
                  </a:txBody>
                  <a:tcPr marL="6059" marR="6059" marT="605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200" b="0" i="0" u="none" strike="noStrike">
                          <a:solidFill>
                            <a:srgbClr val="000000"/>
                          </a:solidFill>
                          <a:effectLst/>
                          <a:latin typeface="Calibri"/>
                        </a:rPr>
                        <a:t>2195</a:t>
                      </a:r>
                    </a:p>
                  </a:txBody>
                  <a:tcPr marL="6059" marR="6059" marT="605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200" b="0" i="0" u="none" strike="noStrike">
                          <a:solidFill>
                            <a:srgbClr val="000000"/>
                          </a:solidFill>
                          <a:effectLst/>
                          <a:latin typeface="Calibri"/>
                        </a:rPr>
                        <a:t>824</a:t>
                      </a:r>
                    </a:p>
                  </a:txBody>
                  <a:tcPr marL="6059" marR="6059" marT="605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200" b="0" i="0" u="none" strike="noStrike">
                          <a:solidFill>
                            <a:srgbClr val="000000"/>
                          </a:solidFill>
                          <a:effectLst/>
                          <a:latin typeface="Calibri"/>
                        </a:rPr>
                        <a:t>100</a:t>
                      </a:r>
                    </a:p>
                  </a:txBody>
                  <a:tcPr marL="6059" marR="6059" marT="6059"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200" b="0" i="0" u="none" strike="noStrike">
                          <a:solidFill>
                            <a:srgbClr val="000000"/>
                          </a:solidFill>
                          <a:effectLst/>
                          <a:latin typeface="Calibri"/>
                        </a:rPr>
                        <a:t>6209</a:t>
                      </a:r>
                    </a:p>
                  </a:txBody>
                  <a:tcPr marL="6059" marR="6059" marT="6059"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extLst>
                  <a:ext uri="{0D108BD9-81ED-4DB2-BD59-A6C34878D82A}">
                    <a16:rowId xmlns:a16="http://schemas.microsoft.com/office/drawing/2014/main" xmlns="" val="10009"/>
                  </a:ext>
                </a:extLst>
              </a:tr>
              <a:tr h="187809">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Recall</a:t>
                      </a:r>
                    </a:p>
                  </a:txBody>
                  <a:tcPr marL="6059" marR="6059" marT="605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94%</a:t>
                      </a:r>
                    </a:p>
                  </a:txBody>
                  <a:tcPr marL="6059" marR="6059" marT="605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83%</a:t>
                      </a:r>
                    </a:p>
                  </a:txBody>
                  <a:tcPr marL="6059" marR="6059" marT="605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98%</a:t>
                      </a:r>
                    </a:p>
                  </a:txBody>
                  <a:tcPr marL="6059" marR="6059" marT="605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96%</a:t>
                      </a:r>
                    </a:p>
                  </a:txBody>
                  <a:tcPr marL="6059" marR="6059" marT="6059"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85%</a:t>
                      </a:r>
                    </a:p>
                  </a:txBody>
                  <a:tcPr marL="6059" marR="6059" marT="6059"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extLst>
                  <a:ext uri="{0D108BD9-81ED-4DB2-BD59-A6C34878D82A}">
                    <a16:rowId xmlns:a16="http://schemas.microsoft.com/office/drawing/2014/main" xmlns="" val="10010"/>
                  </a:ext>
                </a:extLst>
              </a:tr>
              <a:tr h="535833">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tc>
                  <a:txBody>
                    <a:bodyPr/>
                    <a:lstStyle/>
                    <a:p>
                      <a:pPr algn="r" fontAlgn="b"/>
                      <a:r>
                        <a:rPr lang="en-US" sz="1200" b="0" i="0" u="none" strike="noStrike" dirty="0">
                          <a:solidFill>
                            <a:srgbClr val="000000"/>
                          </a:solidFill>
                          <a:effectLst/>
                          <a:latin typeface="Calibri"/>
                        </a:rPr>
                        <a:t>Overall :</a:t>
                      </a:r>
                    </a:p>
                  </a:txBody>
                  <a:tcPr marL="6059" marR="6059" marT="6059" marB="0" anchor="b">
                    <a:lnL>
                      <a:noFill/>
                    </a:lnL>
                    <a:lnR>
                      <a:noFill/>
                    </a:lnR>
                    <a:lnT>
                      <a:noFill/>
                    </a:lnT>
                    <a:lnB>
                      <a:noFill/>
                    </a:lnB>
                  </a:tcPr>
                </a:tc>
                <a:tc>
                  <a:txBody>
                    <a:bodyPr/>
                    <a:lstStyle/>
                    <a:p>
                      <a:pPr algn="r" fontAlgn="b"/>
                      <a:r>
                        <a:rPr lang="en-US" sz="1300" b="1" i="0" u="none" strike="noStrike" dirty="0">
                          <a:solidFill>
                            <a:srgbClr val="FFFFFF"/>
                          </a:solidFill>
                          <a:effectLst/>
                          <a:latin typeface="Calibri"/>
                        </a:rPr>
                        <a:t>94%</a:t>
                      </a:r>
                    </a:p>
                  </a:txBody>
                  <a:tcPr marL="6059" marR="6059" marT="6059" marB="0" anchor="b">
                    <a:lnL>
                      <a:noFill/>
                    </a:lnL>
                    <a:lnR>
                      <a:noFill/>
                    </a:lnR>
                    <a:lnT>
                      <a:noFill/>
                    </a:lnT>
                    <a:lnB>
                      <a:noFill/>
                    </a:lnB>
                    <a:solidFill>
                      <a:srgbClr val="156B13"/>
                    </a:solidFill>
                  </a:tcPr>
                </a:tc>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extLst>
                  <a:ext uri="{0D108BD9-81ED-4DB2-BD59-A6C34878D82A}">
                    <a16:rowId xmlns:a16="http://schemas.microsoft.com/office/drawing/2014/main" xmlns="" val="10011"/>
                  </a:ext>
                </a:extLst>
              </a:tr>
              <a:tr h="187809">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6059" marR="6059" marT="6059" marB="0" anchor="b">
                    <a:lnL>
                      <a:noFill/>
                    </a:lnL>
                    <a:lnR>
                      <a:noFill/>
                    </a:lnR>
                    <a:lnT>
                      <a:noFill/>
                    </a:lnT>
                    <a:lnB>
                      <a:noFill/>
                    </a:lnB>
                  </a:tcPr>
                </a:tc>
                <a:tc>
                  <a:txBody>
                    <a:bodyPr/>
                    <a:lstStyle/>
                    <a:p>
                      <a:pPr algn="r" fontAlgn="b"/>
                      <a:r>
                        <a:rPr lang="en-US" sz="1200" b="1" i="0" u="none" strike="noStrike">
                          <a:solidFill>
                            <a:srgbClr val="000000"/>
                          </a:solidFill>
                          <a:effectLst/>
                          <a:latin typeface="Calibri"/>
                        </a:rPr>
                        <a:t>Kappa:</a:t>
                      </a:r>
                    </a:p>
                  </a:txBody>
                  <a:tcPr marL="6059" marR="6059" marT="6059" marB="0" anchor="b">
                    <a:lnL>
                      <a:noFill/>
                    </a:lnL>
                    <a:lnR>
                      <a:noFill/>
                    </a:lnR>
                    <a:lnT>
                      <a:noFill/>
                    </a:lnT>
                    <a:lnB>
                      <a:noFill/>
                    </a:lnB>
                  </a:tcPr>
                </a:tc>
                <a:tc>
                  <a:txBody>
                    <a:bodyPr/>
                    <a:lstStyle/>
                    <a:p>
                      <a:pPr algn="r" fontAlgn="b"/>
                      <a:r>
                        <a:rPr lang="en-US" sz="1200" b="1" i="0" u="none" strike="noStrike" dirty="0">
                          <a:solidFill>
                            <a:srgbClr val="000000"/>
                          </a:solidFill>
                          <a:effectLst/>
                          <a:latin typeface="Calibri"/>
                        </a:rPr>
                        <a:t>0.91</a:t>
                      </a:r>
                    </a:p>
                  </a:txBody>
                  <a:tcPr marL="6059" marR="6059" marT="6059"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a:endParaRPr>
                    </a:p>
                  </a:txBody>
                  <a:tcPr marL="6059" marR="6059" marT="6059" marB="0" anchor="b">
                    <a:lnL>
                      <a:noFill/>
                    </a:lnL>
                    <a:lnR>
                      <a:noFill/>
                    </a:lnR>
                    <a:lnT>
                      <a:noFill/>
                    </a:lnT>
                    <a:lnB>
                      <a:noFill/>
                    </a:lnB>
                  </a:tcPr>
                </a:tc>
                <a:extLst>
                  <a:ext uri="{0D108BD9-81ED-4DB2-BD59-A6C34878D82A}">
                    <a16:rowId xmlns:a16="http://schemas.microsoft.com/office/drawing/2014/main" xmlns="" val="10012"/>
                  </a:ext>
                </a:extLst>
              </a:tr>
            </a:tbl>
          </a:graphicData>
        </a:graphic>
      </p:graphicFrame>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700036"/>
            <a:ext cx="1826014" cy="1103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7505" y="1746356"/>
            <a:ext cx="1826013" cy="1011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7984" y="1667849"/>
            <a:ext cx="1859453" cy="1096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88224" y="1700036"/>
            <a:ext cx="2081960" cy="1032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5427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D55AD646-228B-4A7F-9EBC-6BF30BDEB6F9}"/>
              </a:ext>
            </a:extLst>
          </p:cNvPr>
          <p:cNvSpPr>
            <a:spLocks noGrp="1"/>
          </p:cNvSpPr>
          <p:nvPr>
            <p:ph type="title"/>
          </p:nvPr>
        </p:nvSpPr>
        <p:spPr/>
        <p:txBody>
          <a:bodyPr/>
          <a:lstStyle/>
          <a:p>
            <a:r>
              <a:rPr lang="en-US" dirty="0"/>
              <a:t>Additional ground truth</a:t>
            </a:r>
          </a:p>
        </p:txBody>
      </p:sp>
      <p:sp>
        <p:nvSpPr>
          <p:cNvPr id="3" name="Satura vietturis 2">
            <a:extLst>
              <a:ext uri="{FF2B5EF4-FFF2-40B4-BE49-F238E27FC236}">
                <a16:creationId xmlns:a16="http://schemas.microsoft.com/office/drawing/2014/main" xmlns="" id="{B00E2A6D-A7B3-4D54-922F-7D32270F5279}"/>
              </a:ext>
            </a:extLst>
          </p:cNvPr>
          <p:cNvSpPr>
            <a:spLocks noGrp="1"/>
          </p:cNvSpPr>
          <p:nvPr>
            <p:ph idx="1"/>
          </p:nvPr>
        </p:nvSpPr>
        <p:spPr/>
        <p:txBody>
          <a:bodyPr>
            <a:normAutofit/>
          </a:bodyPr>
          <a:lstStyle/>
          <a:p>
            <a:r>
              <a:rPr lang="en-US" sz="1800" dirty="0"/>
              <a:t>Data from State forest service</a:t>
            </a:r>
          </a:p>
          <a:p>
            <a:r>
              <a:rPr lang="en-US" sz="1800" dirty="0"/>
              <a:t>Lidar data (canopy height model)</a:t>
            </a:r>
          </a:p>
          <a:p>
            <a:r>
              <a:rPr lang="en-US" sz="1800" dirty="0"/>
              <a:t>Rural support service data</a:t>
            </a:r>
          </a:p>
        </p:txBody>
      </p:sp>
      <p:sp>
        <p:nvSpPr>
          <p:cNvPr id="4" name="Slaida numura vietturis 3">
            <a:extLst>
              <a:ext uri="{FF2B5EF4-FFF2-40B4-BE49-F238E27FC236}">
                <a16:creationId xmlns:a16="http://schemas.microsoft.com/office/drawing/2014/main" xmlns="" id="{B8FAE4FE-E148-4503-83BD-08F241CED4C6}"/>
              </a:ext>
            </a:extLst>
          </p:cNvPr>
          <p:cNvSpPr>
            <a:spLocks noGrp="1"/>
          </p:cNvSpPr>
          <p:nvPr>
            <p:ph type="sldNum" sz="quarter" idx="12"/>
          </p:nvPr>
        </p:nvSpPr>
        <p:spPr/>
        <p:txBody>
          <a:bodyPr/>
          <a:lstStyle/>
          <a:p>
            <a:fld id="{DF1DEB1D-ACB7-411A-B81E-9173170AACF8}" type="slidenum">
              <a:rPr lang="en-GB" smtClean="0"/>
              <a:t>16</a:t>
            </a:fld>
            <a:endParaRPr lang="en-GB"/>
          </a:p>
        </p:txBody>
      </p:sp>
      <p:pic>
        <p:nvPicPr>
          <p:cNvPr id="6" name="Attēls 5">
            <a:extLst>
              <a:ext uri="{FF2B5EF4-FFF2-40B4-BE49-F238E27FC236}">
                <a16:creationId xmlns:a16="http://schemas.microsoft.com/office/drawing/2014/main" xmlns="" id="{E28008B7-327B-4DD1-8455-EBF72DD9E612}"/>
              </a:ext>
            </a:extLst>
          </p:cNvPr>
          <p:cNvPicPr>
            <a:picLocks noChangeAspect="1"/>
          </p:cNvPicPr>
          <p:nvPr/>
        </p:nvPicPr>
        <p:blipFill>
          <a:blip r:embed="rId3"/>
          <a:stretch>
            <a:fillRect/>
          </a:stretch>
        </p:blipFill>
        <p:spPr>
          <a:xfrm>
            <a:off x="2051720" y="2636912"/>
            <a:ext cx="6073887" cy="3927524"/>
          </a:xfrm>
          <a:prstGeom prst="rect">
            <a:avLst/>
          </a:prstGeom>
        </p:spPr>
      </p:pic>
    </p:spTree>
    <p:extLst>
      <p:ext uri="{BB962C8B-B14F-4D97-AF65-F5344CB8AC3E}">
        <p14:creationId xmlns:p14="http://schemas.microsoft.com/office/powerpoint/2010/main" val="2423381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xmlns="" id="{11FA2BAC-44B3-406E-94C2-D40281C8DA78}"/>
              </a:ext>
            </a:extLst>
          </p:cNvPr>
          <p:cNvSpPr>
            <a:spLocks noGrp="1"/>
          </p:cNvSpPr>
          <p:nvPr>
            <p:ph type="title"/>
          </p:nvPr>
        </p:nvSpPr>
        <p:spPr/>
        <p:txBody>
          <a:bodyPr/>
          <a:lstStyle/>
          <a:p>
            <a:r>
              <a:rPr lang="en-US" dirty="0"/>
              <a:t>Drone mission samples</a:t>
            </a:r>
          </a:p>
        </p:txBody>
      </p:sp>
      <p:sp>
        <p:nvSpPr>
          <p:cNvPr id="3" name="Satura vietturis 2">
            <a:extLst>
              <a:ext uri="{FF2B5EF4-FFF2-40B4-BE49-F238E27FC236}">
                <a16:creationId xmlns:a16="http://schemas.microsoft.com/office/drawing/2014/main" xmlns="" id="{D94A5D94-C789-4DB9-8FB8-6C6B707AF7BB}"/>
              </a:ext>
            </a:extLst>
          </p:cNvPr>
          <p:cNvSpPr>
            <a:spLocks noGrp="1"/>
          </p:cNvSpPr>
          <p:nvPr>
            <p:ph idx="1"/>
          </p:nvPr>
        </p:nvSpPr>
        <p:spPr>
          <a:xfrm>
            <a:off x="4775589" y="1366202"/>
            <a:ext cx="4114800" cy="1142999"/>
          </a:xfrm>
        </p:spPr>
        <p:txBody>
          <a:bodyPr>
            <a:noAutofit/>
          </a:bodyPr>
          <a:lstStyle/>
          <a:p>
            <a:r>
              <a:rPr lang="en-US" sz="2000" dirty="0"/>
              <a:t>Select generated grid points</a:t>
            </a:r>
          </a:p>
          <a:p>
            <a:r>
              <a:rPr lang="en-US" sz="2000" dirty="0"/>
              <a:t>Mission planning</a:t>
            </a:r>
          </a:p>
        </p:txBody>
      </p:sp>
      <p:sp>
        <p:nvSpPr>
          <p:cNvPr id="4" name="Slaida numura vietturis 3">
            <a:extLst>
              <a:ext uri="{FF2B5EF4-FFF2-40B4-BE49-F238E27FC236}">
                <a16:creationId xmlns:a16="http://schemas.microsoft.com/office/drawing/2014/main" xmlns="" id="{22EB6D38-76E5-412D-99E2-3992D370AB10}"/>
              </a:ext>
            </a:extLst>
          </p:cNvPr>
          <p:cNvSpPr>
            <a:spLocks noGrp="1"/>
          </p:cNvSpPr>
          <p:nvPr>
            <p:ph type="sldNum" sz="quarter" idx="12"/>
          </p:nvPr>
        </p:nvSpPr>
        <p:spPr/>
        <p:txBody>
          <a:bodyPr/>
          <a:lstStyle/>
          <a:p>
            <a:fld id="{DF1DEB1D-ACB7-411A-B81E-9173170AACF8}" type="slidenum">
              <a:rPr lang="en-GB" smtClean="0"/>
              <a:t>17</a:t>
            </a:fld>
            <a:endParaRPr lang="en-GB"/>
          </a:p>
        </p:txBody>
      </p:sp>
      <p:pic>
        <p:nvPicPr>
          <p:cNvPr id="5" name="Attēls 4">
            <a:extLst>
              <a:ext uri="{FF2B5EF4-FFF2-40B4-BE49-F238E27FC236}">
                <a16:creationId xmlns:a16="http://schemas.microsoft.com/office/drawing/2014/main" xmlns="" id="{2E01E67F-E1FC-4314-AE74-D485B25279BD}"/>
              </a:ext>
            </a:extLst>
          </p:cNvPr>
          <p:cNvPicPr>
            <a:picLocks noChangeAspect="1"/>
          </p:cNvPicPr>
          <p:nvPr/>
        </p:nvPicPr>
        <p:blipFill>
          <a:blip r:embed="rId3"/>
          <a:stretch>
            <a:fillRect/>
          </a:stretch>
        </p:blipFill>
        <p:spPr>
          <a:xfrm>
            <a:off x="422186" y="4030291"/>
            <a:ext cx="3665236" cy="2455017"/>
          </a:xfrm>
          <a:prstGeom prst="rect">
            <a:avLst/>
          </a:prstGeom>
        </p:spPr>
      </p:pic>
      <p:pic>
        <p:nvPicPr>
          <p:cNvPr id="6" name="Attēls 5">
            <a:extLst>
              <a:ext uri="{FF2B5EF4-FFF2-40B4-BE49-F238E27FC236}">
                <a16:creationId xmlns:a16="http://schemas.microsoft.com/office/drawing/2014/main" xmlns="" id="{5D587559-8C3B-4D69-BE0C-AC7540116AB6}"/>
              </a:ext>
            </a:extLst>
          </p:cNvPr>
          <p:cNvPicPr>
            <a:picLocks noChangeAspect="1"/>
          </p:cNvPicPr>
          <p:nvPr/>
        </p:nvPicPr>
        <p:blipFill>
          <a:blip r:embed="rId4"/>
          <a:stretch>
            <a:fillRect/>
          </a:stretch>
        </p:blipFill>
        <p:spPr>
          <a:xfrm>
            <a:off x="4385798" y="4065883"/>
            <a:ext cx="4002626" cy="2455932"/>
          </a:xfrm>
          <a:prstGeom prst="rect">
            <a:avLst/>
          </a:prstGeom>
        </p:spPr>
      </p:pic>
      <p:pic>
        <p:nvPicPr>
          <p:cNvPr id="7" name="Attēls 6">
            <a:extLst>
              <a:ext uri="{FF2B5EF4-FFF2-40B4-BE49-F238E27FC236}">
                <a16:creationId xmlns:a16="http://schemas.microsoft.com/office/drawing/2014/main" xmlns="" id="{F8D20882-8CCD-485C-B634-234E8CB42CC2}"/>
              </a:ext>
            </a:extLst>
          </p:cNvPr>
          <p:cNvPicPr>
            <a:picLocks noChangeAspect="1"/>
          </p:cNvPicPr>
          <p:nvPr/>
        </p:nvPicPr>
        <p:blipFill>
          <a:blip r:embed="rId5"/>
          <a:stretch>
            <a:fillRect/>
          </a:stretch>
        </p:blipFill>
        <p:spPr>
          <a:xfrm>
            <a:off x="253611" y="1330800"/>
            <a:ext cx="4318389" cy="2452259"/>
          </a:xfrm>
          <a:prstGeom prst="rect">
            <a:avLst/>
          </a:prstGeom>
        </p:spPr>
      </p:pic>
    </p:spTree>
    <p:extLst>
      <p:ext uri="{BB962C8B-B14F-4D97-AF65-F5344CB8AC3E}">
        <p14:creationId xmlns:p14="http://schemas.microsoft.com/office/powerpoint/2010/main" val="441845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Better to see once…</a:t>
            </a:r>
          </a:p>
        </p:txBody>
      </p:sp>
      <p:sp>
        <p:nvSpPr>
          <p:cNvPr id="8" name="Rectangle 7">
            <a:extLst>
              <a:ext uri="{FF2B5EF4-FFF2-40B4-BE49-F238E27FC236}">
                <a16:creationId xmlns="" xmlns:a16="http://schemas.microsoft.com/office/drawing/2014/main" id="{A67FB8D0-E1A6-4F50-A942-C9710791D1CF}"/>
              </a:ext>
            </a:extLst>
          </p:cNvPr>
          <p:cNvSpPr/>
          <p:nvPr/>
        </p:nvSpPr>
        <p:spPr>
          <a:xfrm>
            <a:off x="341222" y="1824583"/>
            <a:ext cx="6678587" cy="4171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image19.png"/>
          <p:cNvPicPr/>
          <p:nvPr/>
        </p:nvPicPr>
        <p:blipFill>
          <a:blip r:embed="rId3"/>
          <a:stretch/>
        </p:blipFill>
        <p:spPr bwMode="auto">
          <a:xfrm>
            <a:off x="410998" y="1715414"/>
            <a:ext cx="8064896" cy="3930497"/>
          </a:xfrm>
          <a:prstGeom prst="rect">
            <a:avLst/>
          </a:prstGeom>
          <a:ln/>
        </p:spPr>
      </p:pic>
      <p:pic>
        <p:nvPicPr>
          <p:cNvPr id="7" name="Content Placeholder 6" descr="A close up of text on a white background&#10;&#10;Description automatically generated">
            <a:extLst>
              <a:ext uri="{FF2B5EF4-FFF2-40B4-BE49-F238E27FC236}">
                <a16:creationId xmlns="" xmlns:a16="http://schemas.microsoft.com/office/drawing/2014/main" id="{3EE98574-CA78-48E2-87D1-96950F7AD553}"/>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29043" y="1980247"/>
            <a:ext cx="6172933" cy="3674364"/>
          </a:xfrm>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593284"/>
            <a:ext cx="6957632" cy="519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6349" y="1334379"/>
            <a:ext cx="1666131" cy="744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4DE3859E-BBCB-4488-B2B4-BC213B82075D}" type="slidenum">
              <a:rPr lang="en-GB" smtClean="0"/>
              <a:t>2</a:t>
            </a:fld>
            <a:endParaRPr lang="en-GB"/>
          </a:p>
        </p:txBody>
      </p:sp>
    </p:spTree>
    <p:extLst>
      <p:ext uri="{BB962C8B-B14F-4D97-AF65-F5344CB8AC3E}">
        <p14:creationId xmlns:p14="http://schemas.microsoft.com/office/powerpoint/2010/main" val="17477082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3858" y="1353062"/>
            <a:ext cx="476250"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1259129"/>
            <a:ext cx="2209800"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1844825"/>
            <a:ext cx="8748420"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2320" y="980728"/>
            <a:ext cx="1666131" cy="744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txBox="1">
            <a:spLocks/>
          </p:cNvSpPr>
          <p:nvPr/>
        </p:nvSpPr>
        <p:spPr>
          <a:xfrm>
            <a:off x="457200" y="2708920"/>
            <a:ext cx="822960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More complicated stuff is a problem</a:t>
            </a:r>
            <a:endParaRPr lang="en-US" dirty="0"/>
          </a:p>
        </p:txBody>
      </p:sp>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412" y="4346401"/>
            <a:ext cx="7877175"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552" y="3859202"/>
            <a:ext cx="6776636" cy="505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0800" y="3553521"/>
            <a:ext cx="1666131" cy="744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All the algorithms can do that…</a:t>
            </a:r>
            <a:endParaRPr lang="en-US" dirty="0"/>
          </a:p>
        </p:txBody>
      </p:sp>
      <p:sp>
        <p:nvSpPr>
          <p:cNvPr id="6" name="Slide Number Placeholder 5"/>
          <p:cNvSpPr>
            <a:spLocks noGrp="1"/>
          </p:cNvSpPr>
          <p:nvPr>
            <p:ph type="sldNum" sz="quarter" idx="12"/>
          </p:nvPr>
        </p:nvSpPr>
        <p:spPr/>
        <p:txBody>
          <a:bodyPr/>
          <a:lstStyle/>
          <a:p>
            <a:fld id="{4DE3859E-BBCB-4488-B2B4-BC213B82075D}" type="slidenum">
              <a:rPr lang="en-GB" smtClean="0"/>
              <a:t>3</a:t>
            </a:fld>
            <a:endParaRPr lang="en-GB"/>
          </a:p>
        </p:txBody>
      </p:sp>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512" y="1221409"/>
            <a:ext cx="19431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64088" y="1373428"/>
            <a:ext cx="400050"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2160" y="1316278"/>
            <a:ext cx="657225"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18895" y="1344852"/>
            <a:ext cx="733425"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401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primitive case of Gaussian Mixture</a:t>
            </a:r>
            <a:br>
              <a:rPr lang="en-US" dirty="0"/>
            </a:br>
            <a:r>
              <a:rPr lang="en-US" dirty="0"/>
              <a:t>(illustrative example)</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DF1DEB1D-ACB7-411A-B81E-9173170AACF8}" type="slidenum">
              <a:rPr lang="en-GB" smtClean="0"/>
              <a:t>4</a:t>
            </a:fld>
            <a:endParaRPr lang="en-GB"/>
          </a:p>
        </p:txBody>
      </p:sp>
      <p:pic>
        <p:nvPicPr>
          <p:cNvPr id="1026" name="Picture 2" descr="G:\!Distribution\!Dokumenti\DynLand\Final_presentation\Charts\GaussianMixtureModelsExample_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80" y="1556792"/>
            <a:ext cx="3347864" cy="251089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G:\!Distribution\!Dokumenti\DynLand\Final_presentation\Charts\GaussianMixtureModelsExample_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370" y="1568624"/>
            <a:ext cx="3332086" cy="249906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s://www.mathworks.com/help/examples/stats/win64/GaussianMixtureModelsExample_0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081" y="4221088"/>
            <a:ext cx="3343456" cy="25061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https://www.mathworks.com/help/examples/stats/win64/GaussianMixtureModelsExample_0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221088"/>
            <a:ext cx="3343456" cy="25061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722812" y="6016697"/>
            <a:ext cx="100261" cy="10026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6018758" y="6207197"/>
            <a:ext cx="100261" cy="10026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ectangle 12"/>
          <p:cNvSpPr/>
          <p:nvPr/>
        </p:nvSpPr>
        <p:spPr>
          <a:xfrm>
            <a:off x="6469608" y="5740472"/>
            <a:ext cx="100261" cy="10026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5-Point Star 9"/>
          <p:cNvSpPr/>
          <p:nvPr/>
        </p:nvSpPr>
        <p:spPr>
          <a:xfrm>
            <a:off x="6114153" y="5539280"/>
            <a:ext cx="123556" cy="123556"/>
          </a:xfrm>
          <a:prstGeom prst="star5">
            <a:avLst/>
          </a:prstGeom>
          <a:noFill/>
          <a:ln w="9525">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7" name="Rectangle 16"/>
          <p:cNvSpPr/>
          <p:nvPr/>
        </p:nvSpPr>
        <p:spPr>
          <a:xfrm>
            <a:off x="6193597" y="5949280"/>
            <a:ext cx="100261" cy="10026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5-Point Star 17"/>
          <p:cNvSpPr/>
          <p:nvPr/>
        </p:nvSpPr>
        <p:spPr>
          <a:xfrm>
            <a:off x="6256759" y="5329460"/>
            <a:ext cx="123556" cy="123556"/>
          </a:xfrm>
          <a:prstGeom prst="star5">
            <a:avLst/>
          </a:prstGeom>
          <a:noFill/>
          <a:ln w="9525">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9" name="5-Point Star 18"/>
          <p:cNvSpPr/>
          <p:nvPr/>
        </p:nvSpPr>
        <p:spPr>
          <a:xfrm>
            <a:off x="5424119" y="6115014"/>
            <a:ext cx="123556" cy="123556"/>
          </a:xfrm>
          <a:prstGeom prst="star5">
            <a:avLst/>
          </a:prstGeom>
          <a:noFill/>
          <a:ln w="9525">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nvGrpSpPr>
          <p:cNvPr id="8" name="Group 7">
            <a:extLst>
              <a:ext uri="{FF2B5EF4-FFF2-40B4-BE49-F238E27FC236}">
                <a16:creationId xmlns:a16="http://schemas.microsoft.com/office/drawing/2014/main" xmlns="" id="{13141A35-ADF3-46C8-8D54-3141A80A35D3}"/>
              </a:ext>
            </a:extLst>
          </p:cNvPr>
          <p:cNvGrpSpPr/>
          <p:nvPr/>
        </p:nvGrpSpPr>
        <p:grpSpPr>
          <a:xfrm>
            <a:off x="7612068" y="4077072"/>
            <a:ext cx="2000492" cy="2585323"/>
            <a:chOff x="7252028" y="4400729"/>
            <a:chExt cx="2000492" cy="2585323"/>
          </a:xfrm>
        </p:grpSpPr>
        <p:sp>
          <p:nvSpPr>
            <p:cNvPr id="24" name="TextBox 23">
              <a:extLst>
                <a:ext uri="{FF2B5EF4-FFF2-40B4-BE49-F238E27FC236}">
                  <a16:creationId xmlns:a16="http://schemas.microsoft.com/office/drawing/2014/main" xmlns="" id="{5A9B22B6-A354-40E3-A57A-AC172F278B8B}"/>
                </a:ext>
              </a:extLst>
            </p:cNvPr>
            <p:cNvSpPr txBox="1"/>
            <p:nvPr/>
          </p:nvSpPr>
          <p:spPr>
            <a:xfrm>
              <a:off x="7252028" y="4400729"/>
              <a:ext cx="2000492" cy="2585323"/>
            </a:xfrm>
            <a:prstGeom prst="rect">
              <a:avLst/>
            </a:prstGeom>
            <a:noFill/>
          </p:spPr>
          <p:txBody>
            <a:bodyPr wrap="square" rtlCol="0">
              <a:spAutoFit/>
            </a:bodyPr>
            <a:lstStyle/>
            <a:p>
              <a:r>
                <a:rPr lang="en-GB" i="1" dirty="0"/>
                <a:t>Black shapes:</a:t>
              </a:r>
            </a:p>
            <a:p>
              <a:r>
                <a:rPr lang="en-US" i="1" dirty="0"/>
                <a:t>Labeled</a:t>
              </a:r>
              <a:r>
                <a:rPr lang="en-GB" i="1" dirty="0"/>
                <a:t> data</a:t>
              </a:r>
            </a:p>
            <a:p>
              <a:r>
                <a:rPr lang="en-GB" i="1" dirty="0"/>
                <a:t>1</a:t>
              </a:r>
              <a:r>
                <a:rPr lang="en-GB" i="1" baseline="30000" dirty="0"/>
                <a:t>st</a:t>
              </a:r>
              <a:r>
                <a:rPr lang="en-GB" i="1" dirty="0"/>
                <a:t> class: </a:t>
              </a:r>
              <a:br>
                <a:rPr lang="en-GB" i="1" dirty="0"/>
              </a:br>
              <a:r>
                <a:rPr lang="en-GB" i="1" dirty="0"/>
                <a:t>2</a:t>
              </a:r>
              <a:r>
                <a:rPr lang="en-GB" i="1" baseline="30000" dirty="0"/>
                <a:t>nd</a:t>
              </a:r>
              <a:r>
                <a:rPr lang="en-GB" i="1" dirty="0"/>
                <a:t> class: </a:t>
              </a:r>
            </a:p>
            <a:p>
              <a:r>
                <a:rPr lang="en-GB" i="1" dirty="0"/>
                <a:t>The class is assigned </a:t>
              </a:r>
            </a:p>
            <a:p>
              <a:r>
                <a:rPr lang="en-GB" i="1" dirty="0"/>
                <a:t>by a max. of</a:t>
              </a:r>
            </a:p>
            <a:p>
              <a:r>
                <a:rPr lang="en-GB" i="1" dirty="0"/>
                <a:t>votes</a:t>
              </a:r>
            </a:p>
            <a:p>
              <a:endParaRPr lang="en-GB" i="1" dirty="0"/>
            </a:p>
          </p:txBody>
        </p:sp>
        <p:sp>
          <p:nvSpPr>
            <p:cNvPr id="25" name="Rectangle 24">
              <a:extLst>
                <a:ext uri="{FF2B5EF4-FFF2-40B4-BE49-F238E27FC236}">
                  <a16:creationId xmlns:a16="http://schemas.microsoft.com/office/drawing/2014/main" xmlns="" id="{C86CAF8C-450B-49CC-8994-B980B741AF79}"/>
                </a:ext>
              </a:extLst>
            </p:cNvPr>
            <p:cNvSpPr/>
            <p:nvPr/>
          </p:nvSpPr>
          <p:spPr>
            <a:xfrm>
              <a:off x="8244408" y="5388381"/>
              <a:ext cx="100261" cy="10026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 name="5-Point Star 9">
              <a:extLst>
                <a:ext uri="{FF2B5EF4-FFF2-40B4-BE49-F238E27FC236}">
                  <a16:creationId xmlns:a16="http://schemas.microsoft.com/office/drawing/2014/main" xmlns="" id="{2CDD2F1A-47EC-4F2D-811A-1C5AC68D0379}"/>
                </a:ext>
              </a:extLst>
            </p:cNvPr>
            <p:cNvSpPr/>
            <p:nvPr/>
          </p:nvSpPr>
          <p:spPr>
            <a:xfrm>
              <a:off x="8244408" y="5085184"/>
              <a:ext cx="123556" cy="123556"/>
            </a:xfrm>
            <a:prstGeom prst="star5">
              <a:avLst/>
            </a:prstGeom>
            <a:noFill/>
            <a:ln w="9525">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3908981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a 9">
            <a:extLst>
              <a:ext uri="{FF2B5EF4-FFF2-40B4-BE49-F238E27FC236}">
                <a16:creationId xmlns:a16="http://schemas.microsoft.com/office/drawing/2014/main" xmlns="" id="{051202A7-E1DE-47AB-861E-8394CEFC008C}"/>
              </a:ext>
            </a:extLst>
          </p:cNvPr>
          <p:cNvGrpSpPr/>
          <p:nvPr/>
        </p:nvGrpSpPr>
        <p:grpSpPr>
          <a:xfrm>
            <a:off x="683568" y="1259988"/>
            <a:ext cx="5760234" cy="3249132"/>
            <a:chOff x="1655879" y="1314625"/>
            <a:chExt cx="5760234" cy="3249132"/>
          </a:xfrm>
        </p:grpSpPr>
        <p:pic>
          <p:nvPicPr>
            <p:cNvPr id="9" name="Picture 2">
              <a:extLst>
                <a:ext uri="{FF2B5EF4-FFF2-40B4-BE49-F238E27FC236}">
                  <a16:creationId xmlns:a16="http://schemas.microsoft.com/office/drawing/2014/main" xmlns="" id="{E5AAA884-20B2-4C25-9A34-1C7F114D95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5879" y="1314625"/>
              <a:ext cx="5760234" cy="3249132"/>
            </a:xfrm>
            <a:prstGeom prst="rect">
              <a:avLst/>
            </a:prstGeom>
            <a:noFill/>
            <a:extLst>
              <a:ext uri="{909E8E84-426E-40DD-AFC4-6F175D3DCCD1}">
                <a14:hiddenFill xmlns:a14="http://schemas.microsoft.com/office/drawing/2010/main">
                  <a:solidFill>
                    <a:srgbClr val="FFFFFF"/>
                  </a:solidFill>
                </a14:hiddenFill>
              </a:ext>
            </a:extLst>
          </p:spPr>
        </p:pic>
        <p:sp>
          <p:nvSpPr>
            <p:cNvPr id="7" name="Taisnstūris 6">
              <a:extLst>
                <a:ext uri="{FF2B5EF4-FFF2-40B4-BE49-F238E27FC236}">
                  <a16:creationId xmlns:a16="http://schemas.microsoft.com/office/drawing/2014/main" xmlns="" id="{BF7841BE-1A6D-4AF3-B62D-69EF206BACFB}"/>
                </a:ext>
              </a:extLst>
            </p:cNvPr>
            <p:cNvSpPr/>
            <p:nvPr/>
          </p:nvSpPr>
          <p:spPr>
            <a:xfrm>
              <a:off x="6156176" y="1417638"/>
              <a:ext cx="936104" cy="7872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Normal distribution</a:t>
              </a:r>
              <a:endParaRPr lang="lv-LV" dirty="0"/>
            </a:p>
          </p:txBody>
        </p:sp>
      </p:grpSp>
      <p:sp>
        <p:nvSpPr>
          <p:cNvPr id="2" name="Title 1"/>
          <p:cNvSpPr>
            <a:spLocks noGrp="1"/>
          </p:cNvSpPr>
          <p:nvPr>
            <p:ph type="title"/>
          </p:nvPr>
        </p:nvSpPr>
        <p:spPr/>
        <p:txBody>
          <a:bodyPr/>
          <a:lstStyle/>
          <a:p>
            <a:r>
              <a:rPr lang="en-US" dirty="0"/>
              <a:t>Novel clustering approach</a:t>
            </a:r>
          </a:p>
        </p:txBody>
      </p:sp>
      <p:sp>
        <p:nvSpPr>
          <p:cNvPr id="4" name="Slide Number Placeholder 3"/>
          <p:cNvSpPr>
            <a:spLocks noGrp="1"/>
          </p:cNvSpPr>
          <p:nvPr>
            <p:ph type="sldNum" sz="quarter" idx="12"/>
          </p:nvPr>
        </p:nvSpPr>
        <p:spPr/>
        <p:txBody>
          <a:bodyPr/>
          <a:lstStyle/>
          <a:p>
            <a:fld id="{DF1DEB1D-ACB7-411A-B81E-9173170AACF8}" type="slidenum">
              <a:rPr lang="en-GB" smtClean="0"/>
              <a:t>5</a:t>
            </a:fld>
            <a:endParaRPr lang="en-GB"/>
          </a:p>
        </p:txBody>
      </p:sp>
      <p:grpSp>
        <p:nvGrpSpPr>
          <p:cNvPr id="8" name="Group 7"/>
          <p:cNvGrpSpPr/>
          <p:nvPr/>
        </p:nvGrpSpPr>
        <p:grpSpPr>
          <a:xfrm>
            <a:off x="828091" y="4293096"/>
            <a:ext cx="3707905" cy="1877988"/>
            <a:chOff x="179512" y="2492896"/>
            <a:chExt cx="7346950" cy="3721100"/>
          </a:xfrm>
        </p:grpSpPr>
        <p:pic>
          <p:nvPicPr>
            <p:cNvPr id="5" name="Picture 2" descr="G:\!Distribution\!Dokumenti\DynLand\Final_presentation\Romanam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2492896"/>
              <a:ext cx="7346950" cy="3721100"/>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3491880" y="4077072"/>
              <a:ext cx="64807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2" descr="G:\!Distribution\!Dokumenti\DynLand\Final_presentation\Romana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6096" y="4433417"/>
            <a:ext cx="3113336" cy="159734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A7679428-538E-4C07-99CE-DAE28FD5C757}"/>
              </a:ext>
            </a:extLst>
          </p:cNvPr>
          <p:cNvSpPr txBox="1"/>
          <p:nvPr/>
        </p:nvSpPr>
        <p:spPr>
          <a:xfrm>
            <a:off x="251520" y="5877272"/>
            <a:ext cx="8766054" cy="923330"/>
          </a:xfrm>
          <a:prstGeom prst="rect">
            <a:avLst/>
          </a:prstGeom>
          <a:noFill/>
        </p:spPr>
        <p:txBody>
          <a:bodyPr wrap="none" rtlCol="0">
            <a:spAutoFit/>
          </a:bodyPr>
          <a:lstStyle/>
          <a:p>
            <a:r>
              <a:rPr lang="en-US" i="1" dirty="0"/>
              <a:t>The clusters emerge from pixels during the simulation with union, cleaning and growth rules</a:t>
            </a:r>
          </a:p>
          <a:p>
            <a:r>
              <a:rPr lang="en-US" i="1" dirty="0"/>
              <a:t> on the graph of the 10 nearest neighbors for each pixel (using locally parametric distance). </a:t>
            </a:r>
          </a:p>
          <a:p>
            <a:r>
              <a:rPr lang="en-US" i="1" dirty="0"/>
              <a:t>The process can be described as the self-building tree-like network.</a:t>
            </a:r>
            <a:endParaRPr lang="en-GB" i="1" dirty="0"/>
          </a:p>
        </p:txBody>
      </p:sp>
      <p:sp>
        <p:nvSpPr>
          <p:cNvPr id="13" name="TextBox 12">
            <a:extLst>
              <a:ext uri="{FF2B5EF4-FFF2-40B4-BE49-F238E27FC236}">
                <a16:creationId xmlns:a16="http://schemas.microsoft.com/office/drawing/2014/main" xmlns="" id="{25C9F3D0-BEFF-408C-9F78-D38AC1C44294}"/>
              </a:ext>
            </a:extLst>
          </p:cNvPr>
          <p:cNvSpPr txBox="1"/>
          <p:nvPr/>
        </p:nvSpPr>
        <p:spPr>
          <a:xfrm>
            <a:off x="5597397" y="1397675"/>
            <a:ext cx="3420177" cy="2308324"/>
          </a:xfrm>
          <a:prstGeom prst="rect">
            <a:avLst/>
          </a:prstGeom>
          <a:noFill/>
        </p:spPr>
        <p:txBody>
          <a:bodyPr wrap="square" rtlCol="0">
            <a:spAutoFit/>
          </a:bodyPr>
          <a:lstStyle/>
          <a:p>
            <a:r>
              <a:rPr lang="en-US" i="1" dirty="0"/>
              <a:t>No Normal distribution.</a:t>
            </a:r>
          </a:p>
          <a:p>
            <a:endParaRPr lang="en-US" i="1" dirty="0"/>
          </a:p>
          <a:p>
            <a:r>
              <a:rPr lang="en-US" i="1" dirty="0"/>
              <a:t>Counterintuitively in more than 2 dimensions even with Normal distribution pixels are not concentrated near the center. E.g. the consequence of it is </a:t>
            </a:r>
          </a:p>
          <a:p>
            <a:r>
              <a:rPr lang="en-US" i="1" dirty="0"/>
              <a:t>Stein’s example.</a:t>
            </a:r>
            <a:endParaRPr lang="en-GB" i="1" dirty="0"/>
          </a:p>
        </p:txBody>
      </p:sp>
    </p:spTree>
    <p:extLst>
      <p:ext uri="{BB962C8B-B14F-4D97-AF65-F5344CB8AC3E}">
        <p14:creationId xmlns:p14="http://schemas.microsoft.com/office/powerpoint/2010/main" val="3657960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Self-learning </a:t>
            </a:r>
            <a:r>
              <a:rPr lang="en-US" dirty="0" smtClean="0"/>
              <a:t>network</a:t>
            </a:r>
            <a:endParaRPr lang="en-US" dirty="0"/>
          </a:p>
        </p:txBody>
      </p:sp>
      <p:pic>
        <p:nvPicPr>
          <p:cNvPr id="1026" name="Picture 2" descr="G:\!Distribution\!Dokumenti\DynLand\Final_presentation\Roman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812826"/>
            <a:ext cx="7289800" cy="37401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1560" y="5642084"/>
            <a:ext cx="8086620" cy="523220"/>
          </a:xfrm>
          <a:prstGeom prst="rect">
            <a:avLst/>
          </a:prstGeom>
          <a:noFill/>
        </p:spPr>
        <p:txBody>
          <a:bodyPr wrap="square" rtlCol="0">
            <a:spAutoFit/>
          </a:bodyPr>
          <a:lstStyle/>
          <a:p>
            <a:r>
              <a:rPr lang="en-US" sz="2800" i="1" dirty="0" smtClean="0">
                <a:solidFill>
                  <a:schemeClr val="tx2">
                    <a:lumMod val="60000"/>
                    <a:lumOff val="40000"/>
                  </a:schemeClr>
                </a:solidFill>
              </a:rPr>
              <a:t>Replication of how humans unite objects into groups</a:t>
            </a:r>
            <a:endParaRPr lang="en-US" sz="2800" i="1" dirty="0">
              <a:solidFill>
                <a:schemeClr val="tx2">
                  <a:lumMod val="60000"/>
                  <a:lumOff val="40000"/>
                </a:schemeClr>
              </a:solidFill>
            </a:endParaRPr>
          </a:p>
        </p:txBody>
      </p:sp>
      <p:sp>
        <p:nvSpPr>
          <p:cNvPr id="5" name="Slide Number Placeholder 4"/>
          <p:cNvSpPr>
            <a:spLocks noGrp="1"/>
          </p:cNvSpPr>
          <p:nvPr>
            <p:ph type="sldNum" sz="quarter" idx="12"/>
          </p:nvPr>
        </p:nvSpPr>
        <p:spPr/>
        <p:txBody>
          <a:bodyPr/>
          <a:lstStyle/>
          <a:p>
            <a:fld id="{4DE3859E-BBCB-4488-B2B4-BC213B82075D}" type="slidenum">
              <a:rPr lang="en-GB" smtClean="0"/>
              <a:t>6</a:t>
            </a:fld>
            <a:endParaRPr lang="en-GB"/>
          </a:p>
        </p:txBody>
      </p:sp>
    </p:spTree>
    <p:extLst>
      <p:ext uri="{BB962C8B-B14F-4D97-AF65-F5344CB8AC3E}">
        <p14:creationId xmlns:p14="http://schemas.microsoft.com/office/powerpoint/2010/main" val="5574865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practice</a:t>
            </a:r>
            <a:endParaRPr lang="en-US" dirty="0"/>
          </a:p>
        </p:txBody>
      </p:sp>
      <p:sp>
        <p:nvSpPr>
          <p:cNvPr id="6" name="TextBox 5"/>
          <p:cNvSpPr txBox="1"/>
          <p:nvPr/>
        </p:nvSpPr>
        <p:spPr>
          <a:xfrm>
            <a:off x="611560" y="1691516"/>
            <a:ext cx="1171687" cy="369332"/>
          </a:xfrm>
          <a:prstGeom prst="rect">
            <a:avLst/>
          </a:prstGeom>
          <a:noFill/>
        </p:spPr>
        <p:txBody>
          <a:bodyPr wrap="square" rtlCol="0">
            <a:spAutoFit/>
          </a:bodyPr>
          <a:lstStyle/>
          <a:p>
            <a:r>
              <a:rPr lang="en-GB" dirty="0" smtClean="0"/>
              <a:t>ISODATA</a:t>
            </a:r>
            <a:endParaRPr lang="en-GB" dirty="0"/>
          </a:p>
        </p:txBody>
      </p:sp>
      <p:sp>
        <p:nvSpPr>
          <p:cNvPr id="8" name="Rectangle 7"/>
          <p:cNvSpPr/>
          <p:nvPr/>
        </p:nvSpPr>
        <p:spPr>
          <a:xfrm>
            <a:off x="539552" y="4942909"/>
            <a:ext cx="7704655" cy="646331"/>
          </a:xfrm>
          <a:prstGeom prst="rect">
            <a:avLst/>
          </a:prstGeom>
        </p:spPr>
        <p:txBody>
          <a:bodyPr wrap="square">
            <a:spAutoFit/>
          </a:bodyPr>
          <a:lstStyle/>
          <a:p>
            <a:r>
              <a:rPr lang="en-US" dirty="0"/>
              <a:t>ISODATA </a:t>
            </a:r>
            <a:r>
              <a:rPr lang="en-US" dirty="0" smtClean="0"/>
              <a:t>mixes city </a:t>
            </a:r>
            <a:r>
              <a:rPr lang="en-US" dirty="0"/>
              <a:t>buildings with different kinds of meadow green and arable </a:t>
            </a:r>
            <a:r>
              <a:rPr lang="en-US" dirty="0" smtClean="0"/>
              <a:t>land.</a:t>
            </a:r>
            <a:endParaRPr lang="lv-LV" dirty="0"/>
          </a:p>
        </p:txBody>
      </p:sp>
      <p:grpSp>
        <p:nvGrpSpPr>
          <p:cNvPr id="17" name="Group 16"/>
          <p:cNvGrpSpPr/>
          <p:nvPr/>
        </p:nvGrpSpPr>
        <p:grpSpPr>
          <a:xfrm>
            <a:off x="539552" y="1990581"/>
            <a:ext cx="8182710" cy="2952328"/>
            <a:chOff x="539552" y="1990581"/>
            <a:chExt cx="8182710" cy="2952328"/>
          </a:xfrm>
        </p:grpSpPr>
        <p:pic>
          <p:nvPicPr>
            <p:cNvPr id="4" name="Picture 2"/>
            <p:cNvPicPr>
              <a:picLocks noChangeAspect="1" noChangeArrowheads="1"/>
            </p:cNvPicPr>
            <p:nvPr/>
          </p:nvPicPr>
          <p:blipFill>
            <a:blip r:embed="rId2">
              <a:lum bright="20000"/>
              <a:extLst>
                <a:ext uri="{28A0092B-C50C-407E-A947-70E740481C1C}">
                  <a14:useLocalDpi xmlns:a14="http://schemas.microsoft.com/office/drawing/2010/main"/>
                </a:ext>
              </a:extLst>
            </a:blip>
            <a:srcRect/>
            <a:stretch>
              <a:fillRect/>
            </a:stretch>
          </p:blipFill>
          <p:spPr bwMode="auto">
            <a:xfrm>
              <a:off x="4788023" y="1990582"/>
              <a:ext cx="3934239" cy="2952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539552" y="1990581"/>
              <a:ext cx="3934239" cy="2952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13"/>
            <p:cNvSpPr/>
            <p:nvPr/>
          </p:nvSpPr>
          <p:spPr>
            <a:xfrm>
              <a:off x="2130078" y="3631000"/>
              <a:ext cx="437612" cy="458276"/>
            </a:xfrm>
            <a:prstGeom prst="ellipse">
              <a:avLst/>
            </a:prstGeom>
            <a:noFill/>
            <a:ln w="38100" cmpd="sng">
              <a:solidFill>
                <a:srgbClr val="C00C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0" name="Oval 15"/>
            <p:cNvSpPr/>
            <p:nvPr/>
          </p:nvSpPr>
          <p:spPr>
            <a:xfrm>
              <a:off x="6738590" y="2865140"/>
              <a:ext cx="437612" cy="458276"/>
            </a:xfrm>
            <a:prstGeom prst="ellipse">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1" name="Oval 9"/>
            <p:cNvSpPr/>
            <p:nvPr/>
          </p:nvSpPr>
          <p:spPr>
            <a:xfrm>
              <a:off x="2502818" y="2893194"/>
              <a:ext cx="437612" cy="458276"/>
            </a:xfrm>
            <a:prstGeom prst="ellipse">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2" name="Oval 11"/>
            <p:cNvSpPr/>
            <p:nvPr/>
          </p:nvSpPr>
          <p:spPr>
            <a:xfrm>
              <a:off x="1409998" y="2727970"/>
              <a:ext cx="437612" cy="458276"/>
            </a:xfrm>
            <a:prstGeom prst="ellipse">
              <a:avLst/>
            </a:prstGeom>
            <a:noFill/>
            <a:ln w="38100" cmpd="sng">
              <a:solidFill>
                <a:srgbClr val="C00C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3" name="Oval 12"/>
            <p:cNvSpPr/>
            <p:nvPr/>
          </p:nvSpPr>
          <p:spPr>
            <a:xfrm>
              <a:off x="3282206" y="2799978"/>
              <a:ext cx="437612" cy="458276"/>
            </a:xfrm>
            <a:prstGeom prst="ellipse">
              <a:avLst/>
            </a:prstGeom>
            <a:noFill/>
            <a:ln w="38100" cmpd="sng">
              <a:solidFill>
                <a:srgbClr val="C00C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14" name="TextBox 13"/>
          <p:cNvSpPr txBox="1"/>
          <p:nvPr/>
        </p:nvSpPr>
        <p:spPr>
          <a:xfrm>
            <a:off x="2561340" y="5517232"/>
            <a:ext cx="4279057" cy="646331"/>
          </a:xfrm>
          <a:prstGeom prst="rect">
            <a:avLst/>
          </a:prstGeom>
          <a:noFill/>
        </p:spPr>
        <p:txBody>
          <a:bodyPr wrap="none" rtlCol="0">
            <a:spAutoFit/>
          </a:bodyPr>
          <a:lstStyle/>
          <a:p>
            <a:r>
              <a:rPr lang="en-US" sz="3600" i="1" dirty="0" smtClean="0">
                <a:solidFill>
                  <a:srgbClr val="82C836"/>
                </a:solidFill>
              </a:rPr>
              <a:t>Doesn’t miss a point…</a:t>
            </a:r>
            <a:endParaRPr lang="en-US" sz="3600" i="1" dirty="0">
              <a:solidFill>
                <a:srgbClr val="82C836"/>
              </a:solidFill>
            </a:endParaRPr>
          </a:p>
        </p:txBody>
      </p:sp>
      <p:sp>
        <p:nvSpPr>
          <p:cNvPr id="15" name="TextBox 14"/>
          <p:cNvSpPr txBox="1"/>
          <p:nvPr/>
        </p:nvSpPr>
        <p:spPr>
          <a:xfrm>
            <a:off x="611560" y="1401743"/>
            <a:ext cx="1625766" cy="369332"/>
          </a:xfrm>
          <a:prstGeom prst="rect">
            <a:avLst/>
          </a:prstGeom>
          <a:noFill/>
        </p:spPr>
        <p:txBody>
          <a:bodyPr wrap="none" rtlCol="0">
            <a:spAutoFit/>
          </a:bodyPr>
          <a:lstStyle/>
          <a:p>
            <a:r>
              <a:rPr lang="en-US" b="1" dirty="0" smtClean="0"/>
              <a:t>Old</a:t>
            </a:r>
            <a:r>
              <a:rPr lang="en-US" dirty="0" smtClean="0"/>
              <a:t> algorithms:</a:t>
            </a:r>
            <a:endParaRPr lang="en-US" dirty="0"/>
          </a:p>
        </p:txBody>
      </p:sp>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2076" y="1449859"/>
            <a:ext cx="1666131" cy="744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716016" y="1265193"/>
            <a:ext cx="1872208" cy="369332"/>
          </a:xfrm>
          <a:prstGeom prst="rect">
            <a:avLst/>
          </a:prstGeom>
          <a:noFill/>
        </p:spPr>
        <p:txBody>
          <a:bodyPr wrap="square" rtlCol="0">
            <a:spAutoFit/>
          </a:bodyPr>
          <a:lstStyle/>
          <a:p>
            <a:r>
              <a:rPr lang="en-GB" dirty="0" smtClean="0"/>
              <a:t>Our </a:t>
            </a:r>
            <a:r>
              <a:rPr lang="en-GB" b="1" dirty="0" smtClean="0"/>
              <a:t>new</a:t>
            </a:r>
            <a:r>
              <a:rPr lang="en-GB" dirty="0" smtClean="0"/>
              <a:t> solution:</a:t>
            </a:r>
            <a:endParaRPr lang="en-GB" dirty="0"/>
          </a:p>
        </p:txBody>
      </p:sp>
      <p:sp>
        <p:nvSpPr>
          <p:cNvPr id="18" name="Slide Number Placeholder 17"/>
          <p:cNvSpPr>
            <a:spLocks noGrp="1"/>
          </p:cNvSpPr>
          <p:nvPr>
            <p:ph type="sldNum" sz="quarter" idx="12"/>
          </p:nvPr>
        </p:nvSpPr>
        <p:spPr/>
        <p:txBody>
          <a:bodyPr/>
          <a:lstStyle/>
          <a:p>
            <a:fld id="{4DE3859E-BBCB-4488-B2B4-BC213B82075D}" type="slidenum">
              <a:rPr lang="en-GB" smtClean="0"/>
              <a:t>7</a:t>
            </a:fld>
            <a:endParaRPr lang="en-GB"/>
          </a:p>
        </p:txBody>
      </p:sp>
    </p:spTree>
    <p:extLst>
      <p:ext uri="{BB962C8B-B14F-4D97-AF65-F5344CB8AC3E}">
        <p14:creationId xmlns:p14="http://schemas.microsoft.com/office/powerpoint/2010/main" val="20336933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of comparison to de-facto standard unsupervised algorithms</a:t>
            </a:r>
          </a:p>
        </p:txBody>
      </p:sp>
      <p:sp>
        <p:nvSpPr>
          <p:cNvPr id="4" name="Slide Number Placeholder 3"/>
          <p:cNvSpPr>
            <a:spLocks noGrp="1"/>
          </p:cNvSpPr>
          <p:nvPr>
            <p:ph type="sldNum" sz="quarter" idx="12"/>
          </p:nvPr>
        </p:nvSpPr>
        <p:spPr/>
        <p:txBody>
          <a:bodyPr/>
          <a:lstStyle/>
          <a:p>
            <a:fld id="{DF1DEB1D-ACB7-411A-B81E-9173170AACF8}" type="slidenum">
              <a:rPr lang="en-GB" smtClean="0"/>
              <a:t>8</a:t>
            </a:fld>
            <a:endParaRPr lang="en-GB"/>
          </a:p>
        </p:txBody>
      </p:sp>
      <p:pic>
        <p:nvPicPr>
          <p:cNvPr id="7169" name="image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34" y="2780928"/>
            <a:ext cx="4433428" cy="28083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47664" y="2266289"/>
            <a:ext cx="1586139" cy="410882"/>
          </a:xfrm>
          <a:prstGeom prst="rect">
            <a:avLst/>
          </a:prstGeom>
        </p:spPr>
        <p:txBody>
          <a:bodyPr wrap="none">
            <a:spAutoFit/>
          </a:bodyPr>
          <a:lstStyle/>
          <a:p>
            <a:pPr algn="ctr">
              <a:lnSpc>
                <a:spcPct val="115000"/>
              </a:lnSpc>
            </a:pPr>
            <a:r>
              <a:rPr lang="en-GB" dirty="0"/>
              <a:t>ArcGIS </a:t>
            </a:r>
            <a:r>
              <a:rPr lang="en-GB" dirty="0" err="1"/>
              <a:t>IsoClust</a:t>
            </a:r>
            <a:endParaRPr lang="en-US" sz="2000" dirty="0">
              <a:ea typeface="Calibri"/>
            </a:endParaRPr>
          </a:p>
        </p:txBody>
      </p:sp>
      <p:pic>
        <p:nvPicPr>
          <p:cNvPr id="10" name="image17.png"/>
          <p:cNvPicPr/>
          <p:nvPr/>
        </p:nvPicPr>
        <p:blipFill>
          <a:blip r:embed="rId4"/>
          <a:stretch/>
        </p:blipFill>
        <p:spPr bwMode="auto">
          <a:xfrm>
            <a:off x="4644008" y="2780928"/>
            <a:ext cx="4443088" cy="2808312"/>
          </a:xfrm>
          <a:prstGeom prst="rect">
            <a:avLst/>
          </a:prstGeom>
          <a:ln/>
        </p:spPr>
      </p:pic>
      <p:sp>
        <p:nvSpPr>
          <p:cNvPr id="11" name="Rectangle 10"/>
          <p:cNvSpPr/>
          <p:nvPr/>
        </p:nvSpPr>
        <p:spPr>
          <a:xfrm>
            <a:off x="6095097" y="2266289"/>
            <a:ext cx="1132233" cy="392159"/>
          </a:xfrm>
          <a:prstGeom prst="rect">
            <a:avLst/>
          </a:prstGeom>
        </p:spPr>
        <p:txBody>
          <a:bodyPr wrap="none">
            <a:spAutoFit/>
          </a:bodyPr>
          <a:lstStyle/>
          <a:p>
            <a:pPr algn="ctr">
              <a:lnSpc>
                <a:spcPct val="115000"/>
              </a:lnSpc>
            </a:pPr>
            <a:r>
              <a:rPr lang="en-GB" b="1" dirty="0"/>
              <a:t>DYNLAND</a:t>
            </a:r>
            <a:endParaRPr lang="en-US" sz="2000" dirty="0">
              <a:ea typeface="Calibri"/>
            </a:endParaRPr>
          </a:p>
        </p:txBody>
      </p:sp>
      <p:pic>
        <p:nvPicPr>
          <p:cNvPr id="8" name="image16.png">
            <a:extLst>
              <a:ext uri="{FF2B5EF4-FFF2-40B4-BE49-F238E27FC236}">
                <a16:creationId xmlns:a16="http://schemas.microsoft.com/office/drawing/2014/main" xmlns="" id="{36E36787-E994-4231-8F5F-A1F13078850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4000"/>
                    </a14:imgEffect>
                  </a14:imgLayer>
                </a14:imgProps>
              </a:ext>
              <a:ext uri="{28A0092B-C50C-407E-A947-70E740481C1C}">
                <a14:useLocalDpi xmlns:a14="http://schemas.microsoft.com/office/drawing/2010/main" val="0"/>
              </a:ext>
            </a:extLst>
          </a:blip>
          <a:srcRect/>
          <a:stretch>
            <a:fillRect/>
          </a:stretch>
        </p:blipFill>
        <p:spPr bwMode="auto">
          <a:xfrm>
            <a:off x="104434" y="2776674"/>
            <a:ext cx="4433428" cy="2808312"/>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17.png">
            <a:extLst>
              <a:ext uri="{FF2B5EF4-FFF2-40B4-BE49-F238E27FC236}">
                <a16:creationId xmlns:a16="http://schemas.microsoft.com/office/drawing/2014/main" xmlns="" id="{4F5648E0-5AD4-48AD-8D12-C888AF5BE43C}"/>
              </a:ext>
            </a:extLst>
          </p:cNvPr>
          <p:cNvPicPr/>
          <p:nvPr/>
        </p:nvPicPr>
        <p:blipFill>
          <a:blip r:embed="rId7">
            <a:extLst>
              <a:ext uri="{BEBA8EAE-BF5A-486C-A8C5-ECC9F3942E4B}">
                <a14:imgProps xmlns:a14="http://schemas.microsoft.com/office/drawing/2010/main">
                  <a14:imgLayer r:embed="rId8">
                    <a14:imgEffect>
                      <a14:brightnessContrast bright="44000"/>
                    </a14:imgEffect>
                  </a14:imgLayer>
                </a14:imgProps>
              </a:ext>
            </a:extLst>
          </a:blip>
          <a:stretch/>
        </p:blipFill>
        <p:spPr bwMode="auto">
          <a:xfrm>
            <a:off x="4644008" y="2776674"/>
            <a:ext cx="4443088" cy="2808312"/>
          </a:xfrm>
          <a:prstGeom prst="rect">
            <a:avLst/>
          </a:prstGeom>
          <a:ln/>
        </p:spPr>
      </p:pic>
    </p:spTree>
    <p:extLst>
      <p:ext uri="{BB962C8B-B14F-4D97-AF65-F5344CB8AC3E}">
        <p14:creationId xmlns:p14="http://schemas.microsoft.com/office/powerpoint/2010/main" val="1223582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78141" y="116632"/>
            <a:ext cx="8229600" cy="634083"/>
          </a:xfrm>
        </p:spPr>
        <p:txBody>
          <a:bodyPr>
            <a:normAutofit fontScale="90000"/>
          </a:bodyPr>
          <a:lstStyle/>
          <a:p>
            <a:r>
              <a:rPr lang="en-US" sz="4000" dirty="0"/>
              <a:t>Land cover classifier testing results</a:t>
            </a:r>
          </a:p>
        </p:txBody>
      </p:sp>
      <p:sp>
        <p:nvSpPr>
          <p:cNvPr id="10" name="TextBox 9"/>
          <p:cNvSpPr txBox="1"/>
          <p:nvPr/>
        </p:nvSpPr>
        <p:spPr>
          <a:xfrm>
            <a:off x="5004048" y="3894904"/>
            <a:ext cx="4139952" cy="3539430"/>
          </a:xfrm>
          <a:prstGeom prst="rect">
            <a:avLst/>
          </a:prstGeom>
          <a:noFill/>
        </p:spPr>
        <p:txBody>
          <a:bodyPr wrap="square" rtlCol="0">
            <a:spAutoFit/>
          </a:bodyPr>
          <a:lstStyle/>
          <a:p>
            <a:r>
              <a:rPr lang="en-US" sz="1600" dirty="0"/>
              <a:t>Tested by </a:t>
            </a:r>
            <a:r>
              <a:rPr lang="en-US" sz="1600" dirty="0" err="1"/>
              <a:t>Silava</a:t>
            </a:r>
            <a:r>
              <a:rPr lang="en-US" sz="1600" dirty="0"/>
              <a:t> for the single example area:</a:t>
            </a:r>
          </a:p>
          <a:p>
            <a:pPr marL="342900" indent="-342900">
              <a:buFont typeface="Arial" panose="020B0604020202020204" pitchFamily="34" charset="0"/>
              <a:buChar char="•"/>
            </a:pPr>
            <a:r>
              <a:rPr lang="en-US" sz="1600" dirty="0"/>
              <a:t>Error matrix prepared from </a:t>
            </a:r>
          </a:p>
          <a:p>
            <a:r>
              <a:rPr lang="en-US" sz="1600" dirty="0"/>
              <a:t>	testing points on the </a:t>
            </a:r>
          </a:p>
          <a:p>
            <a:r>
              <a:rPr lang="en-US" sz="1600" dirty="0"/>
              <a:t>	100m x 100m grid</a:t>
            </a:r>
          </a:p>
          <a:p>
            <a:pPr marL="342900" indent="-342900">
              <a:buFont typeface="Arial" panose="020B0604020202020204" pitchFamily="34" charset="0"/>
              <a:buChar char="•"/>
            </a:pPr>
            <a:r>
              <a:rPr lang="en-US" sz="1600" dirty="0"/>
              <a:t>Accuracy targets achieved:</a:t>
            </a:r>
          </a:p>
          <a:p>
            <a:pPr marL="800100" lvl="1" indent="-342900">
              <a:buFontTx/>
              <a:buChar char="-"/>
            </a:pPr>
            <a:r>
              <a:rPr lang="en-US" sz="1600" dirty="0"/>
              <a:t>Forest/ no forest- 97% (goal 95%)</a:t>
            </a:r>
          </a:p>
          <a:p>
            <a:pPr marL="800100" lvl="1" indent="-342900">
              <a:buFontTx/>
              <a:buChar char="-"/>
            </a:pPr>
            <a:r>
              <a:rPr lang="en-US" sz="1600" dirty="0"/>
              <a:t>Deciduous/ other forest- 77% (70%)</a:t>
            </a:r>
          </a:p>
          <a:p>
            <a:pPr marL="800100" lvl="1" indent="-342900">
              <a:buFontTx/>
              <a:buChar char="-"/>
            </a:pPr>
            <a:r>
              <a:rPr lang="en-US" sz="1600" dirty="0"/>
              <a:t>Coniferous/ other forest- 98% (95%)</a:t>
            </a:r>
          </a:p>
          <a:p>
            <a:pPr marL="800100" lvl="1" indent="-342900">
              <a:buFontTx/>
              <a:buChar char="-"/>
            </a:pPr>
            <a:r>
              <a:rPr lang="en-US" sz="1600" dirty="0"/>
              <a:t>Water/ other- 97% (95%)</a:t>
            </a:r>
          </a:p>
          <a:p>
            <a:pPr marL="800100" lvl="1" indent="-342900">
              <a:buFontTx/>
              <a:buChar char="-"/>
            </a:pPr>
            <a:r>
              <a:rPr lang="en-US" sz="1600" dirty="0"/>
              <a:t>Agriculture/ other- 83% (70%)</a:t>
            </a:r>
          </a:p>
          <a:p>
            <a:pPr marL="800100" lvl="1" indent="-342900">
              <a:buFontTx/>
              <a:buChar char="-"/>
            </a:pPr>
            <a:r>
              <a:rPr lang="en-US" sz="1600" dirty="0"/>
              <a:t>Wetland/ other- 89% (80%)</a:t>
            </a:r>
          </a:p>
          <a:p>
            <a:pPr marL="342900" indent="-342900">
              <a:buFontTx/>
              <a:buChar char="-"/>
            </a:pPr>
            <a:endParaRPr lang="lv-LV" sz="1600" dirty="0"/>
          </a:p>
          <a:p>
            <a:r>
              <a:rPr lang="lv-LV" sz="1600" dirty="0"/>
              <a:t> </a:t>
            </a:r>
          </a:p>
          <a:p>
            <a:endParaRPr lang="lv-LV" sz="1600" dirty="0"/>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7669" b="7669"/>
          <a:stretch/>
        </p:blipFill>
        <p:spPr bwMode="auto">
          <a:xfrm>
            <a:off x="199910" y="1284960"/>
            <a:ext cx="4029751" cy="256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16687" t="16421" r="26635"/>
          <a:stretch/>
        </p:blipFill>
        <p:spPr bwMode="auto">
          <a:xfrm>
            <a:off x="4333442" y="1284960"/>
            <a:ext cx="4004796" cy="256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90059" t="16632" r="99" b="696"/>
          <a:stretch/>
        </p:blipFill>
        <p:spPr bwMode="auto">
          <a:xfrm>
            <a:off x="8341075" y="1296629"/>
            <a:ext cx="695423" cy="2532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00471" y="915628"/>
            <a:ext cx="7623369" cy="369332"/>
          </a:xfrm>
          <a:prstGeom prst="rect">
            <a:avLst/>
          </a:prstGeom>
          <a:noFill/>
        </p:spPr>
        <p:txBody>
          <a:bodyPr wrap="none" rtlCol="0">
            <a:spAutoFit/>
          </a:bodyPr>
          <a:lstStyle/>
          <a:p>
            <a:r>
              <a:rPr lang="en-US" dirty="0"/>
              <a:t>Original Sentinel-2 image for single region   	      Classified Sentinel-2 image</a:t>
            </a:r>
          </a:p>
        </p:txBody>
      </p:sp>
      <p:graphicFrame>
        <p:nvGraphicFramePr>
          <p:cNvPr id="6" name="Object 5"/>
          <p:cNvGraphicFramePr>
            <a:graphicFrameLocks noChangeAspect="1"/>
          </p:cNvGraphicFramePr>
          <p:nvPr>
            <p:extLst>
              <p:ext uri="{D42A27DB-BD31-4B8C-83A1-F6EECF244321}">
                <p14:modId xmlns:p14="http://schemas.microsoft.com/office/powerpoint/2010/main" val="811945953"/>
              </p:ext>
            </p:extLst>
          </p:nvPr>
        </p:nvGraphicFramePr>
        <p:xfrm>
          <a:off x="107503" y="3933056"/>
          <a:ext cx="4565413" cy="2723902"/>
        </p:xfrm>
        <a:graphic>
          <a:graphicData uri="http://schemas.openxmlformats.org/presentationml/2006/ole">
            <mc:AlternateContent xmlns:mc="http://schemas.openxmlformats.org/markup-compatibility/2006">
              <mc:Choice xmlns:v="urn:schemas-microsoft-com:vml" Requires="v">
                <p:oleObj spid="_x0000_s1028" name="Worksheet" r:id="rId6" imgW="5289633" imgH="3155950" progId="Excel.Sheet.12">
                  <p:embed/>
                </p:oleObj>
              </mc:Choice>
              <mc:Fallback>
                <p:oleObj name="Worksheet" r:id="rId6" imgW="5289633" imgH="3155950" progId="Excel.Sheet.12">
                  <p:embed/>
                  <p:pic>
                    <p:nvPicPr>
                      <p:cNvPr id="0" name=""/>
                      <p:cNvPicPr/>
                      <p:nvPr/>
                    </p:nvPicPr>
                    <p:blipFill>
                      <a:blip r:embed="rId7"/>
                      <a:stretch>
                        <a:fillRect/>
                      </a:stretch>
                    </p:blipFill>
                    <p:spPr>
                      <a:xfrm>
                        <a:off x="107503" y="3933056"/>
                        <a:ext cx="4565413" cy="2723902"/>
                      </a:xfrm>
                      <a:prstGeom prst="rect">
                        <a:avLst/>
                      </a:prstGeom>
                    </p:spPr>
                  </p:pic>
                </p:oleObj>
              </mc:Fallback>
            </mc:AlternateContent>
          </a:graphicData>
        </a:graphic>
      </p:graphicFrame>
      <p:sp>
        <p:nvSpPr>
          <p:cNvPr id="3" name="Slide Number Placeholder 2"/>
          <p:cNvSpPr>
            <a:spLocks noGrp="1"/>
          </p:cNvSpPr>
          <p:nvPr>
            <p:ph type="sldNum" sz="quarter" idx="12"/>
          </p:nvPr>
        </p:nvSpPr>
        <p:spPr/>
        <p:txBody>
          <a:bodyPr/>
          <a:lstStyle/>
          <a:p>
            <a:fld id="{4DE3859E-BBCB-4488-B2B4-BC213B82075D}" type="slidenum">
              <a:rPr lang="en-GB" smtClean="0"/>
              <a:t>9</a:t>
            </a:fld>
            <a:endParaRPr lang="en-GB"/>
          </a:p>
        </p:txBody>
      </p:sp>
    </p:spTree>
    <p:extLst>
      <p:ext uri="{BB962C8B-B14F-4D97-AF65-F5344CB8AC3E}">
        <p14:creationId xmlns:p14="http://schemas.microsoft.com/office/powerpoint/2010/main" val="40563025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TotalTime>
  <Words>1069</Words>
  <Application>Microsoft Office PowerPoint</Application>
  <PresentationFormat>On-screen Show (4:3)</PresentationFormat>
  <Paragraphs>232</Paragraphs>
  <Slides>17</Slides>
  <Notes>11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19" baseType="lpstr">
      <vt:lpstr>Office Theme</vt:lpstr>
      <vt:lpstr>Worksheet</vt:lpstr>
      <vt:lpstr>PowerPoint Presentation</vt:lpstr>
      <vt:lpstr>Better to see once…</vt:lpstr>
      <vt:lpstr>All the algorithms can do that…</vt:lpstr>
      <vt:lpstr>The primitive case of Gaussian Mixture (illustrative example)</vt:lpstr>
      <vt:lpstr>Novel clustering approach</vt:lpstr>
      <vt:lpstr>Self-learning network</vt:lpstr>
      <vt:lpstr>In practice</vt:lpstr>
      <vt:lpstr>Example of comparison to de-facto standard unsupervised algorithms</vt:lpstr>
      <vt:lpstr>Land cover classifier testing results</vt:lpstr>
      <vt:lpstr>Identification of pure stands from Sentinel-2 data only</vt:lpstr>
      <vt:lpstr>Showcasing the algorithm</vt:lpstr>
      <vt:lpstr>Projects based on the algorithm</vt:lpstr>
      <vt:lpstr>The future</vt:lpstr>
      <vt:lpstr>Eventually</vt:lpstr>
      <vt:lpstr>Multiple testing areas</vt:lpstr>
      <vt:lpstr>Additional ground truth</vt:lpstr>
      <vt:lpstr>Drone mission samples</vt:lpstr>
    </vt:vector>
  </TitlesOfParts>
  <Company>EDI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Juris</dc:creator>
  <cp:lastModifiedBy>Juris</cp:lastModifiedBy>
  <cp:revision>3</cp:revision>
  <dcterms:created xsi:type="dcterms:W3CDTF">2019-12-30T12:38:06Z</dcterms:created>
  <dcterms:modified xsi:type="dcterms:W3CDTF">2019-12-30T13:02:54Z</dcterms:modified>
</cp:coreProperties>
</file>