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4"/>
  </p:sldMasterIdLst>
  <p:notesMasterIdLst>
    <p:notesMasterId r:id="rId19"/>
  </p:notesMasterIdLst>
  <p:sldIdLst>
    <p:sldId id="332" r:id="rId5"/>
    <p:sldId id="346" r:id="rId6"/>
    <p:sldId id="348" r:id="rId7"/>
    <p:sldId id="353" r:id="rId8"/>
    <p:sldId id="341" r:id="rId9"/>
    <p:sldId id="347" r:id="rId10"/>
    <p:sldId id="333" r:id="rId11"/>
    <p:sldId id="351" r:id="rId12"/>
    <p:sldId id="354" r:id="rId13"/>
    <p:sldId id="352" r:id="rId14"/>
    <p:sldId id="339" r:id="rId15"/>
    <p:sldId id="340" r:id="rId16"/>
    <p:sldId id="350" r:id="rId17"/>
    <p:sldId id="349" r:id="rId1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īss Rikters" initials="MR" lastIdx="1" clrIdx="0">
    <p:extLst>
      <p:ext uri="{19B8F6BF-5375-455C-9EA6-DF929625EA0E}">
        <p15:presenceInfo xmlns:p15="http://schemas.microsoft.com/office/powerpoint/2012/main" userId="S::matiss.rikters@tilde.lv::bf735915-37f7-42f7-b75a-a97cbc723a5c" providerId="AD"/>
      </p:ext>
    </p:extLst>
  </p:cmAuthor>
  <p:cmAuthor id="2" name="Rinalds Vīksna" initials="RV" lastIdx="1" clrIdx="1">
    <p:extLst>
      <p:ext uri="{19B8F6BF-5375-455C-9EA6-DF929625EA0E}">
        <p15:presenceInfo xmlns:p15="http://schemas.microsoft.com/office/powerpoint/2012/main" userId="Rinalds Vīks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22CC"/>
    <a:srgbClr val="3333CC"/>
    <a:srgbClr val="006600"/>
    <a:srgbClr val="CC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0296A6-2474-DCE2-B853-58A42CA37C82}" v="1" dt="2020-05-07T10:50:55.058"/>
    <p1510:client id="{393CE8F5-F99B-251A-92F9-71853C147CBF}" v="562" dt="2020-05-07T23:39:24.088"/>
    <p1510:client id="{B8BB5F70-5719-5FFE-1288-49A1539CBD1F}" v="25" dt="2020-05-08T08:41:55.650"/>
    <p1510:client id="{BABD9EB4-08B2-4BA5-BEF5-CCC6B35C30FA}" v="19" dt="2020-05-08T07:52:14.630"/>
    <p1510:client id="{DC421220-B07E-6946-4EB1-3416DF542B66}" v="353" dt="2020-05-07T10:59:56.27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1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5-13T14:47:01.237" idx="1">
    <p:pos x="10" y="10"/>
    <p:text/>
    <p:extLst>
      <p:ext uri="{C676402C-5697-4E1C-873F-D02D1690AC5C}">
        <p15:threadingInfo xmlns:p15="http://schemas.microsoft.com/office/powerpoint/2012/main" timeZoneBias="-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A0A98-0545-4119-87D8-DB498905DEDF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13F55-2B99-464B-AE14-2384C055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40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7E0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2598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471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2274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aisnstūris 8"/>
          <p:cNvSpPr/>
          <p:nvPr/>
        </p:nvSpPr>
        <p:spPr>
          <a:xfrm>
            <a:off x="1" y="0"/>
            <a:ext cx="12192000" cy="365125"/>
          </a:xfrm>
          <a:prstGeom prst="rect">
            <a:avLst/>
          </a:prstGeom>
          <a:solidFill>
            <a:srgbClr val="6D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aisnstūris 9"/>
          <p:cNvSpPr/>
          <p:nvPr/>
        </p:nvSpPr>
        <p:spPr>
          <a:xfrm>
            <a:off x="1" y="6492874"/>
            <a:ext cx="12191999" cy="365126"/>
          </a:xfrm>
          <a:prstGeom prst="rect">
            <a:avLst/>
          </a:prstGeom>
          <a:solidFill>
            <a:srgbClr val="6D00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592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7E0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581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548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9762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946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512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9959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420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37F9A9-F6B4-40A4-97C9-8748851E6682}" type="datetimeFigureOut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2020.05.13.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9D2EB5-CEFE-4684-8EAA-A1C8C86F2DF0}" type="slidenum">
              <a:rPr kumimoji="0" 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lv-LV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794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sm.lv/raksts/zinas/latvija/latvija-covid-19-apstiprina-vel-4-cilvekiem-stacioneti-2-pacienti.a359390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lweb.org/anthology/D19-1069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EB60B-A642-4C98-888D-50CE1B6BF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350319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a typeface="+mn-lt"/>
                <a:cs typeface="+mn-lt"/>
              </a:rPr>
              <a:t>Zināšanu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izguve</a:t>
            </a:r>
            <a:r>
              <a:rPr lang="en-US" dirty="0">
                <a:ea typeface="+mn-lt"/>
                <a:cs typeface="+mn-lt"/>
              </a:rPr>
              <a:t> no </a:t>
            </a:r>
            <a:r>
              <a:rPr lang="en-US" dirty="0" err="1">
                <a:ea typeface="+mn-lt"/>
                <a:cs typeface="+mn-lt"/>
              </a:rPr>
              <a:t>nestrukturētiem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valodas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datiem</a:t>
            </a:r>
            <a:r>
              <a:rPr lang="en-US" dirty="0">
                <a:ea typeface="+mn-lt"/>
                <a:cs typeface="+mn-lt"/>
              </a:rPr>
              <a:t> </a:t>
            </a:r>
            <a:br>
              <a:rPr lang="en-US" dirty="0"/>
            </a:br>
            <a:endParaRPr lang="lv-LV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E9D061-4569-447A-9251-F69D4371F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9171" y="5064026"/>
            <a:ext cx="10515600" cy="8853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r"/>
            <a:r>
              <a:rPr lang="lv-LV" dirty="0">
                <a:cs typeface="Calibri Light"/>
              </a:rPr>
              <a:t>Rinalds Vīksna</a:t>
            </a:r>
          </a:p>
          <a:p>
            <a:pPr algn="r"/>
            <a:r>
              <a:rPr lang="lv-LV" dirty="0"/>
              <a:t>Darba vadītāja: Dr. Dat., prof. Inguna Skadiņa</a:t>
            </a:r>
          </a:p>
        </p:txBody>
      </p:sp>
    </p:spTree>
    <p:extLst>
      <p:ext uri="{BB962C8B-B14F-4D97-AF65-F5344CB8AC3E}">
        <p14:creationId xmlns:p14="http://schemas.microsoft.com/office/powerpoint/2010/main" val="821397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19E9440-0BE0-4202-B137-D5686850817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358" y="3128211"/>
            <a:ext cx="6221457" cy="32509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10"/>
            <a:ext cx="10515600" cy="4351338"/>
          </a:xfrm>
        </p:spPr>
        <p:txBody>
          <a:bodyPr/>
          <a:lstStyle/>
          <a:p>
            <a:r>
              <a:rPr lang="lv-LV" dirty="0"/>
              <a:t>Dense un CRF slāņi izmanto BERT jēdzienteplas vektorus;</a:t>
            </a:r>
          </a:p>
          <a:p>
            <a:r>
              <a:rPr lang="lv-LV" dirty="0"/>
              <a:t>Katram wordpiece fragmentam tiek atrasta atbilstoša klase (O, X, B-PER, I-PER, u.t.t.);</a:t>
            </a:r>
          </a:p>
          <a:p>
            <a:r>
              <a:rPr lang="lv-LV" dirty="0"/>
              <a:t>Pēcapstrāde novāc X tagus (fragmenti vārda iekšienē) un atsevišķus I- tagus, kam nav atbilstoša B- taga.</a:t>
            </a:r>
          </a:p>
        </p:txBody>
      </p:sp>
    </p:spTree>
    <p:extLst>
      <p:ext uri="{BB962C8B-B14F-4D97-AF65-F5344CB8AC3E}">
        <p14:creationId xmlns:p14="http://schemas.microsoft.com/office/powerpoint/2010/main" val="2997103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 - rezultāti</a:t>
            </a:r>
            <a:endParaRPr lang="lv-LV" dirty="0">
              <a:cs typeface="Calibri Light"/>
            </a:endParaRP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F65A1ED5-5C6E-4CB5-827E-300AEBBFF4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27159"/>
              </p:ext>
            </p:extLst>
          </p:nvPr>
        </p:nvGraphicFramePr>
        <p:xfrm>
          <a:off x="392112" y="1422400"/>
          <a:ext cx="10961688" cy="47283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3482">
                  <a:extLst>
                    <a:ext uri="{9D8B030D-6E8A-4147-A177-3AD203B41FA5}">
                      <a16:colId xmlns:a16="http://schemas.microsoft.com/office/drawing/2014/main" val="3631559352"/>
                    </a:ext>
                  </a:extLst>
                </a:gridCol>
                <a:gridCol w="2800275">
                  <a:extLst>
                    <a:ext uri="{9D8B030D-6E8A-4147-A177-3AD203B41FA5}">
                      <a16:colId xmlns:a16="http://schemas.microsoft.com/office/drawing/2014/main" val="2030900335"/>
                    </a:ext>
                  </a:extLst>
                </a:gridCol>
                <a:gridCol w="2708815">
                  <a:extLst>
                    <a:ext uri="{9D8B030D-6E8A-4147-A177-3AD203B41FA5}">
                      <a16:colId xmlns:a16="http://schemas.microsoft.com/office/drawing/2014/main" val="2349713926"/>
                    </a:ext>
                  </a:extLst>
                </a:gridCol>
                <a:gridCol w="2359116">
                  <a:extLst>
                    <a:ext uri="{9D8B030D-6E8A-4147-A177-3AD203B41FA5}">
                      <a16:colId xmlns:a16="http://schemas.microsoft.com/office/drawing/2014/main" val="4067812740"/>
                    </a:ext>
                  </a:extLst>
                </a:gridCol>
              </a:tblGrid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NE type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Multi-base</a:t>
                      </a:r>
                      <a:r>
                        <a:rPr lang="lv-LV" sz="2400" dirty="0">
                          <a:effectLst/>
                        </a:rPr>
                        <a:t> F1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 lv-base</a:t>
                      </a:r>
                      <a:r>
                        <a:rPr lang="lv-LV" sz="2400" dirty="0">
                          <a:effectLst/>
                        </a:rPr>
                        <a:t> F1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NLP-PIPE</a:t>
                      </a:r>
                      <a:r>
                        <a:rPr lang="lv-LV" sz="2400" dirty="0">
                          <a:effectLst/>
                        </a:rPr>
                        <a:t> F1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44682847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GPE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88.18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89.66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79.0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78517479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ENTITY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35.59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44.68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58720947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EVENT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48.6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59.46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20.0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05971279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LOCATION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61.59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67.79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45.1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20578099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MONEY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11.11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2295222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ORGANIZATION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77.91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81.7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78.5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7739252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PERSON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91.99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94.91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85.2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0097898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PRODUCT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65.17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64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40.0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16390101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TIME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63.14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65.64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71.7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12729391"/>
                  </a:ext>
                </a:extLst>
              </a:tr>
              <a:tr h="429846"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F1</a:t>
                      </a:r>
                      <a:endParaRPr lang="lv-LV" sz="24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78.37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81.91</a:t>
                      </a:r>
                      <a:endParaRPr lang="lv-LV" sz="2400" b="1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indent="226695" algn="just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74</a:t>
                      </a:r>
                      <a:endParaRPr lang="lv-LV" sz="24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879900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030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 - kļūdas</a:t>
            </a:r>
            <a:endParaRPr lang="lv-LV" dirty="0">
              <a:cs typeface="Calibri Light"/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90B2C49-CB64-4D77-B1DA-20270D6BE6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6561819"/>
              </p:ext>
            </p:extLst>
          </p:nvPr>
        </p:nvGraphicFramePr>
        <p:xfrm>
          <a:off x="1094640" y="2246740"/>
          <a:ext cx="2374901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3540460554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1363762912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256029137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Drīz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B-MISC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5217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pēc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I-MISC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14768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tam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4827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,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680101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kad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456825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1944.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190207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gada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415048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vasarā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I-MISC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46710007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D7DFF8A-99A1-4257-9305-2DA27F1BE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362212"/>
              </p:ext>
            </p:extLst>
          </p:nvPr>
        </p:nvGraphicFramePr>
        <p:xfrm>
          <a:off x="4064487" y="2246740"/>
          <a:ext cx="2374901" cy="2095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905368989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903659650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158065638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Šī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5221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izrāde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336623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ir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544915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pirmais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91621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mēģinājums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750111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Latvijas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B-LOC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B-ORG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3028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teātrī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1175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paskatīties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60577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uz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76712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populāro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74516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Milna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B-PER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B-PER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7992700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ADF4EC86-4924-4E2F-A9A5-95B79BDD5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7689378"/>
              </p:ext>
            </p:extLst>
          </p:nvPr>
        </p:nvGraphicFramePr>
        <p:xfrm>
          <a:off x="7034334" y="2273910"/>
          <a:ext cx="2374901" cy="1524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2703388656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2140519152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133659714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Ja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87003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Milna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B-PER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35070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varoņos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033477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tiek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61560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atrastas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87525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populārākās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79143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cilvēku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1270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tipu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33650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5406582-202D-4223-A9BE-0A27C8407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461427"/>
              </p:ext>
            </p:extLst>
          </p:nvPr>
        </p:nvGraphicFramePr>
        <p:xfrm>
          <a:off x="1094640" y="4694422"/>
          <a:ext cx="2374901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1948898082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2722806086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123871828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kas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581109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dzīvē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30923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nes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080322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sevī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447202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Pūka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B-PER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6608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arhetipu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50028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?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35080026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D2E2AD6A-31A7-4CE3-92E7-2A428CF22F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6661833"/>
              </p:ext>
            </p:extLst>
          </p:nvPr>
        </p:nvGraphicFramePr>
        <p:xfrm>
          <a:off x="4064486" y="4694422"/>
          <a:ext cx="2374901" cy="13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1908059783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4208012254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391175622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Visieteicamākais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91403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plānošanas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5388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laiks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575223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ir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348999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2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B-MISC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0769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mēneši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I-MISC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8025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.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0770915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C8336DE-CF94-42EF-903E-2D6422B92F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066694"/>
              </p:ext>
            </p:extLst>
          </p:nvPr>
        </p:nvGraphicFramePr>
        <p:xfrm>
          <a:off x="7034334" y="4694422"/>
          <a:ext cx="2374901" cy="1143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5941">
                  <a:extLst>
                    <a:ext uri="{9D8B030D-6E8A-4147-A177-3AD203B41FA5}">
                      <a16:colId xmlns:a16="http://schemas.microsoft.com/office/drawing/2014/main" val="270011596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2661611570"/>
                    </a:ext>
                  </a:extLst>
                </a:gridCol>
                <a:gridCol w="484480">
                  <a:extLst>
                    <a:ext uri="{9D8B030D-6E8A-4147-A177-3AD203B41FA5}">
                      <a16:colId xmlns:a16="http://schemas.microsoft.com/office/drawing/2014/main" val="6429931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Vedekla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B-PER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96111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nomira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26466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pašos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8814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spēka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000563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gados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77547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.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>
                          <a:effectLst/>
                        </a:rPr>
                        <a:t>O</a:t>
                      </a:r>
                      <a:endParaRPr lang="lv-LV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100" u="none" strike="noStrike" dirty="0">
                          <a:effectLst/>
                        </a:rPr>
                        <a:t>O</a:t>
                      </a:r>
                      <a:endParaRPr lang="lv-L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53028568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143F9875-3CB9-4E90-91C6-CF2085BF7C34}"/>
              </a:ext>
            </a:extLst>
          </p:cNvPr>
          <p:cNvSpPr/>
          <p:nvPr/>
        </p:nvSpPr>
        <p:spPr>
          <a:xfrm>
            <a:off x="838200" y="1612967"/>
            <a:ext cx="39853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/>
              <a:t>Pirmā kolonna - dotie dati, otrā </a:t>
            </a:r>
            <a:r>
              <a:rPr lang="lv-LV" dirty="0"/>
              <a:t>-</a:t>
            </a:r>
            <a:r>
              <a:rPr lang="it-IT" dirty="0"/>
              <a:t> atrastie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6518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 raksts</a:t>
            </a:r>
            <a:endParaRPr lang="lv-LV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0CAA0-4EE9-4035-AA3A-BA7474AC2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Iesniegts Baltic HLT 2020 «Large Language Models for Latvian Named Entity Recognition»</a:t>
            </a:r>
          </a:p>
        </p:txBody>
      </p:sp>
    </p:spTree>
    <p:extLst>
      <p:ext uri="{BB962C8B-B14F-4D97-AF65-F5344CB8AC3E}">
        <p14:creationId xmlns:p14="http://schemas.microsoft.com/office/powerpoint/2010/main" val="2406088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95EE3-BDA5-4854-BECC-F735B8E59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6266" y="3290359"/>
            <a:ext cx="9160933" cy="119697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lv-LV" sz="9600" b="1" dirty="0"/>
              <a:t>PALDIES!</a:t>
            </a:r>
          </a:p>
        </p:txBody>
      </p:sp>
    </p:spTree>
    <p:extLst>
      <p:ext uri="{BB962C8B-B14F-4D97-AF65-F5344CB8AC3E}">
        <p14:creationId xmlns:p14="http://schemas.microsoft.com/office/powerpoint/2010/main" val="160908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cs typeface="Calibri Light"/>
              </a:rPr>
              <a:t>Nestrukturēti valodas dati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1976-6899-4576-BDE9-CFD96A52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1395663"/>
            <a:ext cx="10968789" cy="4781300"/>
          </a:xfrm>
        </p:spPr>
        <p:txBody>
          <a:bodyPr/>
          <a:lstStyle/>
          <a:p>
            <a:r>
              <a:rPr lang="lv-LV" dirty="0"/>
              <a:t>Teksts, Audio</a:t>
            </a:r>
          </a:p>
          <a:p>
            <a:r>
              <a:rPr lang="lv-LV" dirty="0"/>
              <a:t>Piemērs:</a:t>
            </a:r>
          </a:p>
          <a:p>
            <a:pPr marL="457200" lvl="1" indent="0">
              <a:buNone/>
            </a:pPr>
            <a:r>
              <a:rPr lang="lv-LV" dirty="0"/>
              <a:t>«Latvijā aizvadītajā diennaktī konstatēti četri jauni Covid-19 saslimšanas gadījumi. Tādējādi valstī līdz šim reģistrēto Covid-19 slimnieku skaits sasniedzis 950, liecina Slimību profilakses un kontroles centra (SPKC) informācija.»</a:t>
            </a:r>
            <a:r>
              <a:rPr lang="lv-LV" baseline="30000" dirty="0"/>
              <a:t>1</a:t>
            </a:r>
          </a:p>
          <a:p>
            <a:r>
              <a:rPr lang="lv-LV" dirty="0"/>
              <a:t>Kādas te zināšanas?</a:t>
            </a:r>
          </a:p>
          <a:p>
            <a:pPr lvl="1"/>
            <a:r>
              <a:rPr lang="lv-LV" dirty="0"/>
              <a:t>Latvijā 4 cilvēkiem konstatēts Covid-19 2020.05.11</a:t>
            </a:r>
          </a:p>
          <a:p>
            <a:pPr lvl="1"/>
            <a:r>
              <a:rPr lang="lv-LV" dirty="0"/>
              <a:t>Kopā Latvijā 950 Covid-19 slimnieku 2020.05.12 datumā</a:t>
            </a:r>
          </a:p>
          <a:p>
            <a:pPr lvl="1"/>
            <a:r>
              <a:rPr lang="lv-LV" dirty="0"/>
              <a:t>Šo ziņu avots SPKC</a:t>
            </a:r>
          </a:p>
          <a:p>
            <a:pPr lvl="1"/>
            <a:r>
              <a:rPr lang="lv-LV" dirty="0"/>
              <a:t>u.t.t.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AA04DC8-7775-4909-9650-4A98BFFE9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0134" y="6310312"/>
            <a:ext cx="10617200" cy="365125"/>
          </a:xfrm>
        </p:spPr>
        <p:txBody>
          <a:bodyPr/>
          <a:lstStyle/>
          <a:p>
            <a:pPr algn="l"/>
            <a:r>
              <a:rPr lang="lv-LV" baseline="30000" dirty="0">
                <a:hlinkClick r:id="rId2"/>
              </a:rPr>
              <a:t>1</a:t>
            </a:r>
            <a:r>
              <a:rPr lang="lv-LV" dirty="0">
                <a:hlinkClick r:id="rId2"/>
              </a:rPr>
              <a:t>https://www.lsm.lv/raksts/zinas/latvija/latvija-covid-19-apstiprina-vel-4-cilvekiem-stacioneti-2-pacienti.a359390/</a:t>
            </a:r>
            <a:endParaRPr lang="en-US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45399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cs typeface="Calibri Light"/>
              </a:rPr>
              <a:t>Nestrukturēti valodas dati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1976-6899-4576-BDE9-CFD96A52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1395663"/>
            <a:ext cx="10968789" cy="4781300"/>
          </a:xfrm>
        </p:spPr>
        <p:txBody>
          <a:bodyPr/>
          <a:lstStyle/>
          <a:p>
            <a:r>
              <a:rPr lang="lv-LV" dirty="0"/>
              <a:t>Atvērtā informācijas izgūšana – Open information extraction (OIE)</a:t>
            </a:r>
          </a:p>
          <a:p>
            <a:r>
              <a:rPr lang="lv-LV" dirty="0"/>
              <a:t>Informāciju reprezentē kā relāciju ar argumentiem, piemēram, </a:t>
            </a:r>
          </a:p>
          <a:p>
            <a:pPr lvl="1"/>
            <a:r>
              <a:rPr lang="lv-LV" dirty="0"/>
              <a:t>«4 cilvēkiem», «konstatēts», «Covid-19»  </a:t>
            </a:r>
          </a:p>
          <a:p>
            <a:pPr lvl="2"/>
            <a:r>
              <a:rPr lang="lv-LV" dirty="0"/>
              <a:t>konstatēts(covid,4 cilvēkiem)</a:t>
            </a:r>
          </a:p>
          <a:p>
            <a:pPr lvl="2"/>
            <a:r>
              <a:rPr lang="lv-LV" dirty="0"/>
              <a:t>konstatēta(slimība(covid), cilvēki(4))</a:t>
            </a:r>
          </a:p>
          <a:p>
            <a:pPr lvl="1"/>
            <a:r>
              <a:rPr lang="lv-LV" dirty="0"/>
              <a:t>«valstī», «reģistrēti», «950 Covid-19 slimnieki»</a:t>
            </a:r>
          </a:p>
          <a:p>
            <a:pPr lvl="2"/>
            <a:r>
              <a:rPr lang="lv-LV" dirty="0"/>
              <a:t>reģistrēts(valstī, 950 Covid-19 slimnieki)</a:t>
            </a:r>
          </a:p>
          <a:p>
            <a:r>
              <a:rPr lang="lv-LV" dirty="0"/>
              <a:t>Lai šādas potenciālā fakta reprezentācijas varētu lietot, tās jāpiesaista ar jau zināmiem faktiem zināšanu bāzē. </a:t>
            </a:r>
          </a:p>
        </p:txBody>
      </p:sp>
    </p:spTree>
    <p:extLst>
      <p:ext uri="{BB962C8B-B14F-4D97-AF65-F5344CB8AC3E}">
        <p14:creationId xmlns:p14="http://schemas.microsoft.com/office/powerpoint/2010/main" val="3076178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10C668F-A2B1-4363-884C-3B7C28431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3027" y="2122138"/>
            <a:ext cx="7660856" cy="415133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cs typeface="Calibri Light"/>
              </a:rPr>
              <a:t>Nestrukturēti valodas dati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01976-6899-4576-BDE9-CFD96A52E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011" y="1395663"/>
            <a:ext cx="10968789" cy="4781300"/>
          </a:xfrm>
        </p:spPr>
        <p:txBody>
          <a:bodyPr/>
          <a:lstStyle/>
          <a:p>
            <a:r>
              <a:rPr lang="lv-LV" dirty="0"/>
              <a:t>Lai šādas potenciālā fakta reprezentācijas varētu lietot, tās jāpiesaista ar jau zināmiem faktiem zināšanu bāzē. 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5A6F0D-E618-49D8-885C-F7CFD2CA05FB}"/>
              </a:ext>
            </a:extLst>
          </p:cNvPr>
          <p:cNvSpPr/>
          <p:nvPr/>
        </p:nvSpPr>
        <p:spPr>
          <a:xfrm>
            <a:off x="385011" y="6120517"/>
            <a:ext cx="79528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hlinkClick r:id="rId3"/>
              </a:rPr>
              <a:t>KnowledgeNet</a:t>
            </a:r>
            <a:r>
              <a:rPr lang="en-US" b="1" dirty="0">
                <a:hlinkClick r:id="rId3"/>
              </a:rPr>
              <a:t>: A Benchmark Dataset for Knowledge Base Population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67873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10"/>
            <a:ext cx="10515600" cy="4351338"/>
          </a:xfrm>
        </p:spPr>
        <p:txBody>
          <a:bodyPr/>
          <a:lstStyle/>
          <a:p>
            <a:r>
              <a:rPr lang="lv-LV" dirty="0"/>
              <a:t>Named Entity Recognition – Nosaukto entitāšu atpazīšana</a:t>
            </a:r>
          </a:p>
          <a:p>
            <a:r>
              <a:rPr lang="lv-LV" dirty="0"/>
              <a:t>Entitātes – Jebkas, kas eksistē atsevišķi kā reāli esoša vienība, piemēram, «māja», «iela», «skola» u.t.t.</a:t>
            </a:r>
          </a:p>
          <a:p>
            <a:r>
              <a:rPr lang="lv-LV" dirty="0"/>
              <a:t>Nosauktās entitātes – Entitātes, kam ir dots vārds, piemēram, «Daugavpils», «Brīvības iela», «Latvija», «Latvijas Universitāte», «Datorikas fakultāte»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91168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Zināšanu izguves darbplūsma</a:t>
            </a:r>
            <a:endParaRPr lang="lv-LV" dirty="0">
              <a:cs typeface="Calibri Light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C6B3D1-F862-4A7D-954D-A19CFDB0A4EC}"/>
              </a:ext>
            </a:extLst>
          </p:cNvPr>
          <p:cNvSpPr/>
          <p:nvPr/>
        </p:nvSpPr>
        <p:spPr>
          <a:xfrm>
            <a:off x="693821" y="5862582"/>
            <a:ext cx="1051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baseline="30000" dirty="0"/>
              <a:t>1</a:t>
            </a:r>
            <a:r>
              <a:rPr lang="en-US" dirty="0"/>
              <a:t>http://termini.lza.lv/term.php?term=rasmo%C5%A1ana&amp;list=rasmo%C5%A1ana&amp;lang=LV</a:t>
            </a:r>
          </a:p>
        </p:txBody>
      </p:sp>
      <p:sp>
        <p:nvSpPr>
          <p:cNvPr id="2" name="Rectangle: Folded Corner 1">
            <a:extLst>
              <a:ext uri="{FF2B5EF4-FFF2-40B4-BE49-F238E27FC236}">
                <a16:creationId xmlns:a16="http://schemas.microsoft.com/office/drawing/2014/main" id="{5C0983B9-4B7A-49F7-BEEB-B823B3DD4F7B}"/>
              </a:ext>
            </a:extLst>
          </p:cNvPr>
          <p:cNvSpPr/>
          <p:nvPr/>
        </p:nvSpPr>
        <p:spPr>
          <a:xfrm>
            <a:off x="939799" y="1690688"/>
            <a:ext cx="1566333" cy="74551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Tīmeklis</a:t>
            </a:r>
          </a:p>
        </p:txBody>
      </p:sp>
      <p:sp>
        <p:nvSpPr>
          <p:cNvPr id="7" name="Rectangle: Folded Corner 6">
            <a:extLst>
              <a:ext uri="{FF2B5EF4-FFF2-40B4-BE49-F238E27FC236}">
                <a16:creationId xmlns:a16="http://schemas.microsoft.com/office/drawing/2014/main" id="{8085131D-F6B4-4D2E-A068-EED3C4E407E6}"/>
              </a:ext>
            </a:extLst>
          </p:cNvPr>
          <p:cNvSpPr/>
          <p:nvPr/>
        </p:nvSpPr>
        <p:spPr>
          <a:xfrm>
            <a:off x="6878914" y="1690688"/>
            <a:ext cx="1401486" cy="74551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Teksta dokumenti</a:t>
            </a:r>
          </a:p>
        </p:txBody>
      </p:sp>
      <p:sp>
        <p:nvSpPr>
          <p:cNvPr id="8" name="Callout: Right Arrow 7">
            <a:extLst>
              <a:ext uri="{FF2B5EF4-FFF2-40B4-BE49-F238E27FC236}">
                <a16:creationId xmlns:a16="http://schemas.microsoft.com/office/drawing/2014/main" id="{2C27B84C-BDD4-47C8-AC9E-A7E5DBB3E009}"/>
              </a:ext>
            </a:extLst>
          </p:cNvPr>
          <p:cNvSpPr/>
          <p:nvPr/>
        </p:nvSpPr>
        <p:spPr>
          <a:xfrm>
            <a:off x="3560231" y="1690688"/>
            <a:ext cx="3196169" cy="74551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Tīmekļa rasmošana</a:t>
            </a:r>
            <a:r>
              <a:rPr lang="lv-LV" baseline="30000" dirty="0"/>
              <a:t>1 </a:t>
            </a:r>
            <a:r>
              <a:rPr lang="lv-LV" dirty="0"/>
              <a:t>un teksta attīrīšana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27B9FCAE-267F-4B62-A69C-075FA3A355FF}"/>
              </a:ext>
            </a:extLst>
          </p:cNvPr>
          <p:cNvSpPr/>
          <p:nvPr/>
        </p:nvSpPr>
        <p:spPr>
          <a:xfrm>
            <a:off x="2552443" y="1821129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0" name="Flowchart: Magnetic Disk 9">
            <a:extLst>
              <a:ext uri="{FF2B5EF4-FFF2-40B4-BE49-F238E27FC236}">
                <a16:creationId xmlns:a16="http://schemas.microsoft.com/office/drawing/2014/main" id="{66CA8D1D-B5DF-428E-B76E-1F64A3E957F9}"/>
              </a:ext>
            </a:extLst>
          </p:cNvPr>
          <p:cNvSpPr/>
          <p:nvPr/>
        </p:nvSpPr>
        <p:spPr>
          <a:xfrm>
            <a:off x="3378200" y="2819741"/>
            <a:ext cx="2057400" cy="81280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Zināšanu bāze</a:t>
            </a:r>
          </a:p>
          <a:p>
            <a:pPr algn="ctr"/>
            <a:r>
              <a:rPr lang="lv-LV" dirty="0"/>
              <a:t>(Ontoloģija, fakti)</a:t>
            </a:r>
          </a:p>
        </p:txBody>
      </p:sp>
      <p:sp>
        <p:nvSpPr>
          <p:cNvPr id="12" name="Callout: Down Arrow 11">
            <a:extLst>
              <a:ext uri="{FF2B5EF4-FFF2-40B4-BE49-F238E27FC236}">
                <a16:creationId xmlns:a16="http://schemas.microsoft.com/office/drawing/2014/main" id="{3373F2B1-D15B-4C86-AF7B-F54B9CC0EA20}"/>
              </a:ext>
            </a:extLst>
          </p:cNvPr>
          <p:cNvSpPr/>
          <p:nvPr/>
        </p:nvSpPr>
        <p:spPr>
          <a:xfrm>
            <a:off x="6878914" y="2963333"/>
            <a:ext cx="1401486" cy="95739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NER un koreferences</a:t>
            </a: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EF5EF173-D51F-4167-9699-5F124FF2CC62}"/>
              </a:ext>
            </a:extLst>
          </p:cNvPr>
          <p:cNvSpPr/>
          <p:nvPr/>
        </p:nvSpPr>
        <p:spPr>
          <a:xfrm>
            <a:off x="7380690" y="2548467"/>
            <a:ext cx="397933" cy="3385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4" name="Rectangle: Folded Corner 13">
            <a:extLst>
              <a:ext uri="{FF2B5EF4-FFF2-40B4-BE49-F238E27FC236}">
                <a16:creationId xmlns:a16="http://schemas.microsoft.com/office/drawing/2014/main" id="{F5FBF043-21D1-45CF-82FF-AEEB50F40667}"/>
              </a:ext>
            </a:extLst>
          </p:cNvPr>
          <p:cNvSpPr/>
          <p:nvPr/>
        </p:nvSpPr>
        <p:spPr>
          <a:xfrm>
            <a:off x="6796490" y="4049042"/>
            <a:ext cx="1566332" cy="74551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Anotēti teksta dokumenti</a:t>
            </a:r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588573AA-0B82-49E0-96EE-1F4CBE18A65B}"/>
              </a:ext>
            </a:extLst>
          </p:cNvPr>
          <p:cNvSpPr/>
          <p:nvPr/>
        </p:nvSpPr>
        <p:spPr>
          <a:xfrm>
            <a:off x="6011333" y="4230992"/>
            <a:ext cx="668867" cy="3693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  <p:sp>
        <p:nvSpPr>
          <p:cNvPr id="16" name="Callout: Up Arrow 15">
            <a:extLst>
              <a:ext uri="{FF2B5EF4-FFF2-40B4-BE49-F238E27FC236}">
                <a16:creationId xmlns:a16="http://schemas.microsoft.com/office/drawing/2014/main" id="{E0360EA9-92E6-4470-886E-06C5BB0F272C}"/>
              </a:ext>
            </a:extLst>
          </p:cNvPr>
          <p:cNvSpPr/>
          <p:nvPr/>
        </p:nvSpPr>
        <p:spPr>
          <a:xfrm>
            <a:off x="3129976" y="3698217"/>
            <a:ext cx="2712023" cy="1032791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dirty="0"/>
              <a:t>Relāciju izgūšana un entitāšu sasaistīšana</a:t>
            </a:r>
          </a:p>
        </p:txBody>
      </p:sp>
      <p:sp>
        <p:nvSpPr>
          <p:cNvPr id="17" name="Arrow: Left-Right 16">
            <a:extLst>
              <a:ext uri="{FF2B5EF4-FFF2-40B4-BE49-F238E27FC236}">
                <a16:creationId xmlns:a16="http://schemas.microsoft.com/office/drawing/2014/main" id="{0A1BC963-774F-4B31-B1D6-41AEF79582FB}"/>
              </a:ext>
            </a:extLst>
          </p:cNvPr>
          <p:cNvSpPr/>
          <p:nvPr/>
        </p:nvSpPr>
        <p:spPr>
          <a:xfrm>
            <a:off x="5503333" y="3081867"/>
            <a:ext cx="1176867" cy="3693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8943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28CB241-B6B4-4F9D-AD50-8CB38CF7F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874" y="498568"/>
            <a:ext cx="6029325" cy="318135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Lietojums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09"/>
            <a:ext cx="10515600" cy="5175065"/>
          </a:xfrm>
        </p:spPr>
        <p:txBody>
          <a:bodyPr>
            <a:normAutofit/>
          </a:bodyPr>
          <a:lstStyle/>
          <a:p>
            <a:r>
              <a:rPr lang="lv-LV" dirty="0"/>
              <a:t>Čatboti – Q&amp;A</a:t>
            </a:r>
          </a:p>
          <a:p>
            <a:pPr lvl="1"/>
            <a:r>
              <a:rPr lang="lv-LV" dirty="0"/>
              <a:t>«Kāds rīt laiks Rīgā?»</a:t>
            </a:r>
          </a:p>
          <a:p>
            <a:pPr lvl="2"/>
            <a:r>
              <a:rPr lang="lv-LV" dirty="0"/>
              <a:t>Nodoms – laika ziņas</a:t>
            </a:r>
          </a:p>
          <a:p>
            <a:pPr lvl="2"/>
            <a:r>
              <a:rPr lang="lv-LV" dirty="0"/>
              <a:t>Entitātes – Rīt (laiks), Rīgā (vieta)</a:t>
            </a:r>
          </a:p>
          <a:p>
            <a:pPr lvl="2"/>
            <a:r>
              <a:rPr lang="lv-LV" dirty="0"/>
              <a:t>Atbilde – «Rīt Rīgā Lietusgāzes, 11°C.»</a:t>
            </a:r>
          </a:p>
          <a:p>
            <a:r>
              <a:rPr lang="lv-LV" dirty="0"/>
              <a:t>Anonimizācijai pielietojamas NER sistēmas</a:t>
            </a:r>
          </a:p>
          <a:p>
            <a:pPr marL="0" indent="0">
              <a:buNone/>
            </a:pPr>
            <a:r>
              <a:rPr lang="lv-LV" dirty="0"/>
              <a:t>Piemēram, tiesu spriedumu u.c. informācijas publiskošanai:</a:t>
            </a:r>
          </a:p>
          <a:p>
            <a:pPr marL="457200" lvl="1" indent="0">
              <a:buNone/>
            </a:pPr>
            <a:r>
              <a:rPr lang="lv-LV" dirty="0"/>
              <a:t>[1]  Valsts  policijā  saņemts  pieteicēja </a:t>
            </a:r>
            <a:r>
              <a:rPr lang="lv-LV" dirty="0">
                <a:highlight>
                  <a:srgbClr val="FFFF00"/>
                </a:highlight>
              </a:rPr>
              <a:t>/pers.  A/  </a:t>
            </a:r>
            <a:r>
              <a:rPr lang="lv-LV" dirty="0"/>
              <a:t>iesniegums  par  Valsts  policijas  Rīgas  reģiona  pārvaldes  darbinieku  iespējamu  bezdarbību, nenovēršot noziedzīga nodarījuma izdarīšanu, un tās rezultātā nodarītā mantiskā zaudējuma 629 euro atlīdzināšanu</a:t>
            </a:r>
          </a:p>
          <a:p>
            <a:r>
              <a:rPr lang="lv-LV" dirty="0"/>
              <a:t>Ziņu no dažādiem avotiem apkopojums:  https://eventregistry.org/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8269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10"/>
            <a:ext cx="8703150" cy="4826316"/>
          </a:xfrm>
        </p:spPr>
        <p:txBody>
          <a:bodyPr/>
          <a:lstStyle/>
          <a:p>
            <a:r>
              <a:rPr lang="lv-LV" dirty="0"/>
              <a:t>Latviešu wordpiece vārdnīca ar 30k;</a:t>
            </a:r>
          </a:p>
          <a:p>
            <a:r>
              <a:rPr lang="lv-LV" dirty="0"/>
              <a:t>Ļauj izmantot nelielu jēdzientelpas vektoru skaitu un novērš situāciju kad modelis kādu vārdu nav redzējis.</a:t>
            </a:r>
          </a:p>
          <a:p>
            <a:r>
              <a:rPr lang="lv-LV" dirty="0"/>
              <a:t>Teksta mazākā daļa nav vārds bet tā daļa.</a:t>
            </a:r>
          </a:p>
          <a:p>
            <a:r>
              <a:rPr lang="lv-LV" dirty="0"/>
              <a:t>Ideja:</a:t>
            </a:r>
          </a:p>
          <a:p>
            <a:pPr lvl="1"/>
            <a:r>
              <a:rPr lang="lv-LV" dirty="0"/>
              <a:t>Sadala tekstu simbolos – katru simbolu pievieno vārdnīcai</a:t>
            </a:r>
          </a:p>
          <a:p>
            <a:pPr lvl="1"/>
            <a:r>
              <a:rPr lang="lv-LV" dirty="0"/>
              <a:t>Iteratīvi meklē biežāk sastopamās simbolu kombinācijas un tās pievieno vārdnīcai līdz sasniedz tās maksimālo izmēru</a:t>
            </a:r>
          </a:p>
          <a:p>
            <a:pPr lvl="1"/>
            <a:r>
              <a:rPr lang="lv-LV" dirty="0"/>
              <a:t>Tekstvienības, kas sastopamas tikai vārda iekšienē sākas ar ##</a:t>
            </a:r>
          </a:p>
          <a:p>
            <a:pPr lvl="1"/>
            <a:r>
              <a:rPr lang="lv-LV" dirty="0"/>
              <a:t>Gadījumiem, kad tekstā sastopams nezināms simbols – [UNK]</a:t>
            </a:r>
          </a:p>
          <a:p>
            <a:r>
              <a:rPr lang="lv-LV" sz="2400" b="1" dirty="0"/>
              <a:t>Populārākie vārdi netiek sadalīti</a:t>
            </a:r>
            <a:endParaRPr lang="lv-LV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B675C0-9351-4A5B-8788-8CC83CC19BAC}"/>
              </a:ext>
            </a:extLst>
          </p:cNvPr>
          <p:cNvSpPr/>
          <p:nvPr/>
        </p:nvSpPr>
        <p:spPr>
          <a:xfrm>
            <a:off x="392724" y="5977372"/>
            <a:ext cx="8305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Neural Machine Translation of Rare Words with Subword Units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6F3A4-7BAF-43A1-8A6A-D7B1F8D74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5874" y="827493"/>
            <a:ext cx="2117558" cy="544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95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9465BD7-8FB8-47DA-BE81-A730DB134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3676" y="2712240"/>
            <a:ext cx="8438147" cy="3411303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6BAE9F84-9788-419B-97EE-98263F84B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NER</a:t>
            </a:r>
            <a:endParaRPr lang="lv-LV" dirty="0">
              <a:cs typeface="Calibri Light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64756E75-5D9E-4276-9FC1-11EA6C70CB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724" y="1317810"/>
            <a:ext cx="10515600" cy="4351338"/>
          </a:xfrm>
        </p:spPr>
        <p:txBody>
          <a:bodyPr/>
          <a:lstStyle/>
          <a:p>
            <a:r>
              <a:rPr lang="lv-LV" dirty="0"/>
              <a:t>BERT – «Bidirectional Encoder Representations from Transformers»</a:t>
            </a:r>
          </a:p>
          <a:p>
            <a:pPr lvl="1"/>
            <a:r>
              <a:rPr lang="lv-LV" dirty="0"/>
              <a:t>Priekšapmācīts valodas reprezentācijas modelis. Priekšapmācībai divi uzdevumi: Masked LM (paslēpj vārdu un cenšas uzminēt) un Next Sentence Prediction (Divi teikumi, modelim jāuzmin vai tie seko viens otram)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B6B0A26-934D-4752-8492-0D0D79F1EFEA}"/>
              </a:ext>
            </a:extLst>
          </p:cNvPr>
          <p:cNvSpPr/>
          <p:nvPr/>
        </p:nvSpPr>
        <p:spPr>
          <a:xfrm>
            <a:off x="392723" y="6123543"/>
            <a:ext cx="109610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BERT: Pre-training of Deep Bidirectional Transformers for Language Understanding</a:t>
            </a:r>
            <a:r>
              <a:rPr lang="lv-LV" b="1" dirty="0"/>
              <a:t>, Jacob Devlin et.al. , 2018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50565769"/>
      </p:ext>
    </p:extLst>
  </p:cSld>
  <p:clrMapOvr>
    <a:masterClrMapping/>
  </p:clrMapOvr>
</p:sld>
</file>

<file path=ppt/theme/theme1.xml><?xml version="1.0" encoding="utf-8"?>
<a:theme xmlns:a="http://schemas.openxmlformats.org/drawingml/2006/main" name="1_TildeTheme">
  <a:themeElements>
    <a:clrScheme name="Silti zils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ildeTheme" id="{BDCB4763-0654-4298-B883-EEF5BBABC99D}" vid="{C575FB9D-9C44-4A0C-9F44-F65DC954447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EE8F11BB62647BD5B08A7BC64ACB6" ma:contentTypeVersion="2" ma:contentTypeDescription="Create a new document." ma:contentTypeScope="" ma:versionID="aa13a562152841a60383f50d526a3c3c">
  <xsd:schema xmlns:xsd="http://www.w3.org/2001/XMLSchema" xmlns:xs="http://www.w3.org/2001/XMLSchema" xmlns:p="http://schemas.microsoft.com/office/2006/metadata/properties" xmlns:ns2="4d758d72-4bb5-4f7d-af13-798d5f5b172f" targetNamespace="http://schemas.microsoft.com/office/2006/metadata/properties" ma:root="true" ma:fieldsID="186ea3d45c4237384b368e2a0237fa77" ns2:_="">
    <xsd:import namespace="4d758d72-4bb5-4f7d-af13-798d5f5b17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758d72-4bb5-4f7d-af13-798d5f5b17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6C906F5-4060-40BC-A8B5-C446E236A1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758d72-4bb5-4f7d-af13-798d5f5b172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8BD036-2B45-40B3-81E4-5E2A0BF6EED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A7062B-ADB2-4424-9C3A-6F0A70F6B5A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450</TotalTime>
  <Words>881</Words>
  <Application>Microsoft Office PowerPoint</Application>
  <PresentationFormat>Widescreen</PresentationFormat>
  <Paragraphs>259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1_TildeTheme</vt:lpstr>
      <vt:lpstr>Zināšanu izguve no nestrukturētiem valodas datiem  </vt:lpstr>
      <vt:lpstr>Nestrukturēti valodas dati</vt:lpstr>
      <vt:lpstr>Nestrukturēti valodas dati</vt:lpstr>
      <vt:lpstr>Nestrukturēti valodas dati</vt:lpstr>
      <vt:lpstr>NER</vt:lpstr>
      <vt:lpstr>Zināšanu izguves darbplūsma</vt:lpstr>
      <vt:lpstr>Lietojums</vt:lpstr>
      <vt:lpstr>NER</vt:lpstr>
      <vt:lpstr>NER</vt:lpstr>
      <vt:lpstr>NER</vt:lpstr>
      <vt:lpstr>NER - rezultāti</vt:lpstr>
      <vt:lpstr>NER - kļūdas</vt:lpstr>
      <vt:lpstr>NER raksts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Zināšanu izguve no nestrukturētiem valodas datiem</dc:title>
  <cp:lastModifiedBy>Rinalds Vīksna</cp:lastModifiedBy>
  <cp:revision>20</cp:revision>
  <dcterms:modified xsi:type="dcterms:W3CDTF">2020-05-13T12:21:46Z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0x01010043DEE8F11BB62647BD5B08A7BC64ACB6</vt:lpwstr>
  </property>
  <property fmtid="{D5CDD505-2E9C-101B-9397-08002B2CF9AE}" pid="3" name="AuthorIds_UIVersion_512">
    <vt:lpwstr>28</vt:lpwstr>
  </property>
</Properties>
</file>