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2" r:id="rId2"/>
    <p:sldId id="259" r:id="rId3"/>
    <p:sldId id="276" r:id="rId4"/>
    <p:sldId id="288" r:id="rId5"/>
    <p:sldId id="289" r:id="rId6"/>
    <p:sldId id="290" r:id="rId7"/>
    <p:sldId id="292" r:id="rId8"/>
    <p:sldId id="293" r:id="rId9"/>
    <p:sldId id="294" r:id="rId10"/>
    <p:sldId id="295" r:id="rId11"/>
    <p:sldId id="296" r:id="rId12"/>
    <p:sldId id="298" r:id="rId13"/>
    <p:sldId id="297" r:id="rId14"/>
    <p:sldId id="299" r:id="rId15"/>
    <p:sldId id="300" r:id="rId16"/>
    <p:sldId id="303" r:id="rId17"/>
    <p:sldId id="301" r:id="rId18"/>
    <p:sldId id="30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6" r:id="rId28"/>
    <p:sldId id="312" r:id="rId29"/>
    <p:sldId id="314" r:id="rId30"/>
    <p:sldId id="315" r:id="rId31"/>
    <p:sldId id="313" r:id="rId32"/>
    <p:sldId id="317" r:id="rId33"/>
    <p:sldId id="318" r:id="rId34"/>
    <p:sldId id="284" r:id="rId35"/>
    <p:sldId id="267" r:id="rId36"/>
    <p:sldId id="321" r:id="rId37"/>
    <p:sldId id="260" r:id="rId38"/>
    <p:sldId id="319" r:id="rId39"/>
    <p:sldId id="271" r:id="rId40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/>
    <p:restoredTop sz="94799"/>
  </p:normalViewPr>
  <p:slideViewPr>
    <p:cSldViewPr snapToGrid="0" snapToObjects="1">
      <p:cViewPr varScale="1">
        <p:scale>
          <a:sx n="215" d="100"/>
          <a:sy n="215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7T00:08:57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1886 24575,'15'-25'0,"-2"6"0,26-39 0,-17 27 0,41-33 0,-39 35 0,47-37 0,-48 39 0,13-9 0,2-1 0,-8 6 0,7-6 0,3-2 0,28-22 0,-10 18 0,3 0 0,-10 5 0,3 1 0,15-2 0,5 1 0,5-2 0,2 1 0,-4 6 0,2 2-579,-14 6 1,3 1 0,-1 1 578,18-5 0,0 2 0,-18 5 0,1-1 0,-2 2 0,16-4 0,1 0 0,-15 4 0,3-2 0,-4 2 0,9 2 0,1 0 0,-6 0 0,4-1 0,-3 2 0,5-2 0,4 1 0,-5 2 0,11 0 0,2 0 0,-6 1 0,0 1 0,-5 0 0,4 1-545,-9 2 1,3-1-1,2 1 1,-2 0 544,24-2 0,0 1 0,-6 0 0,-20 3 0,-4-1 0,4 0 0,0 1 0,4-2 0,2 1 0,-3 1 0,15-2 0,-3 2 0,3-1 0,-16 3 0,3-1 0,0 1 0,-4 1 0,5-1 0,-3 1 0,3 0 0,-4 1 0,5 0 0,-2 0 0,-5 0 0,23 0 0,1 0-670,-24 1 1,6-1-1,0 1 1,-5 0 669,-1 0 0,-4 0 0,4 1 0,6 1 0,6-1 0,1 1 0,-6-2 0,1-1 0,-5-1 0,4 1-1151,3 2 1,7 0 0,-1 1 0,-11-1 1150,10-6 0,3 0 0,-10 5 0,15 0 0,6 1 0,-7-1 0,-15 0-262,0-5 1,1 2 261,0 3 0,17 3 0,5-1 0,-3 1 0,-15-2 0,-14-2 0,-9-1 0,4 1 0,6 3 0,6 2 0,0 1 0,-3-2 0,9-2 0,-4 0 0,1 1 0,0 1 0,0 1 0,1 1 0,2-2 0,0 1 0,2 1 0,-14 0 0,2 1 0,0 0 0,3 1 0,11 1 0,3 1 0,-1 1 0,-4-1 0,5 2 0,-4-1 0,3 2 0,-8-1 0,3 0 0,0 0 0,-7 0 0,-7 0 0,-4-1 0,2 0 0,22 0 0,4 1 0,-4-1 0,-23-2 0,-4-2 0,4 3 335,20 2 1,6 2 0,-7 1-336,4-1 0,-1 3 411,-7-1 0,4 3 0,-5-1-411,1 0 0,-3 1 0,18 4 0,-7-1 0,-1 0 0,-12-1 0,1 1 0,-25-5 0,-1 1 2725,15 8 1,-2-1-2726,17 5 1298,-28-2 1,-7 0-1299,-13-9 141,17 9 0,0 1-141,-18-8 572,21 10 1,2 2-573,-11-2 0,25 3 0,2-1 0,-12-6 0,21-2 0,0 1 0,-11 1-372,12-5 1,1 1 371,-4 4 0,3-5 0,1 0 0,-4 6 0,-25-11 0,-3 0 0,14 8-3269,-11 3 0,1 3 3269,20 10 0,-24-9 0,-5 0 0,-15 0 0,-14-12 497,-6-5-497,-2 3 0,-2-3 0,3 9 0,0 1 0,0-3 6784,13 11-6784,-3-5 0,9 4 0,9 1 0,-17-15 0,20 9 0,-28-13 0,40 17 0,-32-11 0,17 2 0,-17-2 0,-14-10 0,9 6 0,-2 1 0,-2-2 0,26 23 0,-21-16 0,21 16 0,-25-19 0,19 5 0,-20-7 0,19 3 0,-27-8 0,8 0 0,-10-3 0,-6-1 0,-8-7 0,-49-4 0,4-4 0,-21-1 0,-7 1-729,27 6 1,-4 1 728,-15-3 0,-9-2 0,8 3 0,15 5 0,1 2-2101,-8-3 1,-6 0-1,8 0 2101,14 3 0,2 0 0,-23 0 0,3 0 0,-5 0 0,19 0 0,33 0 0,20 0 975,-5 0-975,33 6 6784,4-5-6784,68 4 0,-8-5 0,-10-2 0,15-1 0,-3 0 0,-22 2 0,-2 1 0,2-1-574,20-2 0,3 0 1,-5 1 573,12 1 0,-12 2 0,-31-1 0,-6 0 0,24 0 0,-38 0 0,-30-3 0,-6-1 0,0-3 0,-11-8 1721,2-2-1721,-13-28 0,4 15 0,-17-45 0,5 2 0,-5-2 0,2-13 0,16 48 0,-2-15 0,14 27 0,-4-7 0,8 9 0,-3-5 0,4 4 0,0 1 0,-3 10 0,2 6 0,-1 7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7T00:08:57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1886 24575,'15'-25'0,"-2"6"0,26-39 0,-17 27 0,41-33 0,-39 35 0,47-37 0,-48 39 0,13-9 0,2-1 0,-8 6 0,7-6 0,3-2 0,28-22 0,-10 18 0,3 0 0,-10 5 0,3 1 0,15-2 0,5 1 0,5-2 0,2 1 0,-4 6 0,2 2-579,-14 6 1,3 1 0,-1 1 578,18-5 0,0 2 0,-18 5 0,1-1 0,-2 2 0,16-4 0,1 0 0,-15 4 0,3-2 0,-4 2 0,9 2 0,1 0 0,-6 0 0,4-1 0,-3 2 0,5-2 0,4 1 0,-5 2 0,11 0 0,2 0 0,-6 1 0,0 1 0,-5 0 0,4 1-545,-9 2 1,3-1-1,2 1 1,-2 0 544,24-2 0,0 1 0,-6 0 0,-20 3 0,-4-1 0,4 0 0,0 1 0,4-2 0,2 1 0,-3 1 0,15-2 0,-3 2 0,3-1 0,-16 3 0,3-1 0,0 1 0,-4 1 0,5-1 0,-3 1 0,3 0 0,-4 1 0,5 0 0,-2 0 0,-5 0 0,23 0 0,1 0-670,-24 1 1,6-1-1,0 1 1,-5 0 669,-1 0 0,-4 0 0,4 1 0,6 1 0,6-1 0,1 1 0,-6-2 0,1-1 0,-5-1 0,4 1-1151,3 2 1,7 0 0,-1 1 0,-11-1 1150,10-6 0,3 0 0,-10 5 0,15 0 0,6 1 0,-7-1 0,-15 0-262,0-5 1,1 2 261,0 3 0,17 3 0,5-1 0,-3 1 0,-15-2 0,-14-2 0,-9-1 0,4 1 0,6 3 0,6 2 0,0 1 0,-3-2 0,9-2 0,-4 0 0,1 1 0,0 1 0,0 1 0,1 1 0,2-2 0,0 1 0,2 1 0,-14 0 0,2 1 0,0 0 0,3 1 0,11 1 0,3 1 0,-1 1 0,-4-1 0,5 2 0,-4-1 0,3 2 0,-8-1 0,3 0 0,0 0 0,-7 0 0,-7 0 0,-4-1 0,2 0 0,22 0 0,4 1 0,-4-1 0,-23-2 0,-4-2 0,4 3 335,20 2 1,6 2 0,-7 1-336,4-1 0,-1 3 411,-7-1 0,4 3 0,-5-1-411,1 0 0,-3 1 0,18 4 0,-7-1 0,-1 0 0,-12-1 0,1 1 0,-25-5 0,-1 1 2725,15 8 1,-2-1-2726,17 5 1298,-28-2 1,-7 0-1299,-13-9 141,17 9 0,0 1-141,-18-8 572,21 10 1,2 2-573,-11-2 0,25 3 0,2-1 0,-12-6 0,21-2 0,0 1 0,-11 1-372,12-5 1,1 1 371,-4 4 0,3-5 0,1 0 0,-4 6 0,-25-11 0,-3 0 0,14 8-3269,-11 3 0,1 3 3269,20 10 0,-24-9 0,-5 0 0,-15 0 0,-14-12 497,-6-5-497,-2 3 0,-2-3 0,3 9 0,0 1 0,0-3 6784,13 11-6784,-3-5 0,9 4 0,9 1 0,-17-15 0,20 9 0,-28-13 0,40 17 0,-32-11 0,17 2 0,-17-2 0,-14-10 0,9 6 0,-2 1 0,-2-2 0,26 23 0,-21-16 0,21 16 0,-25-19 0,19 5 0,-20-7 0,19 3 0,-27-8 0,8 0 0,-10-3 0,-6-1 0,-8-7 0,-49-4 0,4-4 0,-21-1 0,-7 1-729,27 6 1,-4 1 728,-15-3 0,-9-2 0,8 3 0,15 5 0,1 2-2101,-8-3 1,-6 0-1,8 0 2101,14 3 0,2 0 0,-23 0 0,3 0 0,-5 0 0,19 0 0,33 0 0,20 0 975,-5 0-975,33 6 6784,4-5-6784,68 4 0,-8-5 0,-10-2 0,15-1 0,-3 0 0,-22 2 0,-2 1 0,2-1-574,20-2 0,3 0 1,-5 1 573,12 1 0,-12 2 0,-31-1 0,-6 0 0,24 0 0,-38 0 0,-30-3 0,-6-1 0,0-3 0,-11-8 1721,2-2-1721,-13-28 0,4 15 0,-17-45 0,5 2 0,-5-2 0,2-13 0,16 48 0,-2-15 0,14 27 0,-4-7 0,8 9 0,-3-5 0,4 4 0,0 1 0,-3 10 0,2 6 0,-1 7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7T00:09:19.1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15006 661 24575,'-63'45'0,"0"-1"0,0 1 0,-3 3 0,1 0 0,4-9 0,7-11 0,1-4-1101,-23 15 1,-3-1 1100,11-15 0,-5-1-789,-2 1 1,-7 2 0,1-2 788,10-5 0,1-2 0,-4 0 0,-19 4 0,-5-1 0,2 0 0,9-3 0,1 0 0,-1-1 0,-3 1 0,-1 0 0,3-1 0,14-2 0,3-1 0,-5 2 0,-1 2 0,-5 1 0,0 0 0,7-1 0,-23 4 0,0 0 0,21-4 0,-7 1 0,-1 0 0,2-1 0,-12 3 0,2-1 0,-2 0 0,18-5 0,-2 0 0,1 0 0,0 0-366,3 0 0,1 1 0,0 0 1,1-2 365,-16-1 0,1-2 0,3 1 0,16 1 0,2 1 0,-2 0-597,-17 1 1,-4 0 0,4-1 596,13-1 0,2-2 0,-1 2 0,-9 4 0,-1 1 0,3-2-58,-18-3 0,3-2 58,4 5 0,0-2 0,0-6 0,-1-2 0,1 5 0,0-2 0,-1-5 0,1-2 0,-1 4 0,1 0 0,4-3 0,2-2 0,4-2 0,2-1 0,9-1 0,1 0 0,0 1 0,3-1 0,-22-2 762,25 3 0,-2 0-762,-33-5 0,20 4 0,-1 0 0,27-1 0,0 0 843,-31 5 1,-2 0-844,24-5 0,-1-1 0,-26 5 0,-7 2 0,17-3 0,-3 0 0,6 1 0,2 2 0,0 0 70,-5-2 0,-6-2 0,5 2-70,-2 1 0,4 0 0,-10-6 0,-4-2 0,10 3 0,-5-1 0,8 1 0,6 1 0,-2-2 0,-20-3 0,-12-4 0,9 3 0,12 5 0,0 0 0,9 0 0,-9-1 0,0-1 0,10 1 0,-11-2 0,2 0 0,11 3 0,-9-2 0,1 1 0,8 0 0,-11-2 0,0-2 0,-10 0 0,-9-2 0,10 1 0,15-1 0,1-1 0,-13 0 0,-8-2 0,11-1 20,19 0 0,0-1-20,-16-3 0,-10-1 0,7 1 0,4 1 0,3 1 0,-17-8 0,2 1 0,21 8 0,2 2 0,2 3 0,5 0 287,-10-6-287,10 8 0,5-1 772,20-5-772,-48-13 0,32 5 0,0-4 0,9 4 0,-3-1 0,-23-10 0,2 2 0,3-4 1076,19 16 1,2 1-1077,-7-6 0,-36-18 0,8 1 1261,18 11-1261,16 4 0,-2-2 0,6 3 0,-1 0 0,-17-11 0,0 0 0,17 11 0,1 2-3392,-6-3 0,2 5 3392,-5 5 0,-18-8 0,23 16 0,2 0 0,22 2 0,-21-2 0,27 4 6784,-36-11-6784,33 9 0,-43-17 0,43 17 0,-33-15 0,36 16 0,-30-28 0,29 24 0,-42-41 0,39 38 0,-26-22 0,14 11 0,13 8 0,-31-21 0,36 23 0,-22-12 0,22 15 0,-9-4 0,9 6 0,-1 0 0,4 7 0,4-5 0,-1 8 0,2-8 0,0 5 0,1 1 0,2-3 0,4 11 0,4-7 0,2 14 0,1-4 0,1 10 0,3 2 0,5 16 0,-3-14 0,9 22 0,-13-27 0,10 17 0,-7-14 0,5 6 0,-4-6 0,5 14 0,-9-17 0,8 11 0,-9-14 0,1-4 0,-5 0 0,2-4 0,-5 1 0,5-3 0,-6 2 0,6-5 0,-5 4 0,2-1 0,-3 3 0,0-1 0,0 1 0,3 0 0,-2 2 0,2 2 0,-3-1 0,3 0 0,0-3 0,1-1 0,2-2 0,-5 5 0,5-8 0,-6 8 0,6-5 0,-8-6 0,1 0 0,-2-7 0,-3-1 0,5-6 0,-14-23 0,8 8 0,-17-24 0,15 33 0,-8-22 0,10 27 0,-7-17 0,9 22 0,-5-6 0,6 8 0,-3-3 0,1-1 0,-1 1 0,3-1 0,-6-4 0,8 6 0,-9-6 0,8 11 0,-5-11 0,1 9 0,0-6 0,0 8 0,3 0 0,-1 1 0,1-4 0,0 3 0,-2-3 0,5 3 0,4 4 0,5 0 0,2 6 0,49 9 0,-3 0 0,28 7 0,12-4 0,-41-8 0,32 7 0,-53-13 0,10 9 0,-32-9 0,3 3 0,-8-4 0,-4 3 0,3-2 0,1 2 0,0-1 0,3-1 0,-3 2 0,2-3 0,7 4 0,-1 0 0,19 0 0,-17 2 0,11-5 0,1 2 0,-7-3 0,8 3 0,-17-2 0,-7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EEDDB-2E14-7C49-B2A5-9DF1257C34D5}" type="datetimeFigureOut">
              <a:rPr lang="en-LV" smtClean="0"/>
              <a:t>27/01/2021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170F4-E717-8A4F-92D6-7FA41BB5C617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85727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170F4-E717-8A4F-92D6-7FA41BB5C617}" type="slidenum">
              <a:rPr lang="en-LV" smtClean="0"/>
              <a:t>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69218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170F4-E717-8A4F-92D6-7FA41BB5C617}" type="slidenum">
              <a:rPr lang="en-LV" smtClean="0"/>
              <a:t>16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9240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20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78A666-B31D-994F-8A71-3863FD3AB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3C7EE-881B-0649-A882-355D5259D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5A5DA-D6A1-E24D-9BBB-FE15D6658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  <a:p>
            <a:r>
              <a:rPr lang="en-GB" dirty="0"/>
              <a:t>Click to edit Master subtitle style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BD81-0272-9246-8B5A-A820543B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C012D295-5C35-764F-A4F4-ECEB50D9E345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D16D2-A5B8-2B42-B3DB-3B24E7D4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35E9E-A1C0-004C-AD8F-9B969689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Riga, Latvia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33692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8721F-8E07-A044-9A37-BDC45F88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92A5E-82EA-3944-B351-4D100040E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8B6C3-74CF-6A4D-AC3A-0739534B6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63C2DE1-B5BB-F842-8C5C-EC7DFA0A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5086B5D5-2255-0441-8752-56556066C357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F034CB5-18BC-D64C-9501-B15F57BA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A96B43B-9766-6945-99CF-6A46A97D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AF612C-95FA-7E40-970C-D969C79C1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806" y="209287"/>
            <a:ext cx="2054942" cy="4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7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2E3E82-23D4-6A4A-B849-A24006AC9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186AA-C6DC-9D4F-90CF-42280CF6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160"/>
            <a:ext cx="10515600" cy="71352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0F17-C31B-9C43-9CEE-0E1E7428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32043-405F-3340-86EB-5D7F74443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789D718F-4E5B-3449-B8FA-6212EE4DE10B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5E5C-09E3-8F41-8401-73363C3F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 dirty="0"/>
              <a:t>www.longenesis.com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E9F34-03ED-3441-B14B-1EC13B8F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96DEFB-51CA-7A40-89B7-7D702C724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7" y="328511"/>
            <a:ext cx="2340486" cy="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86AA-C6DC-9D4F-90CF-42280CF6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0F17-C31B-9C43-9CEE-0E1E7428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32043-405F-3340-86EB-5D7F74443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3436971D-480D-AA4C-AACE-BCAD9F5059D2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5E5C-09E3-8F41-8401-73363C3F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 dirty="0"/>
              <a:t>www.longenesis.com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E9F34-03ED-3441-B14B-1EC13B8F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04342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CF8C81-2079-E34D-BD69-355E774AF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5E2DA-D62C-4247-8861-66FC674A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27EA6-8FAF-FC43-B357-EE5F7974C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413DD-D9D3-5C4B-8055-4DAE0D3C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C5DE7338-BD45-E44C-A552-E39D59C75A89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56033-8E63-C24A-A6D1-491E1516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D8ADE-2A04-1E4E-BC07-495B755C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2050D4-8392-FC4E-840E-0CCE00913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7" y="328511"/>
            <a:ext cx="2340486" cy="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4BE4-B704-DD41-B2B7-D69A00FA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685"/>
            <a:ext cx="10515600" cy="884003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2AE0-88F9-1146-8A49-17FAB9C82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27430-332D-3C4E-934F-18A526376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88D9A-2FDC-A841-9126-202DCD89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EE50989C-AF2C-3F49-B12A-2C054F315DC8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8EC6F-48CE-064E-8D0D-50101E90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8C56F-5212-574E-905D-AF34A835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11733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5280-E975-9243-95CB-1818374F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FEA0D-9490-0D4C-BAD3-C4D32F2B4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9CAFC-5A56-A44E-9702-3D27EC44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FEA7C-F394-FF40-B4EA-15AF770E3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5A1BD-1A4C-4F4F-A09D-E2703917C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70464-6E30-764A-88AA-2DB9CC9B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B1BB77CA-7859-624B-B099-13CDD34D1C2C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7B684-CB20-B74C-995B-7277CCD4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DF848-C5AE-1046-83D0-D4D63A91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72534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AE4C-F440-EB48-AE8A-45690DFD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077"/>
            <a:ext cx="10515600" cy="874611"/>
          </a:xfrm>
        </p:spPr>
        <p:txBody>
          <a:bodyPr/>
          <a:lstStyle>
            <a:lvl1pPr>
              <a:defRPr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1FDF4-AFA5-BA46-A7B9-A66A1542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96DC065D-9D66-2B4C-A361-622B3AEF0769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9091F-8A77-7140-A4EC-FDE5D438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44352-50A4-D341-A41F-B873A9BC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27828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F8B611D-39D0-CE41-BFF3-C62B51AE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D702C574-82ED-8B4B-AA80-AC34066CE698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02DADF3-72D0-0C41-9ECF-6B9F3E82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AAF1CD0-4034-4D4E-9F18-F9C52948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5405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A22DC-85FC-1D44-A209-917AF96E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4"/>
            <a:ext cx="3932237" cy="1069975"/>
          </a:xfrm>
        </p:spPr>
        <p:txBody>
          <a:bodyPr anchor="b"/>
          <a:lstStyle>
            <a:lvl1pPr>
              <a:defRPr sz="3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8407-8F62-F744-AD52-2BA80249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>
              <a:defRPr sz="2800">
                <a:latin typeface="Gotham Pro" panose="02000503040000020004" pitchFamily="2" charset="0"/>
                <a:cs typeface="Gotham Pro" panose="02000503040000020004" pitchFamily="2" charset="0"/>
              </a:defRPr>
            </a:lvl2pPr>
            <a:lvl3pPr>
              <a:defRPr sz="2400">
                <a:latin typeface="Gotham Pro" panose="02000503040000020004" pitchFamily="2" charset="0"/>
                <a:cs typeface="Gotham Pro" panose="02000503040000020004" pitchFamily="2" charset="0"/>
              </a:defRPr>
            </a:lvl3pPr>
            <a:lvl4pPr>
              <a:defRPr sz="2000">
                <a:latin typeface="Gotham Pro" panose="02000503040000020004" pitchFamily="2" charset="0"/>
                <a:cs typeface="Gotham Pro" panose="02000503040000020004" pitchFamily="2" charset="0"/>
              </a:defRPr>
            </a:lvl4pPr>
            <a:lvl5pPr>
              <a:defRPr sz="2000">
                <a:latin typeface="Gotham Pro" panose="02000503040000020004" pitchFamily="2" charset="0"/>
                <a:cs typeface="Gotham Pro" panose="0200050304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A1F60-9947-2840-829F-2B6E57DD8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Pro" panose="02000503040000020004" pitchFamily="2" charset="0"/>
                <a:cs typeface="Gotham Pro" panose="02000503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6C88A0D-4B1B-364D-943E-77960BAA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AD5D344-AE2D-E447-AC1C-6223FDFAEB9E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68730AC-63E5-A74D-9E5F-AA8CA79D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5D50362-B6B7-3042-B85F-712B4C5F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DD6BBB0-CBB4-374C-9A3E-4F1664689C19}" type="slidenum">
              <a:rPr lang="en-LV" smtClean="0"/>
              <a:pPr/>
              <a:t>‹#›</a:t>
            </a:fld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EDC4BC-94BC-AD4F-BECF-AC61236C5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806" y="209287"/>
            <a:ext cx="2054942" cy="4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3E739-B221-F643-9A18-C55DD051C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17BA6-DDC1-FA46-9B06-4B5D59B20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FEB81-6B8B-A44B-B6DF-30E83E72FD9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5806" y="209287"/>
            <a:ext cx="2054942" cy="42784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10F63A6-D6C5-5A46-AE15-433A661E0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fld id="{62456901-F728-ED48-B161-5A4575406146}" type="datetime1">
              <a:rPr lang="en-US" smtClean="0"/>
              <a:t>1/27/21</a:t>
            </a:fld>
            <a:endParaRPr lang="en-LV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2AA895-ECB8-8748-97C3-F2C041F05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 dirty="0"/>
              <a:t>www.longenesis.com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8AD684-35BE-FD45-ADC9-9D90B239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  <a:latin typeface="Gotham Pro" panose="02000503040000020004" pitchFamily="2" charset="0"/>
                <a:cs typeface="Gotham Pro" panose="02000503040000020004" pitchFamily="2" charset="0"/>
              </a:defRPr>
            </a:lvl1pPr>
          </a:lstStyle>
          <a:p>
            <a:r>
              <a:rPr lang="en-LV" dirty="0"/>
              <a:t>Riga, Latvia</a:t>
            </a:r>
          </a:p>
        </p:txBody>
      </p:sp>
    </p:spTree>
    <p:extLst>
      <p:ext uri="{BB962C8B-B14F-4D97-AF65-F5344CB8AC3E}">
        <p14:creationId xmlns:p14="http://schemas.microsoft.com/office/powerpoint/2010/main" val="162782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Pro" panose="02000503040000020004" pitchFamily="2" charset="0"/>
          <a:ea typeface="+mj-ea"/>
          <a:cs typeface="Gotham Pro" panose="0200050304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Pro" panose="02000503040000020004" pitchFamily="2" charset="0"/>
          <a:ea typeface="+mn-ea"/>
          <a:cs typeface="Gotham Pro" panose="0200050304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Pro" panose="02000503040000020004" pitchFamily="2" charset="0"/>
          <a:ea typeface="+mn-ea"/>
          <a:cs typeface="Gotham Pro" panose="0200050304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Pro" panose="02000503040000020004" pitchFamily="2" charset="0"/>
          <a:ea typeface="+mn-ea"/>
          <a:cs typeface="Gotham Pro" panose="0200050304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Pro" panose="02000503040000020004" pitchFamily="2" charset="0"/>
          <a:ea typeface="+mn-ea"/>
          <a:cs typeface="Gotham Pro" panose="0200050304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Pro" panose="02000503040000020004" pitchFamily="2" charset="0"/>
          <a:ea typeface="+mn-ea"/>
          <a:cs typeface="Gotham Pro" panose="0200050304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ngenesis.com/curator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ekalert.org/pub_releases/2020-12/im-lac120920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customXml" Target="../ink/ink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5154-1132-A140-AEDD-7D820BCBF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0128"/>
            <a:ext cx="9144000" cy="2387600"/>
          </a:xfrm>
        </p:spPr>
        <p:txBody>
          <a:bodyPr>
            <a:noAutofit/>
          </a:bodyPr>
          <a:lstStyle/>
          <a:p>
            <a:r>
              <a:rPr lang="en-GB" sz="3600" dirty="0" err="1"/>
              <a:t>Biomedicīnisko</a:t>
            </a:r>
            <a:r>
              <a:rPr lang="en-GB" sz="3600" dirty="0"/>
              <a:t> </a:t>
            </a:r>
            <a:r>
              <a:rPr lang="en-GB" sz="3600" dirty="0" err="1"/>
              <a:t>datu</a:t>
            </a:r>
            <a:r>
              <a:rPr lang="en-GB" sz="3600" dirty="0"/>
              <a:t> </a:t>
            </a:r>
            <a:r>
              <a:rPr lang="en-GB" sz="3600" dirty="0" err="1"/>
              <a:t>agregēšana</a:t>
            </a:r>
            <a:r>
              <a:rPr lang="en-GB" sz="3600" dirty="0"/>
              <a:t> un to </a:t>
            </a:r>
            <a:r>
              <a:rPr lang="en-GB" sz="3600" dirty="0" err="1"/>
              <a:t>analizatora</a:t>
            </a:r>
            <a:r>
              <a:rPr lang="en-GB" sz="3600" dirty="0"/>
              <a:t> </a:t>
            </a:r>
            <a:r>
              <a:rPr lang="en-GB" sz="3600" dirty="0" err="1"/>
              <a:t>izstrāde</a:t>
            </a:r>
            <a:r>
              <a:rPr lang="en-GB" sz="3600" dirty="0"/>
              <a:t> </a:t>
            </a:r>
            <a:r>
              <a:rPr lang="en-GB" sz="3600" dirty="0" err="1"/>
              <a:t>slimību</a:t>
            </a:r>
            <a:r>
              <a:rPr lang="en-GB" sz="3600" dirty="0"/>
              <a:t> </a:t>
            </a:r>
            <a:r>
              <a:rPr lang="en-GB" sz="3600" dirty="0" err="1"/>
              <a:t>risku</a:t>
            </a:r>
            <a:r>
              <a:rPr lang="en-GB" sz="3600" dirty="0"/>
              <a:t> </a:t>
            </a:r>
            <a:r>
              <a:rPr lang="en-GB" sz="3600" dirty="0" err="1"/>
              <a:t>noteikšanai</a:t>
            </a:r>
            <a:r>
              <a:rPr lang="en-GB" sz="3600" dirty="0"/>
              <a:t> </a:t>
            </a:r>
            <a:r>
              <a:rPr lang="en-GB" sz="3600" dirty="0" err="1"/>
              <a:t>agrīnās</a:t>
            </a:r>
            <a:r>
              <a:rPr lang="en-GB" sz="3600" dirty="0"/>
              <a:t> </a:t>
            </a:r>
            <a:r>
              <a:rPr lang="en-GB" sz="3600" dirty="0" err="1"/>
              <a:t>stadijās</a:t>
            </a:r>
            <a:r>
              <a:rPr lang="en-GB" sz="3600" dirty="0"/>
              <a:t>, </a:t>
            </a:r>
            <a:r>
              <a:rPr lang="en-GB" sz="3600" dirty="0" err="1"/>
              <a:t>kā</a:t>
            </a:r>
            <a:r>
              <a:rPr lang="en-GB" sz="3600" dirty="0"/>
              <a:t> </a:t>
            </a:r>
            <a:r>
              <a:rPr lang="en-GB" sz="3600" dirty="0" err="1"/>
              <a:t>arī</a:t>
            </a:r>
            <a:r>
              <a:rPr lang="en-GB" sz="3600" dirty="0"/>
              <a:t> </a:t>
            </a:r>
            <a:r>
              <a:rPr lang="en-GB" sz="3600" dirty="0" err="1"/>
              <a:t>šādu</a:t>
            </a:r>
            <a:r>
              <a:rPr lang="en-GB" sz="3600" dirty="0"/>
              <a:t> </a:t>
            </a:r>
            <a:r>
              <a:rPr lang="en-GB" sz="3600" dirty="0" err="1"/>
              <a:t>sistēmu</a:t>
            </a:r>
            <a:r>
              <a:rPr lang="en-GB" sz="3600" dirty="0"/>
              <a:t> </a:t>
            </a:r>
            <a:r>
              <a:rPr lang="en-GB" sz="3600" dirty="0" err="1"/>
              <a:t>lietojamība</a:t>
            </a:r>
            <a:endParaRPr lang="en-LV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588AC-FB32-574C-AF29-3D1BA87A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LV"/>
              <a:t>Riga, Latvia</a:t>
            </a:r>
            <a:endParaRPr lang="en-LV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3A9651-0CFB-6948-8122-21E0705D3EFF}"/>
              </a:ext>
            </a:extLst>
          </p:cNvPr>
          <p:cNvSpPr txBox="1">
            <a:spLocks/>
          </p:cNvSpPr>
          <p:nvPr/>
        </p:nvSpPr>
        <p:spPr>
          <a:xfrm>
            <a:off x="691056" y="5049357"/>
            <a:ext cx="10515600" cy="7135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defRPr>
            </a:lvl1pPr>
          </a:lstStyle>
          <a:p>
            <a:pPr algn="l"/>
            <a:r>
              <a:rPr lang="en-LV" sz="2000" dirty="0"/>
              <a:t>Author: Emil Syundyukov</a:t>
            </a:r>
          </a:p>
          <a:p>
            <a:pPr algn="l"/>
            <a:r>
              <a:rPr lang="en-LV" sz="2000" dirty="0"/>
              <a:t>Scientific Advisor: prof. Jurgis Skilters</a:t>
            </a:r>
          </a:p>
        </p:txBody>
      </p:sp>
    </p:spTree>
    <p:extLst>
      <p:ext uri="{BB962C8B-B14F-4D97-AF65-F5344CB8AC3E}">
        <p14:creationId xmlns:p14="http://schemas.microsoft.com/office/powerpoint/2010/main" val="79765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electronics&#10;&#10;Description automatically generated">
            <a:extLst>
              <a:ext uri="{FF2B5EF4-FFF2-40B4-BE49-F238E27FC236}">
                <a16:creationId xmlns:a16="http://schemas.microsoft.com/office/drawing/2014/main" id="{0D331F8A-ABA9-D146-9B5E-DC2710269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36EA9-1C08-4D4D-AC08-8DB701E7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C52C54-909F-2F4E-94D8-5140D305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10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9902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80EE07-5179-1746-996F-F34BDC808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" r="1" b="1"/>
          <a:stretch/>
        </p:blipFill>
        <p:spPr>
          <a:xfrm>
            <a:off x="659242" y="643466"/>
            <a:ext cx="10873515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7E93D3-AA80-6941-B902-A09679CE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7F958-4335-3044-8D64-5AC0674F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11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3026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AD4B-7E64-3D43-BB34-7FC5FD64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1694"/>
            <a:ext cx="10515600" cy="874611"/>
          </a:xfrm>
        </p:spPr>
        <p:txBody>
          <a:bodyPr/>
          <a:lstStyle/>
          <a:p>
            <a:pPr algn="ctr"/>
            <a:r>
              <a:rPr lang="en-LV" dirty="0"/>
              <a:t>Interface Demo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39CAE-1EAD-B34B-B67C-2F17248A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6DB56-FAFC-4F4B-AE70-17A7D24E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12</a:t>
            </a:fld>
            <a:endParaRPr lang="en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749DC-A1A3-044B-9A60-B0045B145AA3}"/>
              </a:ext>
            </a:extLst>
          </p:cNvPr>
          <p:cNvSpPr txBox="1"/>
          <p:nvPr/>
        </p:nvSpPr>
        <p:spPr>
          <a:xfrm>
            <a:off x="1865586" y="4382814"/>
            <a:ext cx="846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hlinkClick r:id="rId2"/>
              </a:rPr>
              <a:t>www.longenesis.com/curator</a:t>
            </a:r>
            <a:r>
              <a:rPr lang="en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079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549880-936C-6644-AB33-87256B830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27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2E6974-D527-E043-9860-6913AC10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639F8-7CBC-5640-B202-618BB89E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13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3496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1F5DD2-4773-E84C-98C3-FBFD76D7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68988"/>
            <a:ext cx="10905066" cy="4089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EEDED5-B32E-5245-BCF5-5E60762C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E5DCA-BF0F-EF45-8FB3-E8B97B2E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14</a:t>
            </a:fld>
            <a:endParaRPr lang="en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757C7-3536-6B42-BB48-4D7EA225E4E0}"/>
              </a:ext>
            </a:extLst>
          </p:cNvPr>
          <p:cNvSpPr txBox="1"/>
          <p:nvPr/>
        </p:nvSpPr>
        <p:spPr>
          <a:xfrm>
            <a:off x="689497" y="5710019"/>
            <a:ext cx="746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latin typeface="Gotham Pro" panose="02000503040000020004" pitchFamily="2" charset="0"/>
                <a:cs typeface="Gotham Pro" panose="02000503040000020004" pitchFamily="2" charset="0"/>
              </a:rPr>
              <a:t>Longenesis</a:t>
            </a:r>
            <a:r>
              <a:rPr lang="en-GB" sz="1200" dirty="0">
                <a:latin typeface="Gotham Pro" panose="02000503040000020004" pitchFamily="2" charset="0"/>
                <a:cs typeface="Gotham Pro" panose="02000503040000020004" pitchFamily="2" charset="0"/>
              </a:rPr>
              <a:t> announces Curator platform for privacy-preserving data use for COVID-19 research</a:t>
            </a:r>
            <a:br>
              <a:rPr lang="en-GB" sz="1200" dirty="0">
                <a:latin typeface="Gotham Pro" panose="02000503040000020004" pitchFamily="2" charset="0"/>
                <a:cs typeface="Gotham Pro" panose="02000503040000020004" pitchFamily="2" charset="0"/>
              </a:rPr>
            </a:br>
            <a:r>
              <a:rPr lang="en-GB" sz="1200" dirty="0">
                <a:latin typeface="Gotham Pro" panose="02000503040000020004" pitchFamily="2" charset="0"/>
                <a:cs typeface="Gotham Pro" panose="02000503040000020004" pitchFamily="2" charset="0"/>
              </a:rPr>
              <a:t>Available: </a:t>
            </a:r>
            <a:r>
              <a:rPr lang="en-GB" sz="1200" dirty="0">
                <a:latin typeface="Gotham Pro" panose="02000503040000020004" pitchFamily="2" charset="0"/>
                <a:cs typeface="Gotham Pro" panose="02000503040000020004" pitchFamily="2" charset="0"/>
                <a:hlinkClick r:id="rId3"/>
              </a:rPr>
              <a:t>https://www.eurekalert.org/pub_releases/2020-12/im-lac120920.php</a:t>
            </a:r>
            <a:endParaRPr lang="en-GB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endParaRPr lang="en-LV" sz="12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68B44A-D6A2-D846-A656-8FC55105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09273-8E3A-0A47-B197-3D63EF71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15</a:t>
            </a:fld>
            <a:endParaRPr lang="en-LV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BEA4130-1209-2442-B670-F03CA588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0"/>
            <a:ext cx="12192000" cy="67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A1759D-B71A-8E48-898C-A955CAAE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47C14-A688-0344-A09E-FC21B187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16</a:t>
            </a:fld>
            <a:endParaRPr lang="en-LV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858EB4D-C6BB-5A41-9CE9-0807BDDA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7" y="643466"/>
            <a:ext cx="107653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78AB-3687-C943-833F-36CA3E89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Onboarding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01B5-A822-1847-9034-34C59EFD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1418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LV" dirty="0"/>
              <a:t>(?) How to provide </a:t>
            </a:r>
            <a:r>
              <a:rPr lang="en-US" dirty="0"/>
              <a:t>a patient/study </a:t>
            </a:r>
            <a:r>
              <a:rPr lang="en-US" b="1" dirty="0"/>
              <a:t>participant-centric</a:t>
            </a:r>
            <a:r>
              <a:rPr lang="en-US" dirty="0"/>
              <a:t> approach towards the </a:t>
            </a:r>
            <a:r>
              <a:rPr lang="en-US" b="1" dirty="0"/>
              <a:t>use of </a:t>
            </a:r>
            <a:r>
              <a:rPr lang="en-US" dirty="0"/>
              <a:t>retrospective </a:t>
            </a:r>
            <a:r>
              <a:rPr lang="en-US" b="1" dirty="0"/>
              <a:t>data</a:t>
            </a:r>
            <a:r>
              <a:rPr lang="en-US" dirty="0"/>
              <a:t> with an ability of participant </a:t>
            </a:r>
            <a:r>
              <a:rPr lang="en-US" b="1" dirty="0"/>
              <a:t>dynamic</a:t>
            </a:r>
            <a:r>
              <a:rPr lang="en-US" dirty="0"/>
              <a:t> </a:t>
            </a:r>
            <a:r>
              <a:rPr lang="en-US" b="1" dirty="0"/>
              <a:t>engagement</a:t>
            </a:r>
            <a:r>
              <a:rPr lang="en-US" dirty="0"/>
              <a:t> into prospective studies.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“Ensuring privacy/ethics-by-design, while providing a dynamic engagement approach”</a:t>
            </a:r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03D1D-8105-A145-B76E-23842E94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683D3-17B0-EF4D-8E20-A03441B9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17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49039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91EDD17-56A3-7443-BFDC-D9B7CF8F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88" y="643466"/>
            <a:ext cx="7657824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A8A343-B445-5A48-86D4-37B89F81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2AFE6-F455-0F4E-94F9-EB339E3F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18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0894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DD5FBB-192F-C04D-BDC3-940EF7028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0FFB6D-6C52-1942-A483-F759A7BE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19</a:t>
            </a:fld>
            <a:endParaRPr lang="en-LV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099D540-2F9C-2646-9974-5A18AAC8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27" y="643466"/>
            <a:ext cx="81927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4427-9718-C24B-A357-C5F86E65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b="1" dirty="0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78376-6DD8-2B47-AA70-55AD8B6DD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076" y="169068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br>
              <a:rPr lang="en-GB" dirty="0"/>
            </a:br>
            <a:endParaRPr lang="en-GB" dirty="0"/>
          </a:p>
          <a:p>
            <a:pPr algn="just"/>
            <a:r>
              <a:rPr lang="en-GB" b="1" dirty="0"/>
              <a:t>Study how a biomedical research pipeline can be accelerated using technological approach. </a:t>
            </a:r>
          </a:p>
          <a:p>
            <a:pPr algn="just"/>
            <a:endParaRPr lang="en-GB" b="1" dirty="0"/>
          </a:p>
          <a:p>
            <a:pPr algn="just"/>
            <a:r>
              <a:rPr lang="en-GB" b="1" dirty="0"/>
              <a:t>Propose a novel architecture for e</a:t>
            </a:r>
            <a:r>
              <a:rPr lang="en-GB" dirty="0"/>
              <a:t>xtendable ecosystem for compliant biomedical data identification, collaborative research, patient identification and engagement</a:t>
            </a:r>
          </a:p>
          <a:p>
            <a:pPr algn="just"/>
            <a:endParaRPr lang="en-GB" b="1" dirty="0"/>
          </a:p>
          <a:p>
            <a:pPr algn="just"/>
            <a:endParaRPr lang="en-GB" dirty="0"/>
          </a:p>
          <a:p>
            <a:pPr algn="just"/>
            <a:endParaRPr lang="en-LV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A369C-E609-464E-8DD7-5DAC90FC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072642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18350B-25F8-864D-879A-954B7A07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3C470-BDBE-7D41-A76A-4EBF4B24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20</a:t>
            </a:fld>
            <a:endParaRPr lang="en-LV" dirty="0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084A718-EAD8-F047-AF7B-8E1DDCAC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97" y="643466"/>
            <a:ext cx="108176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9A6B5-6BFB-584D-86B4-62C5DF40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6F758-F5F5-BA4E-9DF7-DEC4342C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21</a:t>
            </a:fld>
            <a:endParaRPr lang="en-LV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8F232E-126A-2241-A41A-FC36D88AA38E}"/>
              </a:ext>
            </a:extLst>
          </p:cNvPr>
          <p:cNvSpPr txBox="1">
            <a:spLocks/>
          </p:cNvSpPr>
          <p:nvPr/>
        </p:nvSpPr>
        <p:spPr>
          <a:xfrm>
            <a:off x="838200" y="1666599"/>
            <a:ext cx="52578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LV" sz="1600" b="1" dirty="0"/>
              <a:t>Longenesis.Themis </a:t>
            </a:r>
            <a:r>
              <a:rPr lang="en-LV" sz="1600" dirty="0"/>
              <a:t>- </a:t>
            </a:r>
            <a:r>
              <a:rPr lang="en-GB" sz="1600" dirty="0"/>
              <a:t>a digital patient consent management tool that enrols patients into research activities by getting auditable and transferable permissions.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600" dirty="0"/>
              <a:t>Providing end-to-end consent management for prospective study onboarding for National Population Genome program in the Middle East, SARS-CoV-2 Vaccine trials, and biobank networks in EU.</a:t>
            </a:r>
          </a:p>
          <a:p>
            <a:pPr algn="just"/>
            <a:r>
              <a:rPr lang="en-GB" sz="1600" dirty="0"/>
              <a:t>SaaS product allowing study administrator to create study invitations with custom consent form documents and review the consent provision activity log in real-time.</a:t>
            </a:r>
          </a:p>
          <a:p>
            <a:pPr algn="just"/>
            <a:r>
              <a:rPr lang="en-GB" sz="1600" dirty="0"/>
              <a:t>White-labelled web- and mobile-ready interfaces for participants proactive onboarding and consent requests management.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16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600" i="1" dirty="0"/>
              <a:t>FDA 21 CRF Part 11 Pending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LV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22BF53-AA66-AF44-A611-344D1D51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67" y="1798254"/>
            <a:ext cx="5591127" cy="32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586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70094C-9DAF-0C4E-B5EC-65D41ACB8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899"/>
          <a:stretch/>
        </p:blipFill>
        <p:spPr>
          <a:xfrm>
            <a:off x="919637" y="643466"/>
            <a:ext cx="10352725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F81A8D-5D2B-2C49-B4C7-E08D0685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1D3A4-9A61-724B-A4CF-CB7F8557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22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42808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8707A4-70D0-E245-BCC2-C95EEEA3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4C93D-56D4-BA48-A360-603817CC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23</a:t>
            </a:fld>
            <a:endParaRPr lang="en-LV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4644B0-ABC6-6644-B8DD-B0040A12C5E6}"/>
              </a:ext>
            </a:extLst>
          </p:cNvPr>
          <p:cNvSpPr txBox="1">
            <a:spLocks/>
          </p:cNvSpPr>
          <p:nvPr/>
        </p:nvSpPr>
        <p:spPr>
          <a:xfrm>
            <a:off x="838200" y="2991694"/>
            <a:ext cx="10515600" cy="8746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otham Pro" panose="02000503040000020004" pitchFamily="2" charset="0"/>
                <a:ea typeface="+mj-ea"/>
                <a:cs typeface="Gotham Pro" panose="02000503040000020004" pitchFamily="2" charset="0"/>
              </a:defRPr>
            </a:lvl1pPr>
          </a:lstStyle>
          <a:p>
            <a:pPr algn="ctr"/>
            <a:r>
              <a:rPr lang="en-LV"/>
              <a:t>Interface Demo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90053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C675C-9986-D140-A230-70AF6F5A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LV" sz="5200"/>
              <a:t>Engagement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263F70-9F62-F941-9F7F-2C915847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10" y="1845426"/>
            <a:ext cx="8517326" cy="44503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06B07-2D08-424E-8F51-8F13626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33E81-668D-8C42-95FD-CCF761B1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24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7682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47E-1749-B943-A12F-9C7BF126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29BC2-72F8-FD4A-8901-70DF55A6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r>
              <a:rPr lang="en-LV" sz="2400" dirty="0"/>
              <a:t>Lack of Data</a:t>
            </a:r>
          </a:p>
          <a:p>
            <a:r>
              <a:rPr lang="en-LV" sz="2400" dirty="0"/>
              <a:t>Oversaturation with Data</a:t>
            </a:r>
          </a:p>
          <a:p>
            <a:r>
              <a:rPr lang="en-LV" sz="2400" dirty="0"/>
              <a:t>Proactive Engagement Mechanisms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F6F89-1877-5047-8B2F-EBC8C831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BD9E0-C519-F144-BCFA-7A0247E5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25</a:t>
            </a:fld>
            <a:endParaRPr lang="en-LV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69C30A-5F7F-C943-A247-7262D5A32D6B}"/>
              </a:ext>
            </a:extLst>
          </p:cNvPr>
          <p:cNvSpPr txBox="1">
            <a:spLocks/>
          </p:cNvSpPr>
          <p:nvPr/>
        </p:nvSpPr>
        <p:spPr>
          <a:xfrm>
            <a:off x="838200" y="3816350"/>
            <a:ext cx="52578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LV" sz="2400" u="sng" dirty="0"/>
              <a:t>Technical Challenges</a:t>
            </a:r>
          </a:p>
          <a:p>
            <a:pPr marL="0" indent="0" algn="ctr">
              <a:buNone/>
            </a:pPr>
            <a:endParaRPr lang="en-LV" sz="2400" u="sng" dirty="0"/>
          </a:p>
          <a:p>
            <a:r>
              <a:rPr lang="en-LV" sz="2400" dirty="0"/>
              <a:t>Data filtering, structuring and normalization</a:t>
            </a:r>
          </a:p>
          <a:p>
            <a:r>
              <a:rPr lang="en-LV" sz="2400" dirty="0"/>
              <a:t>Data security and privacy-by-design</a:t>
            </a:r>
          </a:p>
          <a:p>
            <a:r>
              <a:rPr lang="en-LV" sz="2400" dirty="0"/>
              <a:t>Orchestration with Multiple Data Sources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AB56C2-D5A0-C349-BBC2-2CD746FD8A0B}"/>
              </a:ext>
            </a:extLst>
          </p:cNvPr>
          <p:cNvSpPr txBox="1">
            <a:spLocks/>
          </p:cNvSpPr>
          <p:nvPr/>
        </p:nvSpPr>
        <p:spPr>
          <a:xfrm>
            <a:off x="5981700" y="3816350"/>
            <a:ext cx="52578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LV" sz="2400" u="sng" dirty="0"/>
              <a:t>Non-Technical Challenges</a:t>
            </a:r>
          </a:p>
          <a:p>
            <a:pPr marL="0" indent="0" algn="ctr">
              <a:buNone/>
            </a:pPr>
            <a:endParaRPr lang="en-LV" sz="2400" u="sng" dirty="0"/>
          </a:p>
          <a:p>
            <a:r>
              <a:rPr lang="en-LV" sz="2400" dirty="0"/>
              <a:t>Engagement mechanisms with high rates</a:t>
            </a:r>
          </a:p>
          <a:p>
            <a:r>
              <a:rPr lang="en-LV" sz="2400" dirty="0"/>
              <a:t>Feedback system individualized</a:t>
            </a:r>
          </a:p>
          <a:p>
            <a:r>
              <a:rPr lang="en-LV" sz="2400" dirty="0"/>
              <a:t>Robust data collection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2955393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6C9386-8DE6-8748-99CF-EA43E5AC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720CA-6FF9-9649-A2E0-40E173B8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26</a:t>
            </a:fld>
            <a:endParaRPr lang="en-LV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9AF582-AC02-604E-A599-F349D608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5" y="825316"/>
            <a:ext cx="5834585" cy="52073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4B8CB5-6B16-A543-A40D-223CD84A2530}"/>
              </a:ext>
            </a:extLst>
          </p:cNvPr>
          <p:cNvSpPr txBox="1">
            <a:spLocks/>
          </p:cNvSpPr>
          <p:nvPr/>
        </p:nvSpPr>
        <p:spPr>
          <a:xfrm>
            <a:off x="6369212" y="3429000"/>
            <a:ext cx="52578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LV" sz="2400" dirty="0"/>
              <a:t>Data collection brokers</a:t>
            </a:r>
          </a:p>
          <a:p>
            <a:pPr marL="0" indent="0">
              <a:buNone/>
            </a:pPr>
            <a:endParaRPr lang="en-LV" sz="2400" dirty="0"/>
          </a:p>
          <a:p>
            <a:pPr marL="0" indent="0">
              <a:buNone/>
            </a:pPr>
            <a:r>
              <a:rPr lang="en-LV" sz="2400" dirty="0"/>
              <a:t>“Agnostic to data the source of data. Only metrics collected matter”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5FEA9A-2FB5-D449-B0AE-390FD3E3B1A6}"/>
              </a:ext>
            </a:extLst>
          </p:cNvPr>
          <p:cNvSpPr txBox="1">
            <a:spLocks/>
          </p:cNvSpPr>
          <p:nvPr/>
        </p:nvSpPr>
        <p:spPr>
          <a:xfrm>
            <a:off x="6369212" y="1058917"/>
            <a:ext cx="4984588" cy="1603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LV" sz="2400" dirty="0"/>
              <a:t>Plug-n-play architecture – a sandbox for researchers to launch RWD studies and orchestrate among multiple data collection instrumentrs</a:t>
            </a:r>
          </a:p>
        </p:txBody>
      </p:sp>
    </p:spTree>
    <p:extLst>
      <p:ext uri="{BB962C8B-B14F-4D97-AF65-F5344CB8AC3E}">
        <p14:creationId xmlns:p14="http://schemas.microsoft.com/office/powerpoint/2010/main" val="248248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BC656-C29F-5549-B441-4DE1E169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8E3C9-84A7-3D43-9209-FBE54418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27</a:t>
            </a:fld>
            <a:endParaRPr lang="en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33FC6-7EEC-FE4A-B3B2-37488E647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2" y="2204273"/>
            <a:ext cx="11585636" cy="24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66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5677A1-F045-9948-A2AF-0FF17DB7C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A66E9-5DCC-1C49-881F-E20EE421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>
                <a:solidFill>
                  <a:srgbClr val="FFFFFF"/>
                </a:solidFill>
              </a:rPr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1D21BE-87B0-7542-9C8E-292A0310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LV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7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6720D-7CA2-F342-81DE-C59D51D6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29</a:t>
            </a:fld>
            <a:endParaRPr lang="en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E53B-6791-224F-B587-DB3934D4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144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A0054-A66F-1447-AFB1-986201E3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75" y="1613126"/>
            <a:ext cx="6144625" cy="36317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FA8F3A-E6FE-2441-9146-4F089D7EA16B}"/>
              </a:ext>
            </a:extLst>
          </p:cNvPr>
          <p:cNvSpPr/>
          <p:nvPr/>
        </p:nvSpPr>
        <p:spPr>
          <a:xfrm>
            <a:off x="185531" y="1360887"/>
            <a:ext cx="58132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LV" sz="2800" dirty="0">
                <a:latin typeface="Gotham Pro" panose="02000503040000020004" pitchFamily="2" charset="0"/>
                <a:cs typeface="Gotham Pro" panose="02000503040000020004" pitchFamily="2" charset="0"/>
              </a:rPr>
              <a:t>Sabiedrības līdzdalības un izglītošanas platforma, kas: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>
                <a:latin typeface="Gotham Pro" panose="02000503040000020004" pitchFamily="2" charset="0"/>
                <a:cs typeface="Gotham Pro" panose="02000503040000020004" pitchFamily="2" charset="0"/>
              </a:rPr>
              <a:t>audzē izpratni par profilaksi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>
                <a:latin typeface="Gotham Pro" panose="02000503040000020004" pitchFamily="2" charset="0"/>
                <a:cs typeface="Gotham Pro" panose="02000503040000020004" pitchFamily="2" charset="0"/>
              </a:rPr>
              <a:t>informē par personīgajiem riskiem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>
                <a:latin typeface="Gotham Pro" panose="02000503040000020004" pitchFamily="2" charset="0"/>
                <a:cs typeface="Gotham Pro" panose="02000503040000020004" pitchFamily="2" charset="0"/>
              </a:rPr>
              <a:t>sniedz pievienoto vērtību zinātnei</a:t>
            </a:r>
          </a:p>
        </p:txBody>
      </p:sp>
    </p:spTree>
    <p:extLst>
      <p:ext uri="{BB962C8B-B14F-4D97-AF65-F5344CB8AC3E}">
        <p14:creationId xmlns:p14="http://schemas.microsoft.com/office/powerpoint/2010/main" val="26477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69AC0-141D-0147-951A-A9BBB96A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www.longenesis.com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AA4C4-380F-3942-A194-D9FA1A63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6DD6BBB0-CBB4-374C-9A3E-4F1664689C19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88E2F-A805-8347-A1FD-562C52961B77}"/>
              </a:ext>
            </a:extLst>
          </p:cNvPr>
          <p:cNvSpPr txBox="1"/>
          <p:nvPr/>
        </p:nvSpPr>
        <p:spPr>
          <a:xfrm>
            <a:off x="7839402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90AC5-805C-3647-BE51-5048B330C2FA}"/>
              </a:ext>
            </a:extLst>
          </p:cNvPr>
          <p:cNvSpPr txBox="1"/>
          <p:nvPr/>
        </p:nvSpPr>
        <p:spPr>
          <a:xfrm>
            <a:off x="990600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Identification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2200C-1BF3-6B4E-80CE-94D2C5065B5A}"/>
              </a:ext>
            </a:extLst>
          </p:cNvPr>
          <p:cNvSpPr txBox="1"/>
          <p:nvPr/>
        </p:nvSpPr>
        <p:spPr>
          <a:xfrm>
            <a:off x="4364420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Onboarding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01D314-3ECE-CB49-83B0-3EAB94D9FFC2}"/>
              </a:ext>
            </a:extLst>
          </p:cNvPr>
          <p:cNvCxnSpPr/>
          <p:nvPr/>
        </p:nvCxnSpPr>
        <p:spPr>
          <a:xfrm>
            <a:off x="4038600" y="2302501"/>
            <a:ext cx="0" cy="1471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AED117-CE32-3144-B5FF-41AF8EDEF5D1}"/>
              </a:ext>
            </a:extLst>
          </p:cNvPr>
          <p:cNvCxnSpPr/>
          <p:nvPr/>
        </p:nvCxnSpPr>
        <p:spPr>
          <a:xfrm>
            <a:off x="7478111" y="2302501"/>
            <a:ext cx="0" cy="1471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42BF35-0282-384A-A22C-2D48197A5949}"/>
                  </a:ext>
                </a:extLst>
              </p14:cNvPr>
              <p14:cNvContentPartPr/>
              <p14:nvPr/>
            </p14:nvContentPartPr>
            <p14:xfrm>
              <a:off x="2541182" y="1372932"/>
              <a:ext cx="5719320" cy="678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42BF35-0282-384A-A22C-2D48197A59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2182" y="1364292"/>
                <a:ext cx="5736960" cy="69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711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84A9A-5748-F84F-91B9-3C2B0A12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30</a:t>
            </a:fld>
            <a:endParaRPr lang="en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B41E3-3B34-0545-B5D0-0CCB6F578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67" y="0"/>
            <a:ext cx="48421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F4899F-B5CC-B14B-A1AD-7B46871883BF}"/>
              </a:ext>
            </a:extLst>
          </p:cNvPr>
          <p:cNvSpPr/>
          <p:nvPr/>
        </p:nvSpPr>
        <p:spPr>
          <a:xfrm>
            <a:off x="315311" y="19978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/>
              <a:t>6000+ </a:t>
            </a:r>
            <a:r>
              <a:rPr lang="lv-LV" dirty="0" err="1"/>
              <a:t>women</a:t>
            </a:r>
            <a:r>
              <a:rPr lang="lv-LV" dirty="0"/>
              <a:t> </a:t>
            </a:r>
            <a:r>
              <a:rPr lang="lv-LV" dirty="0" err="1"/>
              <a:t>engaged</a:t>
            </a:r>
            <a:r>
              <a:rPr lang="lv-LV" dirty="0"/>
              <a:t> </a:t>
            </a:r>
            <a:r>
              <a:rPr lang="lv-LV" dirty="0" err="1"/>
              <a:t>into</a:t>
            </a:r>
            <a:r>
              <a:rPr lang="lv-LV" dirty="0"/>
              <a:t> </a:t>
            </a:r>
            <a:r>
              <a:rPr lang="lv-LV" dirty="0" err="1"/>
              <a:t>epidemiological</a:t>
            </a:r>
            <a:r>
              <a:rPr lang="lv-LV" dirty="0"/>
              <a:t> </a:t>
            </a:r>
            <a:r>
              <a:rPr lang="lv-LV" dirty="0" err="1"/>
              <a:t>study</a:t>
            </a:r>
            <a:r>
              <a:rPr lang="lv-LV" dirty="0"/>
              <a:t>,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collaboration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UL </a:t>
            </a:r>
            <a:r>
              <a:rPr lang="lv-LV" dirty="0" err="1"/>
              <a:t>Faculty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Medicine</a:t>
            </a: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err="1"/>
              <a:t>Application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Cervical</a:t>
            </a:r>
            <a:r>
              <a:rPr lang="lv-LV" dirty="0"/>
              <a:t> </a:t>
            </a:r>
            <a:r>
              <a:rPr lang="lv-LV" dirty="0" err="1"/>
              <a:t>Cancer</a:t>
            </a:r>
            <a:r>
              <a:rPr lang="lv-LV" dirty="0"/>
              <a:t> </a:t>
            </a:r>
            <a:r>
              <a:rPr lang="lv-LV" dirty="0" err="1"/>
              <a:t>Screening</a:t>
            </a:r>
            <a:r>
              <a:rPr lang="lv-LV" dirty="0"/>
              <a:t> </a:t>
            </a:r>
            <a:r>
              <a:rPr lang="lv-LV" dirty="0" err="1"/>
              <a:t>digitalization</a:t>
            </a: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err="1"/>
              <a:t>Integration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longitudional</a:t>
            </a:r>
            <a:r>
              <a:rPr lang="lv-LV" dirty="0"/>
              <a:t> </a:t>
            </a:r>
            <a:r>
              <a:rPr lang="lv-LV" dirty="0" err="1"/>
              <a:t>study</a:t>
            </a:r>
            <a:r>
              <a:rPr lang="lv-LV" dirty="0"/>
              <a:t> </a:t>
            </a:r>
            <a:r>
              <a:rPr lang="lv-LV" dirty="0" err="1"/>
              <a:t>pipelines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collaboration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Amazon</a:t>
            </a:r>
            <a:r>
              <a:rPr lang="lv-LV" dirty="0"/>
              <a:t> AWS </a:t>
            </a:r>
            <a:r>
              <a:rPr lang="lv-LV" dirty="0" err="1"/>
              <a:t>Global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major </a:t>
            </a:r>
            <a:r>
              <a:rPr lang="lv-LV" dirty="0" err="1"/>
              <a:t>BioPharma</a:t>
            </a: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err="1"/>
              <a:t>Collaboration</a:t>
            </a:r>
            <a:r>
              <a:rPr lang="lv-LV" dirty="0"/>
              <a:t> </a:t>
            </a:r>
            <a:r>
              <a:rPr lang="lv-LV" dirty="0" err="1"/>
              <a:t>project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 err="1"/>
              <a:t>one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top U.S. </a:t>
            </a:r>
            <a:r>
              <a:rPr lang="lv-LV" dirty="0" err="1"/>
              <a:t>universitities</a:t>
            </a:r>
            <a:r>
              <a:rPr lang="lv-LV" dirty="0"/>
              <a:t> (</a:t>
            </a:r>
            <a:r>
              <a:rPr lang="lv-LV" dirty="0" err="1"/>
              <a:t>Yale</a:t>
            </a:r>
            <a:r>
              <a:rPr lang="lv-LV" dirty="0"/>
              <a:t>) </a:t>
            </a:r>
            <a:r>
              <a:rPr lang="lv-LV" dirty="0" err="1"/>
              <a:t>planned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Q2 2021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749282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C7E56-51DE-2449-91AB-62568973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7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0FE723-C044-2541-B737-BF6FCDAF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>
                <a:solidFill>
                  <a:srgbClr val="FFFFFF"/>
                </a:solidFill>
              </a:rPr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C9B992-B177-5949-949D-3CEA17F9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LV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72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CD995BE-BB79-B144-8C39-AD315F439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87A82D-FF99-2E42-998E-27FA918E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>
                <a:solidFill>
                  <a:srgbClr val="FFFFFF"/>
                </a:solidFill>
              </a:rPr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12787-8C0F-0645-AFFC-EE8507DD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LV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9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2262-13F6-0F4F-9647-4F9653AE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LV" dirty="0"/>
              <a:t>Iesaistos.lv platform for COVID-19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A80A2-2ACD-344C-AB95-4A400E6BD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r>
              <a:rPr lang="en-LV" dirty="0"/>
              <a:t>Vaccination Readiness multi-national study, in collaboration with Holon Institute of Technology (Israel), Boston University (USA), University of Latvia (Latvia)</a:t>
            </a:r>
          </a:p>
          <a:p>
            <a:r>
              <a:rPr lang="en-LV" dirty="0"/>
              <a:t>Personalized risk and severity assessment (in the scope of the National Research program)</a:t>
            </a:r>
          </a:p>
          <a:p>
            <a:r>
              <a:rPr lang="en-LV" dirty="0"/>
              <a:t>FORTHEIM consortium prospective on COVID-19 affecting mental state of health (Horizon 2020)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B1329-9846-2F47-B00E-42CB14DC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3F8E-A28F-A24A-8C7E-78C0A171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33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221696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3B74-6319-6840-AAC3-C9FF2FDC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Pilots launched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1A05-9162-5545-B398-CE0882BD4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LV" dirty="0"/>
              <a:t>MS (Multiple Sclerosis) RWD study, engaging 200 patient in the clinical study, as well as 700 members of Patient advocacy group (Latvia) and 250 members (Macedonia)</a:t>
            </a:r>
          </a:p>
          <a:p>
            <a:r>
              <a:rPr lang="en-LV" dirty="0"/>
              <a:t>T1D (Type 1 Diabetes) QoL prospective study for reimbursement strategy enhancement in Latvia</a:t>
            </a:r>
          </a:p>
          <a:p>
            <a:pPr marL="0" indent="0">
              <a:buNone/>
            </a:pPr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E0CC0-F213-0941-9168-313EA697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E9E3C-3EA3-5140-9251-02FFD645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34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00659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7CA37-923D-6941-8BC3-17A4F2D55A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lv-LV" sz="4000" b="1" dirty="0">
                <a:solidFill>
                  <a:srgbClr val="FFFFFF"/>
                </a:solidFill>
                <a:latin typeface="Rockwell" panose="02060603020205020403" pitchFamily="18" charset="77"/>
              </a:rPr>
              <a:t>RESEARCH BY STUDENTS</a:t>
            </a:r>
          </a:p>
        </p:txBody>
      </p:sp>
      <p:sp>
        <p:nvSpPr>
          <p:cNvPr id="195" name="Google Shape;195;p12"/>
          <p:cNvSpPr txBox="1">
            <a:spLocks noGrp="1"/>
          </p:cNvSpPr>
          <p:nvPr>
            <p:ph type="body" idx="1"/>
          </p:nvPr>
        </p:nvSpPr>
        <p:spPr>
          <a:xfrm>
            <a:off x="5048336" y="1065862"/>
            <a:ext cx="5744685" cy="5507659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r>
              <a:rPr lang="lv-LV" sz="2000" b="1" dirty="0">
                <a:solidFill>
                  <a:srgbClr val="FFFFFF"/>
                </a:solidFill>
                <a:latin typeface="Rockwell" panose="02060603020205020403" pitchFamily="18" charset="77"/>
              </a:rPr>
              <a:t>Arturs </a:t>
            </a:r>
            <a:r>
              <a:rPr lang="lv-LV" sz="2000" b="1" dirty="0" err="1">
                <a:solidFill>
                  <a:srgbClr val="FFFFFF"/>
                </a:solidFill>
                <a:latin typeface="Rockwell" panose="02060603020205020403" pitchFamily="18" charset="77"/>
              </a:rPr>
              <a:t>Amirovs</a:t>
            </a:r>
            <a:endParaRPr lang="lv-LV" sz="2000" b="1" dirty="0">
              <a:solidFill>
                <a:srgbClr val="FFFFFF"/>
              </a:solidFill>
              <a:latin typeface="Rockwell" panose="02060603020205020403" pitchFamily="18" charset="77"/>
            </a:endParaRPr>
          </a:p>
          <a:p>
            <a:pPr marL="457200" lvl="1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«Mobile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technologies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for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monitoring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the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effectiveness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of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the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type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 2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diabetes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treatment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process»,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in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collaboration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with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PSKUS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and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Agate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Kalcenaua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MD</a:t>
            </a:r>
          </a:p>
          <a:p>
            <a:pPr marL="342900" lvl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r>
              <a:rPr lang="lv-LV" sz="2000" b="1" dirty="0">
                <a:solidFill>
                  <a:srgbClr val="FFFFFF"/>
                </a:solidFill>
                <a:latin typeface="Rockwell" panose="02060603020205020403" pitchFamily="18" charset="77"/>
              </a:rPr>
              <a:t>Laura </a:t>
            </a:r>
            <a:r>
              <a:rPr lang="lv-LV" sz="2000" b="1" dirty="0" err="1">
                <a:solidFill>
                  <a:srgbClr val="FFFFFF"/>
                </a:solidFill>
                <a:latin typeface="Rockwell" panose="02060603020205020403" pitchFamily="18" charset="77"/>
              </a:rPr>
              <a:t>Fridrihsone</a:t>
            </a:r>
            <a:r>
              <a:rPr lang="lv-LV" sz="2000" b="1" dirty="0">
                <a:solidFill>
                  <a:srgbClr val="FFFFFF"/>
                </a:solidFill>
                <a:latin typeface="Rockwell" panose="02060603020205020403" pitchFamily="18" charset="77"/>
              </a:rPr>
              <a:t> </a:t>
            </a:r>
          </a:p>
          <a:p>
            <a:pPr marL="457200" lvl="1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«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Voice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technology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powered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dynamic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patient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triage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model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for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oncological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diseases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»,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in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collaboration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with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UCL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Oncology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Center</a:t>
            </a:r>
            <a:endParaRPr lang="lv-LV" sz="2000" dirty="0">
              <a:solidFill>
                <a:srgbClr val="FFFFFF"/>
              </a:solidFill>
              <a:latin typeface="Rockwell" panose="02060603020205020403" pitchFamily="18" charset="77"/>
              <a:cs typeface="Arial" panose="020B0604020202020204" pitchFamily="34" charset="0"/>
            </a:endParaRPr>
          </a:p>
          <a:p>
            <a:pPr marL="342900" lvl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r>
              <a:rPr lang="lv-LV" sz="2000" b="1" dirty="0">
                <a:solidFill>
                  <a:srgbClr val="FFFFFF"/>
                </a:solidFill>
                <a:latin typeface="Rockwell" panose="02060603020205020403" pitchFamily="18" charset="77"/>
              </a:rPr>
              <a:t>Kaspars </a:t>
            </a:r>
            <a:r>
              <a:rPr lang="lv-LV" sz="2000" b="1" dirty="0" err="1">
                <a:solidFill>
                  <a:srgbClr val="FFFFFF"/>
                </a:solidFill>
                <a:latin typeface="Rockwell" panose="02060603020205020403" pitchFamily="18" charset="77"/>
              </a:rPr>
              <a:t>Eglitis</a:t>
            </a:r>
            <a:endParaRPr lang="lv-LV" sz="2000" b="1" dirty="0">
              <a:solidFill>
                <a:srgbClr val="FFFFFF"/>
              </a:solidFill>
              <a:latin typeface="Rockwell" panose="02060603020205020403" pitchFamily="18" charset="77"/>
            </a:endParaRPr>
          </a:p>
          <a:p>
            <a:pPr marL="457200" lvl="1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«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Cognitive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tests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for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patients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with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neurological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disorders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»,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in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collaboration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with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</a:t>
            </a:r>
            <a:r>
              <a:rPr lang="lv-LV" sz="2000" dirty="0" err="1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Janis</a:t>
            </a:r>
            <a:r>
              <a:rPr lang="lv-LV" sz="2000" dirty="0">
                <a:solidFill>
                  <a:srgbClr val="FFFFFF"/>
                </a:solidFill>
                <a:latin typeface="Rockwell" panose="02060603020205020403" pitchFamily="18" charset="77"/>
                <a:cs typeface="Arial" panose="020B0604020202020204" pitchFamily="34" charset="0"/>
              </a:rPr>
              <a:t> Mednieks MD</a:t>
            </a:r>
          </a:p>
          <a:p>
            <a:pPr marL="952500" lvl="1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Blip>
                <a:blip r:embed="rId4"/>
              </a:buBlip>
            </a:pPr>
            <a:endParaRPr lang="lv-LV" sz="2000" dirty="0">
              <a:solidFill>
                <a:srgbClr val="FFFFFF"/>
              </a:solidFill>
              <a:latin typeface="Rockwell" panose="02060603020205020403" pitchFamily="18" charset="77"/>
              <a:cs typeface="Arial" panose="020B0604020202020204" pitchFamily="34" charset="0"/>
            </a:endParaRPr>
          </a:p>
          <a:p>
            <a:pPr marL="520700" lvl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Blip>
                <a:blip r:embed="rId4"/>
              </a:buBlip>
            </a:pPr>
            <a:endParaRPr lang="lv-LV" sz="2000" dirty="0">
              <a:solidFill>
                <a:srgbClr val="FFFFFF"/>
              </a:solidFill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49897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69AC0-141D-0147-951A-A9BBB96A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www.longenesis.com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AA4C4-380F-3942-A194-D9FA1A63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6DD6BBB0-CBB4-374C-9A3E-4F1664689C19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36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88E2F-A805-8347-A1FD-562C52961B77}"/>
              </a:ext>
            </a:extLst>
          </p:cNvPr>
          <p:cNvSpPr txBox="1"/>
          <p:nvPr/>
        </p:nvSpPr>
        <p:spPr>
          <a:xfrm>
            <a:off x="7839402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90AC5-805C-3647-BE51-5048B330C2FA}"/>
              </a:ext>
            </a:extLst>
          </p:cNvPr>
          <p:cNvSpPr txBox="1"/>
          <p:nvPr/>
        </p:nvSpPr>
        <p:spPr>
          <a:xfrm>
            <a:off x="990600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Identification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2200C-1BF3-6B4E-80CE-94D2C5065B5A}"/>
              </a:ext>
            </a:extLst>
          </p:cNvPr>
          <p:cNvSpPr txBox="1"/>
          <p:nvPr/>
        </p:nvSpPr>
        <p:spPr>
          <a:xfrm>
            <a:off x="4364420" y="2853559"/>
            <a:ext cx="28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b="1" dirty="0">
                <a:latin typeface="Gotham Pro" panose="02000503040000020004" pitchFamily="2" charset="0"/>
                <a:cs typeface="Gotham Pro" panose="02000503040000020004" pitchFamily="2" charset="0"/>
              </a:rPr>
              <a:t>Onboarding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01D314-3ECE-CB49-83B0-3EAB94D9FFC2}"/>
              </a:ext>
            </a:extLst>
          </p:cNvPr>
          <p:cNvCxnSpPr/>
          <p:nvPr/>
        </p:nvCxnSpPr>
        <p:spPr>
          <a:xfrm>
            <a:off x="4038600" y="2302501"/>
            <a:ext cx="0" cy="1471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AED117-CE32-3144-B5FF-41AF8EDEF5D1}"/>
              </a:ext>
            </a:extLst>
          </p:cNvPr>
          <p:cNvCxnSpPr/>
          <p:nvPr/>
        </p:nvCxnSpPr>
        <p:spPr>
          <a:xfrm>
            <a:off x="7478111" y="2302501"/>
            <a:ext cx="0" cy="1471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42BF35-0282-384A-A22C-2D48197A5949}"/>
                  </a:ext>
                </a:extLst>
              </p14:cNvPr>
              <p14:cNvContentPartPr/>
              <p14:nvPr/>
            </p14:nvContentPartPr>
            <p14:xfrm>
              <a:off x="2541182" y="1372932"/>
              <a:ext cx="5719320" cy="678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42BF35-0282-384A-A22C-2D48197A59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2182" y="1364292"/>
                <a:ext cx="5736960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8254B6-0410-514F-89A8-0B6F49651073}"/>
                  </a:ext>
                </a:extLst>
              </p14:cNvPr>
              <p14:cNvContentPartPr/>
              <p14:nvPr/>
            </p14:nvContentPartPr>
            <p14:xfrm>
              <a:off x="3337502" y="4256892"/>
              <a:ext cx="5402520" cy="723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8254B6-0410-514F-89A8-0B6F496510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8502" y="4248252"/>
                <a:ext cx="5420160" cy="74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1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43AF4-2E6D-6D43-B3E0-D3C91E0F9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8"/>
          <a:stretch/>
        </p:blipFill>
        <p:spPr>
          <a:xfrm>
            <a:off x="20" y="281502"/>
            <a:ext cx="12191980" cy="68567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792FF-BAEC-9045-803F-0C53C8E4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>
                <a:solidFill>
                  <a:srgbClr val="FFFFFF"/>
                </a:solidFill>
              </a:rPr>
              <a:t>www.longenesis.com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D60B6-D8B8-B047-B97D-EF260EC3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LV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F478-E033-CB47-AB7C-BE977D2B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76" y="6036849"/>
            <a:ext cx="1075698" cy="6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1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4C7856-57C0-EF4D-8283-BBE5B2E6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19315-A173-E544-A563-F4DF1B2D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38</a:t>
            </a:fld>
            <a:endParaRPr lang="en-LV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FA17E3-C351-A14F-82D1-C0824EE2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7" y="1055894"/>
            <a:ext cx="7123769" cy="474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437A06-79EE-C948-8939-5567ACB957B0}"/>
              </a:ext>
            </a:extLst>
          </p:cNvPr>
          <p:cNvSpPr txBox="1">
            <a:spLocks/>
          </p:cNvSpPr>
          <p:nvPr/>
        </p:nvSpPr>
        <p:spPr>
          <a:xfrm>
            <a:off x="530086" y="1348547"/>
            <a:ext cx="3508514" cy="254759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LV" sz="2400" b="1" dirty="0"/>
              <a:t>We are hiring!</a:t>
            </a:r>
          </a:p>
          <a:p>
            <a:pPr>
              <a:buFontTx/>
              <a:buChar char="-"/>
            </a:pPr>
            <a:r>
              <a:rPr lang="en-LV" sz="2400" dirty="0"/>
              <a:t>DevOps Engineer</a:t>
            </a:r>
          </a:p>
          <a:p>
            <a:pPr>
              <a:buFontTx/>
              <a:buChar char="-"/>
            </a:pPr>
            <a:r>
              <a:rPr lang="en-LV" sz="2400" dirty="0"/>
              <a:t>Full-stack Developer</a:t>
            </a:r>
          </a:p>
          <a:p>
            <a:pPr>
              <a:buFontTx/>
              <a:buChar char="-"/>
            </a:pPr>
            <a:r>
              <a:rPr lang="en-LV" sz="2400" dirty="0"/>
              <a:t>Front-end Developer</a:t>
            </a:r>
          </a:p>
          <a:p>
            <a:pPr>
              <a:buFontTx/>
              <a:buChar char="-"/>
            </a:pPr>
            <a:r>
              <a:rPr lang="en-LV" sz="2400" dirty="0"/>
              <a:t>Python Developer</a:t>
            </a:r>
          </a:p>
          <a:p>
            <a:pPr>
              <a:buFontTx/>
              <a:buChar char="-"/>
            </a:pPr>
            <a:r>
              <a:rPr lang="en-LV" sz="2400" dirty="0"/>
              <a:t>Product Manager</a:t>
            </a:r>
          </a:p>
          <a:p>
            <a:pPr>
              <a:buFontTx/>
              <a:buChar char="-"/>
            </a:pPr>
            <a:r>
              <a:rPr lang="en-LV" sz="2400" dirty="0"/>
              <a:t>Business Developer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921ECD-34EA-814B-B040-0F2D49A20187}"/>
              </a:ext>
            </a:extLst>
          </p:cNvPr>
          <p:cNvSpPr txBox="1">
            <a:spLocks/>
          </p:cNvSpPr>
          <p:nvPr/>
        </p:nvSpPr>
        <p:spPr>
          <a:xfrm>
            <a:off x="530086" y="4270133"/>
            <a:ext cx="3508514" cy="17122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LV" sz="2000" dirty="0"/>
              <a:t>If you are looking to launch your research project, we are here to help </a:t>
            </a:r>
            <a:r>
              <a:rPr lang="en-LV" sz="2000" dirty="0">
                <a:sym typeface="Wingdings" pitchFamily="2" charset="2"/>
              </a:rPr>
              <a:t> </a:t>
            </a:r>
            <a:endParaRPr lang="en-LV" sz="2000" dirty="0"/>
          </a:p>
        </p:txBody>
      </p:sp>
    </p:spTree>
    <p:extLst>
      <p:ext uri="{BB962C8B-B14F-4D97-AF65-F5344CB8AC3E}">
        <p14:creationId xmlns:p14="http://schemas.microsoft.com/office/powerpoint/2010/main" val="1664080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CB4B-EDF3-B44B-9B55-91486580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51156"/>
            <a:ext cx="10515600" cy="713528"/>
          </a:xfrm>
        </p:spPr>
        <p:txBody>
          <a:bodyPr/>
          <a:lstStyle/>
          <a:p>
            <a:r>
              <a:rPr lang="en-LV" b="1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3E17-B6CB-D64B-BA7B-2CF6283F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08323"/>
            <a:ext cx="8169167" cy="2222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V" b="1" dirty="0"/>
              <a:t>Emil Syundyukov | Chief Technical Officer</a:t>
            </a:r>
          </a:p>
          <a:p>
            <a:pPr marL="0" indent="0">
              <a:buNone/>
            </a:pPr>
            <a:r>
              <a:rPr lang="en-LV" b="1" dirty="0"/>
              <a:t>es@longenesis.com</a:t>
            </a:r>
          </a:p>
          <a:p>
            <a:pPr marL="0" indent="0">
              <a:buNone/>
            </a:pPr>
            <a:r>
              <a:rPr lang="en-LV" b="1" dirty="0"/>
              <a:t>+371 20201964</a:t>
            </a:r>
            <a:br>
              <a:rPr lang="en-LV" b="1" dirty="0"/>
            </a:br>
            <a:endParaRPr lang="en-LV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CDA65-FFE8-3C44-AE2A-E9D2C091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076A8-13EF-1449-A408-41816EE3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39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9387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78AB-3687-C943-833F-36CA3E89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01B5-A822-1847-9034-34C59EFDB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LV" dirty="0"/>
              <a:t>(?) How to provide an ecosystem that would allow real-time, borderless, biomedical data or/and patient identification, ensuring:</a:t>
            </a:r>
          </a:p>
          <a:p>
            <a:pPr lvl="1"/>
            <a:r>
              <a:rPr lang="en-GB" dirty="0"/>
              <a:t>D</a:t>
            </a:r>
            <a:r>
              <a:rPr lang="en-LV" dirty="0"/>
              <a:t>ata privacy and security</a:t>
            </a:r>
          </a:p>
          <a:p>
            <a:pPr lvl="1"/>
            <a:r>
              <a:rPr lang="en-GB" dirty="0"/>
              <a:t>B</a:t>
            </a:r>
            <a:r>
              <a:rPr lang="en-LV" dirty="0"/>
              <a:t>ioethics compliance</a:t>
            </a:r>
          </a:p>
          <a:p>
            <a:pPr marL="457200" lvl="1" indent="0">
              <a:buNone/>
            </a:pPr>
            <a:endParaRPr lang="en-LV" dirty="0"/>
          </a:p>
          <a:p>
            <a:pPr marL="0" indent="0">
              <a:buNone/>
            </a:pPr>
            <a:r>
              <a:rPr lang="en-GB" dirty="0"/>
              <a:t>at</a:t>
            </a:r>
            <a:r>
              <a:rPr lang="en-LV" dirty="0"/>
              <a:t> the same time:</a:t>
            </a:r>
          </a:p>
          <a:p>
            <a:pPr lvl="1"/>
            <a:r>
              <a:rPr lang="en-GB" dirty="0"/>
              <a:t>Providing an ability to ensure a </a:t>
            </a:r>
            <a:r>
              <a:rPr lang="en-GB" i="1" dirty="0"/>
              <a:t>“personalization” </a:t>
            </a:r>
            <a:r>
              <a:rPr lang="en-GB" dirty="0"/>
              <a:t>of data</a:t>
            </a:r>
            <a:endParaRPr lang="en-LV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03D1D-8105-A145-B76E-23842E94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683D3-17B0-EF4D-8E20-A03441B9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4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35758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8CE51E6-F515-7248-B5D8-34E88A44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839047"/>
            <a:ext cx="10905066" cy="51799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E532F-55C3-BE49-B036-38F5943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A68DB-A525-4244-A4F6-675B47DF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5</a:t>
            </a:fld>
            <a:endParaRPr lang="en-LV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0A405FE-0935-9745-9211-2C496B595F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4773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C46F-4767-E94A-B674-E6D14C59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8970"/>
            <a:ext cx="6256284" cy="1009651"/>
          </a:xfrm>
        </p:spPr>
        <p:txBody>
          <a:bodyPr/>
          <a:lstStyle/>
          <a:p>
            <a:r>
              <a:rPr lang="en-LV" dirty="0"/>
              <a:t>State-of-art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F7ED-C370-424F-9BC5-9183FF0BC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83"/>
            <a:ext cx="7118131" cy="1009651"/>
          </a:xfrm>
        </p:spPr>
        <p:txBody>
          <a:bodyPr>
            <a:normAutofit/>
          </a:bodyPr>
          <a:lstStyle/>
          <a:p>
            <a:r>
              <a:rPr lang="en-GB" sz="2400" dirty="0"/>
              <a:t>C</a:t>
            </a:r>
            <a:r>
              <a:rPr lang="en-LV" sz="2400" dirty="0"/>
              <a:t>entralization of data being curated</a:t>
            </a:r>
          </a:p>
          <a:p>
            <a:r>
              <a:rPr lang="en-GB" sz="2400" dirty="0"/>
              <a:t>Process followed by data ingestion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C883F-2467-1046-988A-8EBDB5F0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209D7-B3ED-E245-AB4C-B4024104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6</a:t>
            </a:fld>
            <a:endParaRPr lang="en-LV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F4E6EF-D1EF-3841-95BA-B23D05CFEA64}"/>
              </a:ext>
            </a:extLst>
          </p:cNvPr>
          <p:cNvSpPr txBox="1">
            <a:spLocks/>
          </p:cNvSpPr>
          <p:nvPr/>
        </p:nvSpPr>
        <p:spPr>
          <a:xfrm>
            <a:off x="838199" y="3276738"/>
            <a:ext cx="4727713" cy="272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Pros:</a:t>
            </a:r>
          </a:p>
          <a:p>
            <a:r>
              <a:rPr lang="en-GB" sz="2400" dirty="0"/>
              <a:t>United data structuring</a:t>
            </a:r>
          </a:p>
          <a:p>
            <a:r>
              <a:rPr lang="en-GB" sz="2400" dirty="0"/>
              <a:t>Centralized analytics performed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161AE1-2064-B847-9DE7-7EDB1A68D707}"/>
              </a:ext>
            </a:extLst>
          </p:cNvPr>
          <p:cNvSpPr txBox="1">
            <a:spLocks/>
          </p:cNvSpPr>
          <p:nvPr/>
        </p:nvSpPr>
        <p:spPr>
          <a:xfrm>
            <a:off x="5789543" y="3299929"/>
            <a:ext cx="4727713" cy="272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Cons:</a:t>
            </a:r>
          </a:p>
          <a:p>
            <a:r>
              <a:rPr lang="en-GB" sz="2400" dirty="0"/>
              <a:t>full data anonymization</a:t>
            </a:r>
          </a:p>
          <a:p>
            <a:r>
              <a:rPr lang="en-GB" sz="2400" dirty="0"/>
              <a:t>Higher costs</a:t>
            </a:r>
          </a:p>
          <a:p>
            <a:r>
              <a:rPr lang="en-GB" sz="2400" dirty="0"/>
              <a:t>Security</a:t>
            </a:r>
            <a:r>
              <a:rPr lang="ru-RU" sz="2400" dirty="0"/>
              <a:t> </a:t>
            </a:r>
            <a:r>
              <a:rPr lang="en-US" sz="2400" dirty="0"/>
              <a:t>vulnerabilities</a:t>
            </a:r>
          </a:p>
          <a:p>
            <a:r>
              <a:rPr lang="en-US" sz="2400" u="sng" dirty="0"/>
              <a:t>Not following a “Data stays local” principle</a:t>
            </a:r>
            <a:endParaRPr lang="en-GB" sz="2400" u="sng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A2CF9D-BFF0-CF4A-9EEA-9CE2089D08BD}"/>
              </a:ext>
            </a:extLst>
          </p:cNvPr>
          <p:cNvCxnSpPr/>
          <p:nvPr/>
        </p:nvCxnSpPr>
        <p:spPr>
          <a:xfrm>
            <a:off x="7273159" y="1660634"/>
            <a:ext cx="0" cy="161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D7177F-59AD-1C4E-AFD7-F0930AD3AD3D}"/>
              </a:ext>
            </a:extLst>
          </p:cNvPr>
          <p:cNvSpPr txBox="1">
            <a:spLocks/>
          </p:cNvSpPr>
          <p:nvPr/>
        </p:nvSpPr>
        <p:spPr>
          <a:xfrm>
            <a:off x="7496790" y="1660634"/>
            <a:ext cx="4727713" cy="161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Examples:</a:t>
            </a:r>
          </a:p>
          <a:p>
            <a:r>
              <a:rPr lang="en-GB" sz="1600" dirty="0"/>
              <a:t>Cloud-based EHR/EMR systems</a:t>
            </a:r>
          </a:p>
          <a:p>
            <a:r>
              <a:rPr lang="en-GB" sz="1600" dirty="0"/>
              <a:t>Majority of data processing platforms</a:t>
            </a:r>
          </a:p>
          <a:p>
            <a:r>
              <a:rPr lang="en-GB" sz="1600" dirty="0"/>
              <a:t>Data lakes architecture</a:t>
            </a:r>
          </a:p>
        </p:txBody>
      </p:sp>
    </p:spTree>
    <p:extLst>
      <p:ext uri="{BB962C8B-B14F-4D97-AF65-F5344CB8AC3E}">
        <p14:creationId xmlns:p14="http://schemas.microsoft.com/office/powerpoint/2010/main" val="170426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3B083-C44E-CC42-829C-B0EE0050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70E7-3BD4-0546-9F96-525FBBCE7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LV" dirty="0"/>
              <a:t>“A </a:t>
            </a:r>
            <a:r>
              <a:rPr lang="en-LV" u="sng" dirty="0"/>
              <a:t>centralized</a:t>
            </a:r>
            <a:r>
              <a:rPr lang="en-LV" dirty="0"/>
              <a:t> meta-data curation ecosystem with a </a:t>
            </a:r>
            <a:r>
              <a:rPr lang="en-LV" u="sng" dirty="0"/>
              <a:t>decentralized</a:t>
            </a:r>
            <a:r>
              <a:rPr lang="en-LV" dirty="0"/>
              <a:t> data storage approach”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2CE68-ABA8-4A48-B211-774183FB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33D8-9990-114D-AEE6-B2BAD50A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7</a:t>
            </a:fld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55055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8E2AD61-56B9-AE45-8C87-3721CDFD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61728"/>
            <a:ext cx="10905066" cy="49345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4C5CD5-2031-8B44-977C-39C695D0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LV"/>
              <a:t>www.longenesis.com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A565F-7318-9348-A355-A25895BE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D6BBB0-CBB4-374C-9A3E-4F1664689C19}" type="slidenum">
              <a:rPr lang="en-LV" smtClean="0"/>
              <a:pPr>
                <a:spcAft>
                  <a:spcPts val="600"/>
                </a:spcAft>
              </a:pPr>
              <a:t>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5428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D460-8772-F948-94E3-4856136B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Meta-data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8FD1F-6AC6-5047-AFAD-EA652D97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3447"/>
            <a:ext cx="10515600" cy="252396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</a:t>
            </a:r>
            <a:r>
              <a:rPr lang="en-LV" dirty="0"/>
              <a:t>eta-data = </a:t>
            </a:r>
            <a:r>
              <a:rPr lang="en-LV" i="1" dirty="0"/>
              <a:t>data</a:t>
            </a:r>
            <a:r>
              <a:rPr lang="en-LV" dirty="0"/>
              <a:t> about data</a:t>
            </a:r>
          </a:p>
          <a:p>
            <a:r>
              <a:rPr lang="en-GB" dirty="0"/>
              <a:t>I</a:t>
            </a:r>
            <a:r>
              <a:rPr lang="en-LV" dirty="0"/>
              <a:t>n many cases no meta-data available</a:t>
            </a:r>
          </a:p>
          <a:p>
            <a:r>
              <a:rPr lang="en-GB" dirty="0"/>
              <a:t>S</a:t>
            </a:r>
            <a:r>
              <a:rPr lang="en-LV" dirty="0"/>
              <a:t>tructure -&gt; standarts are there, need to follow and transform accordingly</a:t>
            </a:r>
          </a:p>
          <a:p>
            <a:r>
              <a:rPr lang="en-GB" dirty="0"/>
              <a:t>D</a:t>
            </a:r>
            <a:r>
              <a:rPr lang="en-LV" dirty="0"/>
              <a:t>ata types -&gt; .xml, .csv, .xlsx, .json, …. ,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58544-63B9-B643-8245-3256EAE1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LV"/>
              <a:t>www.longenesis.com</a:t>
            </a:r>
            <a:endParaRPr lang="en-LV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C4504-5C41-7B4F-ACCA-4DF5E5D3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6BBB0-CBB4-374C-9A3E-4F1664689C19}" type="slidenum">
              <a:rPr lang="en-LV" smtClean="0"/>
              <a:pPr/>
              <a:t>9</a:t>
            </a:fld>
            <a:endParaRPr lang="en-LV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4B14443-AB7F-8743-A7CC-B7C561D9A746}"/>
              </a:ext>
            </a:extLst>
          </p:cNvPr>
          <p:cNvSpPr/>
          <p:nvPr/>
        </p:nvSpPr>
        <p:spPr>
          <a:xfrm rot="16200000">
            <a:off x="5565283" y="-134061"/>
            <a:ext cx="365125" cy="9588062"/>
          </a:xfrm>
          <a:prstGeom prst="leftBrace">
            <a:avLst>
              <a:gd name="adj1" fmla="val 8333"/>
              <a:gd name="adj2" fmla="val 501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84B424-6A90-D141-8282-140424EFB469}"/>
              </a:ext>
            </a:extLst>
          </p:cNvPr>
          <p:cNvSpPr txBox="1">
            <a:spLocks/>
          </p:cNvSpPr>
          <p:nvPr/>
        </p:nvSpPr>
        <p:spPr>
          <a:xfrm>
            <a:off x="953814" y="4942900"/>
            <a:ext cx="9588063" cy="6053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Pro" panose="02000503040000020004" pitchFamily="2" charset="0"/>
                <a:ea typeface="+mn-ea"/>
                <a:cs typeface="Gotham Pro" panose="0200050304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Is there any way to create a robust experience of curation?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81889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1015</Words>
  <Application>Microsoft Macintosh PowerPoint</Application>
  <PresentationFormat>Widescreen</PresentationFormat>
  <Paragraphs>189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Gotham Pro</vt:lpstr>
      <vt:lpstr>Helvetica Neue</vt:lpstr>
      <vt:lpstr>Rockwell</vt:lpstr>
      <vt:lpstr>Office Theme</vt:lpstr>
      <vt:lpstr>Biomedicīnisko datu agregēšana un to analizatora izstrāde slimību risku noteikšanai agrīnās stadijās, kā arī šādu sistēmu lietojamība</vt:lpstr>
      <vt:lpstr>Aim</vt:lpstr>
      <vt:lpstr>PowerPoint Presentation</vt:lpstr>
      <vt:lpstr>Identification</vt:lpstr>
      <vt:lpstr>PowerPoint Presentation</vt:lpstr>
      <vt:lpstr>State-of-art approach</vt:lpstr>
      <vt:lpstr>Proposed Solution</vt:lpstr>
      <vt:lpstr>PowerPoint Presentation</vt:lpstr>
      <vt:lpstr>Meta-data challenges</vt:lpstr>
      <vt:lpstr>PowerPoint Presentation</vt:lpstr>
      <vt:lpstr>PowerPoint Presentation</vt:lpstr>
      <vt:lpstr>Interface Demo</vt:lpstr>
      <vt:lpstr>PowerPoint Presentation</vt:lpstr>
      <vt:lpstr>PowerPoint Presentation</vt:lpstr>
      <vt:lpstr>PowerPoint Presentation</vt:lpstr>
      <vt:lpstr>PowerPoint Presentation</vt:lpstr>
      <vt:lpstr>Onboarding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Engagement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Iesaistos.lv platform for COVID-19 research</vt:lpstr>
      <vt:lpstr>Pilots launched</vt:lpstr>
      <vt:lpstr>RESEARCH BY STUDENTS</vt:lpstr>
      <vt:lpstr>PowerPoint Presentation</vt:lpstr>
      <vt:lpstr>PowerPoint Presentation</vt:lpstr>
      <vt:lpstr>PowerPoint Presentation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Longenesis.Pandemic</dc:title>
  <dc:creator>Emīls/Emil Sjundjukovs/Syundyukov</dc:creator>
  <cp:lastModifiedBy>Emīls/Emil Sjundjukovs/Syundyukov</cp:lastModifiedBy>
  <cp:revision>31</cp:revision>
  <dcterms:created xsi:type="dcterms:W3CDTF">2020-11-02T19:51:59Z</dcterms:created>
  <dcterms:modified xsi:type="dcterms:W3CDTF">2021-01-28T20:19:28Z</dcterms:modified>
</cp:coreProperties>
</file>