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7" r:id="rId2"/>
    <p:sldId id="279" r:id="rId3"/>
    <p:sldId id="280" r:id="rId4"/>
    <p:sldId id="281" r:id="rId5"/>
    <p:sldId id="282" r:id="rId6"/>
    <p:sldId id="291" r:id="rId7"/>
    <p:sldId id="290" r:id="rId8"/>
    <p:sldId id="292" r:id="rId9"/>
    <p:sldId id="294" r:id="rId10"/>
    <p:sldId id="293" r:id="rId11"/>
    <p:sldId id="289" r:id="rId12"/>
    <p:sldId id="283" r:id="rId13"/>
    <p:sldId id="284" r:id="rId14"/>
    <p:sldId id="285" r:id="rId15"/>
    <p:sldId id="286" r:id="rId16"/>
    <p:sldId id="287" r:id="rId17"/>
    <p:sldId id="288" r:id="rId18"/>
  </p:sldIdLst>
  <p:sldSz cx="20105688"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8" userDrawn="1">
          <p15:clr>
            <a:srgbClr val="A4A3A4"/>
          </p15:clr>
        </p15:guide>
        <p15:guide id="2" pos="230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9" autoAdjust="0"/>
    <p:restoredTop sz="78351" autoAdjust="0"/>
  </p:normalViewPr>
  <p:slideViewPr>
    <p:cSldViewPr>
      <p:cViewPr varScale="1">
        <p:scale>
          <a:sx n="56" d="100"/>
          <a:sy n="56" d="100"/>
        </p:scale>
        <p:origin x="1194" y="84"/>
      </p:cViewPr>
      <p:guideLst>
        <p:guide orient="horz" pos="2218"/>
        <p:guide pos="23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2" d="100"/>
          <a:sy n="102" d="100"/>
        </p:scale>
        <p:origin x="1236" y="1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08B457D-1FD7-4999-990C-8EBF61B3321C}" type="datetimeFigureOut">
              <a:rPr lang="en-US" smtClean="0"/>
              <a:t>12/8/2021</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BBBD0A03-7A96-48F0-88E2-5167137E9ABC}" type="slidenum">
              <a:rPr lang="en-US" smtClean="0"/>
              <a:t>‹#›</a:t>
            </a:fld>
            <a:endParaRPr lang="en-US"/>
          </a:p>
        </p:txBody>
      </p:sp>
    </p:spTree>
    <p:extLst>
      <p:ext uri="{BB962C8B-B14F-4D97-AF65-F5344CB8AC3E}">
        <p14:creationId xmlns:p14="http://schemas.microsoft.com/office/powerpoint/2010/main" val="405647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Rihards, and </a:t>
            </a:r>
            <a:r>
              <a:rPr lang="en-US" dirty="0" err="1"/>
              <a:t>im</a:t>
            </a:r>
            <a:r>
              <a:rPr lang="en-US" dirty="0"/>
              <a:t> </a:t>
            </a:r>
            <a:r>
              <a:rPr lang="en-US" dirty="0" err="1"/>
              <a:t>gonna</a:t>
            </a:r>
            <a:r>
              <a:rPr lang="en-US" dirty="0"/>
              <a:t> walk you through my progress while in PHD studies</a:t>
            </a:r>
          </a:p>
          <a:p>
            <a:r>
              <a:rPr lang="en-US" dirty="0"/>
              <a:t>My supervisor is </a:t>
            </a:r>
            <a:r>
              <a:rPr lang="en-US" dirty="0" err="1"/>
              <a:t>Modris</a:t>
            </a:r>
            <a:r>
              <a:rPr lang="en-US" dirty="0"/>
              <a:t> </a:t>
            </a:r>
            <a:r>
              <a:rPr lang="en-US" dirty="0" err="1"/>
              <a:t>Greitāns</a:t>
            </a:r>
            <a:endParaRPr lang="en-US" dirty="0"/>
          </a:p>
        </p:txBody>
      </p:sp>
      <p:sp>
        <p:nvSpPr>
          <p:cNvPr id="4" name="Slide Number Placeholder 3"/>
          <p:cNvSpPr>
            <a:spLocks noGrp="1"/>
          </p:cNvSpPr>
          <p:nvPr>
            <p:ph type="sldNum" sz="quarter" idx="5"/>
          </p:nvPr>
        </p:nvSpPr>
        <p:spPr/>
        <p:txBody>
          <a:bodyPr/>
          <a:lstStyle/>
          <a:p>
            <a:fld id="{BBBD0A03-7A96-48F0-88E2-5167137E9ABC}" type="slidenum">
              <a:rPr lang="en-US" smtClean="0"/>
              <a:t>1</a:t>
            </a:fld>
            <a:endParaRPr lang="en-US"/>
          </a:p>
        </p:txBody>
      </p:sp>
    </p:spTree>
    <p:extLst>
      <p:ext uri="{BB962C8B-B14F-4D97-AF65-F5344CB8AC3E}">
        <p14:creationId xmlns:p14="http://schemas.microsoft.com/office/powerpoint/2010/main" val="2841004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Wearsec</a:t>
            </a:r>
            <a:r>
              <a:rPr lang="en-US" dirty="0"/>
              <a:t> is a project where we try to attack wearable IoT devices and see if:</a:t>
            </a:r>
          </a:p>
          <a:p>
            <a:pPr marL="171450" indent="-171450">
              <a:buFont typeface="Arial" panose="020B0604020202020204" pitchFamily="34" charset="0"/>
              <a:buChar char="•"/>
            </a:pPr>
            <a:r>
              <a:rPr lang="en-US" dirty="0"/>
              <a:t>They break</a:t>
            </a:r>
          </a:p>
          <a:p>
            <a:pPr marL="171450" indent="-171450">
              <a:buFont typeface="Arial" panose="020B0604020202020204" pitchFamily="34" charset="0"/>
              <a:buChar char="•"/>
            </a:pPr>
            <a:r>
              <a:rPr lang="en-US" dirty="0"/>
              <a:t>They send some unauthorized data to third party</a:t>
            </a:r>
          </a:p>
          <a:p>
            <a:pPr marL="171450" indent="-171450">
              <a:buFont typeface="Arial" panose="020B0604020202020204" pitchFamily="34" charset="0"/>
              <a:buChar char="•"/>
            </a:pPr>
            <a:r>
              <a:rPr lang="en-US" dirty="0"/>
              <a:t>Or any other malicious activities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There are multiple common things between these projects:</a:t>
            </a:r>
          </a:p>
          <a:p>
            <a:pPr marL="171450" indent="-171450">
              <a:buFont typeface="Arial" panose="020B0604020202020204" pitchFamily="34" charset="0"/>
              <a:buChar char="•"/>
            </a:pPr>
            <a:r>
              <a:rPr lang="en-US" dirty="0"/>
              <a:t>IoT and WSN</a:t>
            </a:r>
          </a:p>
          <a:p>
            <a:pPr marL="171450" indent="-171450">
              <a:buFont typeface="Arial" panose="020B0604020202020204" pitchFamily="34" charset="0"/>
              <a:buChar char="•"/>
            </a:pPr>
            <a:r>
              <a:rPr lang="en-US" dirty="0"/>
              <a:t>They are not related to hardware security</a:t>
            </a:r>
          </a:p>
        </p:txBody>
      </p:sp>
      <p:sp>
        <p:nvSpPr>
          <p:cNvPr id="4" name="Slide Number Placeholder 3"/>
          <p:cNvSpPr>
            <a:spLocks noGrp="1"/>
          </p:cNvSpPr>
          <p:nvPr>
            <p:ph type="sldNum" sz="quarter" idx="5"/>
          </p:nvPr>
        </p:nvSpPr>
        <p:spPr/>
        <p:txBody>
          <a:bodyPr/>
          <a:lstStyle/>
          <a:p>
            <a:fld id="{BBBD0A03-7A96-48F0-88E2-5167137E9ABC}" type="slidenum">
              <a:rPr lang="en-US" smtClean="0"/>
              <a:t>10</a:t>
            </a:fld>
            <a:endParaRPr lang="en-US"/>
          </a:p>
        </p:txBody>
      </p:sp>
    </p:spTree>
    <p:extLst>
      <p:ext uri="{BB962C8B-B14F-4D97-AF65-F5344CB8AC3E}">
        <p14:creationId xmlns:p14="http://schemas.microsoft.com/office/powerpoint/2010/main" val="2626239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with the help of my head of laboratory wrote some proposals to research like….</a:t>
            </a:r>
          </a:p>
          <a:p>
            <a:endParaRPr lang="en-US" dirty="0"/>
          </a:p>
          <a:p>
            <a:r>
              <a:rPr lang="en-US" dirty="0"/>
              <a:t>Where the aim of the project would be to see if the device is actually doing what it is advertised to do, is there any other transmitters hidden and so on</a:t>
            </a:r>
          </a:p>
          <a:p>
            <a:endParaRPr lang="en-US" dirty="0"/>
          </a:p>
          <a:p>
            <a:r>
              <a:rPr lang="en-US" dirty="0"/>
              <a:t>The other…</a:t>
            </a:r>
          </a:p>
          <a:p>
            <a:r>
              <a:rPr lang="en-US" dirty="0"/>
              <a:t>This research came from the idea that we could </a:t>
            </a:r>
            <a:r>
              <a:rPr lang="en-US" dirty="0" err="1"/>
              <a:t>actualy</a:t>
            </a:r>
            <a:r>
              <a:rPr lang="en-US" dirty="0"/>
              <a:t> use reverse engineering to our benefit, like some old tech that does not have </a:t>
            </a:r>
            <a:r>
              <a:rPr lang="en-US" dirty="0" err="1"/>
              <a:t>prpper</a:t>
            </a:r>
            <a:r>
              <a:rPr lang="en-US" dirty="0"/>
              <a:t> schematics available to try and get out a ready schematic and BOM</a:t>
            </a:r>
          </a:p>
          <a:p>
            <a:endParaRPr lang="en-US" dirty="0"/>
          </a:p>
          <a:p>
            <a:r>
              <a:rPr lang="en-US" dirty="0"/>
              <a:t>Sadly both of them were rejected, </a:t>
            </a:r>
            <a:r>
              <a:rPr lang="en-US" dirty="0" err="1"/>
              <a:t>whell</a:t>
            </a:r>
            <a:r>
              <a:rPr lang="en-US" dirty="0"/>
              <a:t> practical integrity control somewhat </a:t>
            </a:r>
            <a:r>
              <a:rPr lang="en-US" dirty="0" err="1"/>
              <a:t>finaly</a:t>
            </a:r>
            <a:r>
              <a:rPr lang="en-US" dirty="0"/>
              <a:t> went on to be included somewhat in </a:t>
            </a:r>
            <a:r>
              <a:rPr lang="en-US" dirty="0" err="1"/>
              <a:t>wearsec</a:t>
            </a:r>
            <a:r>
              <a:rPr lang="en-US" dirty="0"/>
              <a:t> project.</a:t>
            </a:r>
          </a:p>
          <a:p>
            <a:endParaRPr lang="en-US" dirty="0"/>
          </a:p>
        </p:txBody>
      </p:sp>
      <p:sp>
        <p:nvSpPr>
          <p:cNvPr id="4" name="Slide Number Placeholder 3"/>
          <p:cNvSpPr>
            <a:spLocks noGrp="1"/>
          </p:cNvSpPr>
          <p:nvPr>
            <p:ph type="sldNum" sz="quarter" idx="5"/>
          </p:nvPr>
        </p:nvSpPr>
        <p:spPr/>
        <p:txBody>
          <a:bodyPr/>
          <a:lstStyle/>
          <a:p>
            <a:fld id="{BBBD0A03-7A96-48F0-88E2-5167137E9ABC}" type="slidenum">
              <a:rPr lang="en-US" smtClean="0"/>
              <a:t>11</a:t>
            </a:fld>
            <a:endParaRPr lang="en-US"/>
          </a:p>
        </p:txBody>
      </p:sp>
    </p:spTree>
    <p:extLst>
      <p:ext uri="{BB962C8B-B14F-4D97-AF65-F5344CB8AC3E}">
        <p14:creationId xmlns:p14="http://schemas.microsoft.com/office/powerpoint/2010/main" val="2654056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did publish multiple papers, </a:t>
            </a:r>
            <a:r>
              <a:rPr lang="en-US" dirty="0" err="1"/>
              <a:t>throuout</a:t>
            </a:r>
            <a:r>
              <a:rPr lang="en-US" dirty="0"/>
              <a:t> these years, and </a:t>
            </a:r>
            <a:r>
              <a:rPr lang="en-US" dirty="0" err="1"/>
              <a:t>im</a:t>
            </a:r>
            <a:r>
              <a:rPr lang="en-US" dirty="0"/>
              <a:t> inclined to say that all of them are related to IoT but not at all to hardware security.</a:t>
            </a:r>
          </a:p>
        </p:txBody>
      </p:sp>
      <p:sp>
        <p:nvSpPr>
          <p:cNvPr id="4" name="Slide Number Placeholder 3"/>
          <p:cNvSpPr>
            <a:spLocks noGrp="1"/>
          </p:cNvSpPr>
          <p:nvPr>
            <p:ph type="sldNum" sz="quarter" idx="5"/>
          </p:nvPr>
        </p:nvSpPr>
        <p:spPr/>
        <p:txBody>
          <a:bodyPr/>
          <a:lstStyle/>
          <a:p>
            <a:fld id="{BBBD0A03-7A96-48F0-88E2-5167137E9ABC}" type="slidenum">
              <a:rPr lang="en-US" smtClean="0"/>
              <a:t>12</a:t>
            </a:fld>
            <a:endParaRPr lang="en-US"/>
          </a:p>
        </p:txBody>
      </p:sp>
    </p:spTree>
    <p:extLst>
      <p:ext uri="{BB962C8B-B14F-4D97-AF65-F5344CB8AC3E}">
        <p14:creationId xmlns:p14="http://schemas.microsoft.com/office/powerpoint/2010/main" val="2483969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summary </a:t>
            </a:r>
          </a:p>
        </p:txBody>
      </p:sp>
      <p:sp>
        <p:nvSpPr>
          <p:cNvPr id="4" name="Slide Number Placeholder 3"/>
          <p:cNvSpPr>
            <a:spLocks noGrp="1"/>
          </p:cNvSpPr>
          <p:nvPr>
            <p:ph type="sldNum" sz="quarter" idx="5"/>
          </p:nvPr>
        </p:nvSpPr>
        <p:spPr/>
        <p:txBody>
          <a:bodyPr/>
          <a:lstStyle/>
          <a:p>
            <a:fld id="{BBBD0A03-7A96-48F0-88E2-5167137E9ABC}" type="slidenum">
              <a:rPr lang="en-US" smtClean="0"/>
              <a:t>13</a:t>
            </a:fld>
            <a:endParaRPr lang="en-US"/>
          </a:p>
        </p:txBody>
      </p:sp>
    </p:spTree>
    <p:extLst>
      <p:ext uri="{BB962C8B-B14F-4D97-AF65-F5344CB8AC3E}">
        <p14:creationId xmlns:p14="http://schemas.microsoft.com/office/powerpoint/2010/main" val="3061979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me and my supervisor decided to redesign my initial thesis by looking at what </a:t>
            </a:r>
            <a:r>
              <a:rPr lang="en-US" dirty="0" err="1"/>
              <a:t>i</a:t>
            </a:r>
            <a:r>
              <a:rPr lang="en-US" dirty="0"/>
              <a:t> actually have been doing so far, and will do in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key components of my work are …</a:t>
            </a:r>
          </a:p>
          <a:p>
            <a:endParaRPr lang="en-US" dirty="0"/>
          </a:p>
        </p:txBody>
      </p:sp>
      <p:sp>
        <p:nvSpPr>
          <p:cNvPr id="4" name="Slide Number Placeholder 3"/>
          <p:cNvSpPr>
            <a:spLocks noGrp="1"/>
          </p:cNvSpPr>
          <p:nvPr>
            <p:ph type="sldNum" sz="quarter" idx="5"/>
          </p:nvPr>
        </p:nvSpPr>
        <p:spPr/>
        <p:txBody>
          <a:bodyPr/>
          <a:lstStyle/>
          <a:p>
            <a:fld id="{BBBD0A03-7A96-48F0-88E2-5167137E9ABC}" type="slidenum">
              <a:rPr lang="en-US" smtClean="0"/>
              <a:t>14</a:t>
            </a:fld>
            <a:endParaRPr lang="en-US"/>
          </a:p>
        </p:txBody>
      </p:sp>
    </p:spTree>
    <p:extLst>
      <p:ext uri="{BB962C8B-B14F-4D97-AF65-F5344CB8AC3E}">
        <p14:creationId xmlns:p14="http://schemas.microsoft.com/office/powerpoint/2010/main" val="3990344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came up with a new thesis…</a:t>
            </a:r>
          </a:p>
          <a:p>
            <a:r>
              <a:rPr lang="en-US" dirty="0" err="1"/>
              <a:t>Whats</a:t>
            </a:r>
            <a:r>
              <a:rPr lang="en-US" dirty="0"/>
              <a:t> it is about:</a:t>
            </a:r>
          </a:p>
          <a:p>
            <a:r>
              <a:rPr lang="en-US" dirty="0"/>
              <a:t>See </a:t>
            </a:r>
            <a:r>
              <a:rPr lang="en-US" dirty="0" err="1"/>
              <a:t>tha</a:t>
            </a:r>
            <a:r>
              <a:rPr lang="en-US" dirty="0"/>
              <a:t> actual environmental impact of </a:t>
            </a:r>
            <a:r>
              <a:rPr lang="en-US" dirty="0" err="1"/>
              <a:t>iot</a:t>
            </a:r>
            <a:r>
              <a:rPr lang="en-US" dirty="0"/>
              <a:t> starting from development phase and ending with depreciation and recycling</a:t>
            </a:r>
          </a:p>
          <a:p>
            <a:r>
              <a:rPr lang="en-US" dirty="0"/>
              <a:t>And looking on how we can improve these phases minimizing the impact on environment</a:t>
            </a:r>
          </a:p>
          <a:p>
            <a:endParaRPr lang="en-US" dirty="0"/>
          </a:p>
        </p:txBody>
      </p:sp>
      <p:sp>
        <p:nvSpPr>
          <p:cNvPr id="4" name="Slide Number Placeholder 3"/>
          <p:cNvSpPr>
            <a:spLocks noGrp="1"/>
          </p:cNvSpPr>
          <p:nvPr>
            <p:ph type="sldNum" sz="quarter" idx="5"/>
          </p:nvPr>
        </p:nvSpPr>
        <p:spPr/>
        <p:txBody>
          <a:bodyPr/>
          <a:lstStyle/>
          <a:p>
            <a:fld id="{BBBD0A03-7A96-48F0-88E2-5167137E9ABC}" type="slidenum">
              <a:rPr lang="en-US" smtClean="0"/>
              <a:t>15</a:t>
            </a:fld>
            <a:endParaRPr lang="en-US"/>
          </a:p>
        </p:txBody>
      </p:sp>
    </p:spTree>
    <p:extLst>
      <p:ext uri="{BB962C8B-B14F-4D97-AF65-F5344CB8AC3E}">
        <p14:creationId xmlns:p14="http://schemas.microsoft.com/office/powerpoint/2010/main" val="1923698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there are millions of </a:t>
            </a:r>
            <a:r>
              <a:rPr lang="en-US" dirty="0" err="1"/>
              <a:t>iot</a:t>
            </a:r>
            <a:r>
              <a:rPr lang="en-US" dirty="0"/>
              <a:t> devices and the number is growing rapidly,</a:t>
            </a:r>
          </a:p>
          <a:p>
            <a:r>
              <a:rPr lang="en-US" dirty="0"/>
              <a:t>People are using </a:t>
            </a:r>
            <a:r>
              <a:rPr lang="en-US" dirty="0" err="1"/>
              <a:t>iot</a:t>
            </a:r>
            <a:r>
              <a:rPr lang="en-US" dirty="0"/>
              <a:t> to look at environment but somehow have forgotten on the impact of all of these small and large devices on the same environment</a:t>
            </a:r>
          </a:p>
          <a:p>
            <a:r>
              <a:rPr lang="en-US" dirty="0"/>
              <a:t>There are considerable amount of research about </a:t>
            </a:r>
            <a:r>
              <a:rPr lang="en-US" dirty="0" err="1"/>
              <a:t>iot</a:t>
            </a:r>
            <a:r>
              <a:rPr lang="en-US" dirty="0"/>
              <a:t> and about carbon footprint,</a:t>
            </a:r>
          </a:p>
          <a:p>
            <a:r>
              <a:rPr lang="en-US" dirty="0"/>
              <a:t>But there are </a:t>
            </a:r>
            <a:r>
              <a:rPr lang="en-US" dirty="0" err="1"/>
              <a:t>wery</a:t>
            </a:r>
            <a:r>
              <a:rPr lang="en-US" dirty="0"/>
              <a:t> few research about impact on climate from </a:t>
            </a:r>
            <a:r>
              <a:rPr lang="en-US" dirty="0" err="1"/>
              <a:t>iot</a:t>
            </a:r>
            <a:r>
              <a:rPr lang="en-US" dirty="0"/>
              <a:t> devices, and of course my experience and future projects</a:t>
            </a:r>
          </a:p>
        </p:txBody>
      </p:sp>
      <p:sp>
        <p:nvSpPr>
          <p:cNvPr id="4" name="Slide Number Placeholder 3"/>
          <p:cNvSpPr>
            <a:spLocks noGrp="1"/>
          </p:cNvSpPr>
          <p:nvPr>
            <p:ph type="sldNum" sz="quarter" idx="5"/>
          </p:nvPr>
        </p:nvSpPr>
        <p:spPr/>
        <p:txBody>
          <a:bodyPr/>
          <a:lstStyle/>
          <a:p>
            <a:fld id="{BBBD0A03-7A96-48F0-88E2-5167137E9ABC}" type="slidenum">
              <a:rPr lang="en-US" smtClean="0"/>
              <a:t>16</a:t>
            </a:fld>
            <a:endParaRPr lang="en-US"/>
          </a:p>
        </p:txBody>
      </p:sp>
    </p:spTree>
    <p:extLst>
      <p:ext uri="{BB962C8B-B14F-4D97-AF65-F5344CB8AC3E}">
        <p14:creationId xmlns:p14="http://schemas.microsoft.com/office/powerpoint/2010/main" val="1708732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Im</a:t>
            </a:r>
            <a:r>
              <a:rPr lang="en-US" dirty="0"/>
              <a:t> going to introduce you to myself a little bit in the beginning and than talk about my PHD story up until now and later about the future of my work.</a:t>
            </a:r>
          </a:p>
          <a:p>
            <a:r>
              <a:rPr lang="en-US" dirty="0"/>
              <a:t>The presentation will not be technical in any way, more like a report on what have I been doing, how has it been going and what is my plans towards the future</a:t>
            </a:r>
          </a:p>
        </p:txBody>
      </p:sp>
      <p:sp>
        <p:nvSpPr>
          <p:cNvPr id="4" name="Slide Number Placeholder 3"/>
          <p:cNvSpPr>
            <a:spLocks noGrp="1"/>
          </p:cNvSpPr>
          <p:nvPr>
            <p:ph type="sldNum" sz="quarter" idx="5"/>
          </p:nvPr>
        </p:nvSpPr>
        <p:spPr/>
        <p:txBody>
          <a:bodyPr/>
          <a:lstStyle/>
          <a:p>
            <a:fld id="{BBBD0A03-7A96-48F0-88E2-5167137E9ABC}" type="slidenum">
              <a:rPr lang="en-US" smtClean="0"/>
              <a:t>2</a:t>
            </a:fld>
            <a:endParaRPr lang="en-US"/>
          </a:p>
        </p:txBody>
      </p:sp>
    </p:spTree>
    <p:extLst>
      <p:ext uri="{BB962C8B-B14F-4D97-AF65-F5344CB8AC3E}">
        <p14:creationId xmlns:p14="http://schemas.microsoft.com/office/powerpoint/2010/main" val="200185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me – My name is Rihards Balašs and I am a researcher at Institute of Electronics and Computer science</a:t>
            </a:r>
          </a:p>
          <a:p>
            <a:r>
              <a:rPr lang="en-US" dirty="0"/>
              <a:t>I have studied in University of Latvia for a long time. I have got my bachelors and masters degrees right here in Faculty of computing.</a:t>
            </a:r>
          </a:p>
          <a:p>
            <a:r>
              <a:rPr lang="en-US" dirty="0"/>
              <a:t>I started my doctoral studies in 2017 with initial thesis – Hardware security solutions for internet of things.</a:t>
            </a:r>
          </a:p>
          <a:p>
            <a:r>
              <a:rPr lang="en-US" dirty="0"/>
              <a:t>My main idea of this thesis was to focus on hardware side of security, because nowadays everyone is focusing on software side, while leaving the hardware unattended.</a:t>
            </a:r>
          </a:p>
          <a:p>
            <a:r>
              <a:rPr lang="en-US" dirty="0"/>
              <a:t>For example:</a:t>
            </a:r>
          </a:p>
          <a:p>
            <a:pPr marL="171450" indent="-171450">
              <a:buFont typeface="Arial" panose="020B0604020202020204" pitchFamily="34" charset="0"/>
              <a:buChar char="•"/>
            </a:pPr>
            <a:r>
              <a:rPr lang="en-US" dirty="0"/>
              <a:t>when companies leave the backdoor open so they could gain access while developing and forgetting to disable them</a:t>
            </a:r>
          </a:p>
          <a:p>
            <a:pPr marL="171450" indent="-171450">
              <a:buFont typeface="Arial" panose="020B0604020202020204" pitchFamily="34" charset="0"/>
              <a:buChar char="•"/>
            </a:pPr>
            <a:r>
              <a:rPr lang="en-US" dirty="0"/>
              <a:t>Physical access to the device</a:t>
            </a:r>
          </a:p>
          <a:p>
            <a:pPr marL="171450" indent="-171450">
              <a:buFont typeface="Arial" panose="020B0604020202020204" pitchFamily="34" charset="0"/>
              <a:buChar char="•"/>
            </a:pPr>
            <a:r>
              <a:rPr lang="en-US" dirty="0"/>
              <a:t>Open ports (SPI, UART </a:t>
            </a:r>
            <a:r>
              <a:rPr lang="en-US" dirty="0" err="1"/>
              <a:t>etc</a:t>
            </a:r>
            <a:r>
              <a:rPr lang="en-US" dirty="0"/>
              <a:t>)</a:t>
            </a:r>
          </a:p>
          <a:p>
            <a:pPr marL="171450" indent="-171450">
              <a:buFont typeface="Arial" panose="020B0604020202020204" pitchFamily="34" charset="0"/>
              <a:buChar char="•"/>
            </a:pPr>
            <a:r>
              <a:rPr lang="en-US" dirty="0"/>
              <a:t>And malicious additions to the device, like adding a radio or even changing one with different firmware</a:t>
            </a:r>
          </a:p>
        </p:txBody>
      </p:sp>
      <p:sp>
        <p:nvSpPr>
          <p:cNvPr id="4" name="Slide Number Placeholder 3"/>
          <p:cNvSpPr>
            <a:spLocks noGrp="1"/>
          </p:cNvSpPr>
          <p:nvPr>
            <p:ph type="sldNum" sz="quarter" idx="5"/>
          </p:nvPr>
        </p:nvSpPr>
        <p:spPr/>
        <p:txBody>
          <a:bodyPr/>
          <a:lstStyle/>
          <a:p>
            <a:fld id="{BBBD0A03-7A96-48F0-88E2-5167137E9ABC}" type="slidenum">
              <a:rPr lang="en-US" smtClean="0"/>
              <a:t>3</a:t>
            </a:fld>
            <a:endParaRPr lang="en-US"/>
          </a:p>
        </p:txBody>
      </p:sp>
    </p:spTree>
    <p:extLst>
      <p:ext uri="{BB962C8B-B14F-4D97-AF65-F5344CB8AC3E}">
        <p14:creationId xmlns:p14="http://schemas.microsoft.com/office/powerpoint/2010/main" val="2885444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here is my big plan on a plate, where you can see everything I have done and some things I still have to do.</a:t>
            </a:r>
          </a:p>
          <a:p>
            <a:r>
              <a:rPr lang="en-US" dirty="0"/>
              <a:t>As you can see I have gotten most of credit points I need, but still have some left to gather, for example this course.</a:t>
            </a:r>
          </a:p>
          <a:p>
            <a:r>
              <a:rPr lang="en-US" dirty="0"/>
              <a:t>As of this semester everyone will have to migrate over to the new doctoral </a:t>
            </a:r>
            <a:r>
              <a:rPr lang="en-US" dirty="0" err="1"/>
              <a:t>programme</a:t>
            </a:r>
            <a:r>
              <a:rPr lang="en-US" dirty="0"/>
              <a:t>, which will change a little bit the structure of points</a:t>
            </a:r>
          </a:p>
          <a:p>
            <a:r>
              <a:rPr lang="en-US" dirty="0"/>
              <a:t>For example my exam and dissertation will go on to the 4</a:t>
            </a:r>
            <a:r>
              <a:rPr lang="en-US" baseline="30000" dirty="0"/>
              <a:t>th</a:t>
            </a:r>
            <a:r>
              <a:rPr lang="en-US" dirty="0"/>
              <a:t> year</a:t>
            </a:r>
          </a:p>
          <a:p>
            <a:r>
              <a:rPr lang="en-US" dirty="0"/>
              <a:t>This year I will get 2 credit points in this course and from teaching 8 credit points.</a:t>
            </a:r>
          </a:p>
          <a:p>
            <a:r>
              <a:rPr lang="en-US" dirty="0" err="1"/>
              <a:t>Im</a:t>
            </a:r>
            <a:r>
              <a:rPr lang="en-US" dirty="0"/>
              <a:t> assisting the teaching of system programming in Riga business school</a:t>
            </a:r>
          </a:p>
        </p:txBody>
      </p:sp>
      <p:sp>
        <p:nvSpPr>
          <p:cNvPr id="4" name="Slide Number Placeholder 3"/>
          <p:cNvSpPr>
            <a:spLocks noGrp="1"/>
          </p:cNvSpPr>
          <p:nvPr>
            <p:ph type="sldNum" sz="quarter" idx="5"/>
          </p:nvPr>
        </p:nvSpPr>
        <p:spPr/>
        <p:txBody>
          <a:bodyPr/>
          <a:lstStyle/>
          <a:p>
            <a:fld id="{BBBD0A03-7A96-48F0-88E2-5167137E9ABC}" type="slidenum">
              <a:rPr lang="en-US" smtClean="0"/>
              <a:t>4</a:t>
            </a:fld>
            <a:endParaRPr lang="en-US"/>
          </a:p>
        </p:txBody>
      </p:sp>
    </p:spTree>
    <p:extLst>
      <p:ext uri="{BB962C8B-B14F-4D97-AF65-F5344CB8AC3E}">
        <p14:creationId xmlns:p14="http://schemas.microsoft.com/office/powerpoint/2010/main" val="413530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worked on multiple research projects so far.</a:t>
            </a:r>
          </a:p>
          <a:p>
            <a:r>
              <a:rPr lang="en-US" dirty="0"/>
              <a:t>Some of them have been European research program Horizon 2020</a:t>
            </a:r>
          </a:p>
        </p:txBody>
      </p:sp>
      <p:sp>
        <p:nvSpPr>
          <p:cNvPr id="4" name="Slide Number Placeholder 3"/>
          <p:cNvSpPr>
            <a:spLocks noGrp="1"/>
          </p:cNvSpPr>
          <p:nvPr>
            <p:ph type="sldNum" sz="quarter" idx="5"/>
          </p:nvPr>
        </p:nvSpPr>
        <p:spPr/>
        <p:txBody>
          <a:bodyPr/>
          <a:lstStyle/>
          <a:p>
            <a:fld id="{BBBD0A03-7A96-48F0-88E2-5167137E9ABC}" type="slidenum">
              <a:rPr lang="en-US" smtClean="0"/>
              <a:t>5</a:t>
            </a:fld>
            <a:endParaRPr lang="en-US"/>
          </a:p>
        </p:txBody>
      </p:sp>
    </p:spTree>
    <p:extLst>
      <p:ext uri="{BB962C8B-B14F-4D97-AF65-F5344CB8AC3E}">
        <p14:creationId xmlns:p14="http://schemas.microsoft.com/office/powerpoint/2010/main" val="400125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ENACT we developed train integrity control system that could detect when  the train has lost its integrity and react accordingly.</a:t>
            </a:r>
          </a:p>
          <a:p>
            <a:pPr marL="171450" indent="-171450">
              <a:buFont typeface="Arial" panose="020B0604020202020204" pitchFamily="34" charset="0"/>
              <a:buChar char="•"/>
            </a:pPr>
            <a:r>
              <a:rPr lang="en-US" dirty="0"/>
              <a:t>There were 2 systems to develop:</a:t>
            </a:r>
          </a:p>
          <a:p>
            <a:pPr marL="628650" lvl="1" indent="-171450">
              <a:buFont typeface="Arial" panose="020B0604020202020204" pitchFamily="34" charset="0"/>
              <a:buChar char="•"/>
            </a:pPr>
            <a:r>
              <a:rPr lang="en-US" dirty="0"/>
              <a:t>On track </a:t>
            </a:r>
          </a:p>
          <a:p>
            <a:pPr marL="628650" lvl="1" indent="-171450">
              <a:buFont typeface="Arial" panose="020B0604020202020204" pitchFamily="34" charset="0"/>
              <a:buChar char="•"/>
            </a:pPr>
            <a:r>
              <a:rPr lang="en-US" dirty="0"/>
              <a:t>On board</a:t>
            </a:r>
          </a:p>
          <a:p>
            <a:pPr marL="0" lvl="0" indent="0">
              <a:buFont typeface="Arial" panose="020B0604020202020204" pitchFamily="34" charset="0"/>
              <a:buNone/>
            </a:pPr>
            <a:r>
              <a:rPr lang="en-US" dirty="0"/>
              <a:t>On track system consisted from a gateway and </a:t>
            </a:r>
            <a:r>
              <a:rPr lang="en-US" dirty="0" err="1"/>
              <a:t>rfid</a:t>
            </a:r>
            <a:r>
              <a:rPr lang="en-US" dirty="0"/>
              <a:t> reader that could read the </a:t>
            </a:r>
            <a:r>
              <a:rPr lang="en-US" dirty="0" err="1"/>
              <a:t>rfid</a:t>
            </a:r>
            <a:r>
              <a:rPr lang="en-US" dirty="0"/>
              <a:t> tags on train </a:t>
            </a:r>
            <a:r>
              <a:rPr lang="en-US" dirty="0" err="1"/>
              <a:t>vagons</a:t>
            </a:r>
            <a:r>
              <a:rPr lang="en-US" dirty="0"/>
              <a:t> as they drive by</a:t>
            </a:r>
          </a:p>
          <a:p>
            <a:pPr marL="0" lvl="0" indent="0">
              <a:buFont typeface="Arial" panose="020B0604020202020204" pitchFamily="34" charset="0"/>
              <a:buNone/>
            </a:pPr>
            <a:r>
              <a:rPr lang="en-US" dirty="0"/>
              <a:t>On </a:t>
            </a:r>
            <a:r>
              <a:rPr lang="en-US" dirty="0" err="1"/>
              <a:t>borad</a:t>
            </a:r>
            <a:r>
              <a:rPr lang="en-US" dirty="0"/>
              <a:t> system is the key integrity control system it detected integrity by reading the RSSI GPS and ACC and reacted accordingly</a:t>
            </a:r>
          </a:p>
        </p:txBody>
      </p:sp>
      <p:sp>
        <p:nvSpPr>
          <p:cNvPr id="4" name="Slide Number Placeholder 3"/>
          <p:cNvSpPr>
            <a:spLocks noGrp="1"/>
          </p:cNvSpPr>
          <p:nvPr>
            <p:ph type="sldNum" sz="quarter" idx="5"/>
          </p:nvPr>
        </p:nvSpPr>
        <p:spPr/>
        <p:txBody>
          <a:bodyPr/>
          <a:lstStyle/>
          <a:p>
            <a:fld id="{BBBD0A03-7A96-48F0-88E2-5167137E9ABC}" type="slidenum">
              <a:rPr lang="en-US" smtClean="0"/>
              <a:t>6</a:t>
            </a:fld>
            <a:endParaRPr lang="en-US"/>
          </a:p>
        </p:txBody>
      </p:sp>
    </p:spTree>
    <p:extLst>
      <p:ext uri="{BB962C8B-B14F-4D97-AF65-F5344CB8AC3E}">
        <p14:creationId xmlns:p14="http://schemas.microsoft.com/office/powerpoint/2010/main" val="2054753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Arrowhead tools is a project that aims to combine multiple industry level frameworks and give them to industry partners for faster industry 4.0 migration</a:t>
            </a:r>
          </a:p>
          <a:p>
            <a:r>
              <a:rPr lang="en-US" dirty="0"/>
              <a:t>Our EDI </a:t>
            </a:r>
            <a:r>
              <a:rPr lang="en-US" dirty="0" err="1"/>
              <a:t>TestBed</a:t>
            </a:r>
            <a:r>
              <a:rPr lang="en-US" dirty="0"/>
              <a:t> is the key infrastructure that is placed in this project, because it provides industry </a:t>
            </a:r>
            <a:r>
              <a:rPr lang="en-US" dirty="0" err="1"/>
              <a:t>artners</a:t>
            </a:r>
            <a:r>
              <a:rPr lang="en-US" dirty="0"/>
              <a:t> with resources for fast and easy wireless sensor network development</a:t>
            </a:r>
          </a:p>
        </p:txBody>
      </p:sp>
      <p:sp>
        <p:nvSpPr>
          <p:cNvPr id="4" name="Slide Number Placeholder 3"/>
          <p:cNvSpPr>
            <a:spLocks noGrp="1"/>
          </p:cNvSpPr>
          <p:nvPr>
            <p:ph type="sldNum" sz="quarter" idx="5"/>
          </p:nvPr>
        </p:nvSpPr>
        <p:spPr/>
        <p:txBody>
          <a:bodyPr/>
          <a:lstStyle/>
          <a:p>
            <a:fld id="{BBBD0A03-7A96-48F0-88E2-5167137E9ABC}" type="slidenum">
              <a:rPr lang="en-US" smtClean="0"/>
              <a:t>7</a:t>
            </a:fld>
            <a:endParaRPr lang="en-US"/>
          </a:p>
        </p:txBody>
      </p:sp>
    </p:spTree>
    <p:extLst>
      <p:ext uri="{BB962C8B-B14F-4D97-AF65-F5344CB8AC3E}">
        <p14:creationId xmlns:p14="http://schemas.microsoft.com/office/powerpoint/2010/main" val="1307495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Itremp</a:t>
            </a:r>
            <a:r>
              <a:rPr lang="en-US" dirty="0"/>
              <a:t> is a project for city infrastructure improvement, by using AI to improve traffic and safety</a:t>
            </a:r>
          </a:p>
          <a:p>
            <a:r>
              <a:rPr lang="en-US" dirty="0"/>
              <a:t>In this project I learned mostly </a:t>
            </a:r>
            <a:r>
              <a:rPr lang="en-US" dirty="0" err="1"/>
              <a:t>anout</a:t>
            </a:r>
            <a:r>
              <a:rPr lang="en-US" dirty="0"/>
              <a:t> AI applications and usage to include in my own </a:t>
            </a:r>
            <a:r>
              <a:rPr lang="en-US" dirty="0" err="1"/>
              <a:t>disertation</a:t>
            </a:r>
            <a:endParaRPr lang="en-US" dirty="0"/>
          </a:p>
        </p:txBody>
      </p:sp>
      <p:sp>
        <p:nvSpPr>
          <p:cNvPr id="4" name="Slide Number Placeholder 3"/>
          <p:cNvSpPr>
            <a:spLocks noGrp="1"/>
          </p:cNvSpPr>
          <p:nvPr>
            <p:ph type="sldNum" sz="quarter" idx="5"/>
          </p:nvPr>
        </p:nvSpPr>
        <p:spPr/>
        <p:txBody>
          <a:bodyPr/>
          <a:lstStyle/>
          <a:p>
            <a:fld id="{BBBD0A03-7A96-48F0-88E2-5167137E9ABC}" type="slidenum">
              <a:rPr lang="en-US" smtClean="0"/>
              <a:t>8</a:t>
            </a:fld>
            <a:endParaRPr lang="en-US"/>
          </a:p>
        </p:txBody>
      </p:sp>
    </p:spTree>
    <p:extLst>
      <p:ext uri="{BB962C8B-B14F-4D97-AF65-F5344CB8AC3E}">
        <p14:creationId xmlns:p14="http://schemas.microsoft.com/office/powerpoint/2010/main" val="3635980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Akfen</a:t>
            </a:r>
            <a:r>
              <a:rPr lang="en-US" dirty="0"/>
              <a:t> is another project where utilizing AI we try to tell when the berries are ready for </a:t>
            </a:r>
            <a:r>
              <a:rPr lang="en-US" dirty="0" err="1"/>
              <a:t>harwest</a:t>
            </a:r>
            <a:r>
              <a:rPr lang="en-US" dirty="0"/>
              <a:t>, and how good is the harvest</a:t>
            </a:r>
          </a:p>
          <a:p>
            <a:r>
              <a:rPr lang="en-US" dirty="0"/>
              <a:t>Additionally there are multiple sensors placed on the field, that are recording the light output, solar radiation, temperature and humidity of air and soil</a:t>
            </a:r>
          </a:p>
        </p:txBody>
      </p:sp>
      <p:sp>
        <p:nvSpPr>
          <p:cNvPr id="4" name="Slide Number Placeholder 3"/>
          <p:cNvSpPr>
            <a:spLocks noGrp="1"/>
          </p:cNvSpPr>
          <p:nvPr>
            <p:ph type="sldNum" sz="quarter" idx="5"/>
          </p:nvPr>
        </p:nvSpPr>
        <p:spPr/>
        <p:txBody>
          <a:bodyPr/>
          <a:lstStyle/>
          <a:p>
            <a:fld id="{BBBD0A03-7A96-48F0-88E2-5167137E9ABC}" type="slidenum">
              <a:rPr lang="en-US" smtClean="0"/>
              <a:t>9</a:t>
            </a:fld>
            <a:endParaRPr lang="en-US"/>
          </a:p>
        </p:txBody>
      </p:sp>
    </p:spTree>
    <p:extLst>
      <p:ext uri="{BB962C8B-B14F-4D97-AF65-F5344CB8AC3E}">
        <p14:creationId xmlns:p14="http://schemas.microsoft.com/office/powerpoint/2010/main" val="1275852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550" b="0" i="0">
                <a:solidFill>
                  <a:srgbClr val="ACC0C6"/>
                </a:solidFill>
                <a:latin typeface="Arial (null)"/>
                <a:cs typeface="Arial (null)"/>
              </a:defRPr>
            </a:lvl1pPr>
          </a:lstStyle>
          <a:p>
            <a:endParaRPr dirty="0"/>
          </a:p>
        </p:txBody>
      </p:sp>
      <p:sp>
        <p:nvSpPr>
          <p:cNvPr id="3" name="Holder 3"/>
          <p:cNvSpPr>
            <a:spLocks noGrp="1"/>
          </p:cNvSpPr>
          <p:nvPr>
            <p:ph sz="half" idx="2"/>
          </p:nvPr>
        </p:nvSpPr>
        <p:spPr>
          <a:xfrm>
            <a:off x="1005284" y="2601151"/>
            <a:ext cx="8745975" cy="65402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4429" y="2601151"/>
            <a:ext cx="8745975" cy="65402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175"/>
            <a:ext cx="20110389" cy="11310938"/>
          </a:xfrm>
          <a:prstGeom prst="rect">
            <a:avLst/>
          </a:prstGeom>
        </p:spPr>
      </p:pic>
      <p:sp>
        <p:nvSpPr>
          <p:cNvPr id="10" name="Text Placeholder 2"/>
          <p:cNvSpPr>
            <a:spLocks noGrp="1"/>
          </p:cNvSpPr>
          <p:nvPr>
            <p:ph type="body" sz="quarter" idx="11"/>
          </p:nvPr>
        </p:nvSpPr>
        <p:spPr>
          <a:xfrm>
            <a:off x="5736761" y="718526"/>
            <a:ext cx="9533010" cy="3269274"/>
          </a:xfrm>
        </p:spPr>
        <p:txBody>
          <a:bodyPr>
            <a:normAutofit/>
          </a:bodyPr>
          <a:lstStyle>
            <a:lvl1pPr>
              <a:lnSpc>
                <a:spcPct val="76000"/>
              </a:lnSpc>
              <a:defRPr sz="4250" b="1" spc="0" baseline="0">
                <a:solidFill>
                  <a:schemeClr val="bg1"/>
                </a:solidFill>
              </a:defRPr>
            </a:lvl1pPr>
            <a:lvl2pPr>
              <a:lnSpc>
                <a:spcPct val="76000"/>
              </a:lnSpc>
              <a:defRPr sz="4250" b="1" spc="0" baseline="0">
                <a:solidFill>
                  <a:schemeClr val="bg1"/>
                </a:solidFill>
              </a:defRPr>
            </a:lvl2pPr>
            <a:lvl3pPr>
              <a:lnSpc>
                <a:spcPct val="76000"/>
              </a:lnSpc>
              <a:defRPr sz="4250" b="1" spc="0" baseline="0">
                <a:solidFill>
                  <a:schemeClr val="bg1"/>
                </a:solidFill>
              </a:defRPr>
            </a:lvl3pPr>
            <a:lvl4pPr>
              <a:lnSpc>
                <a:spcPct val="76000"/>
              </a:lnSpc>
              <a:defRPr sz="4250" b="1" spc="0" baseline="0">
                <a:solidFill>
                  <a:schemeClr val="bg1"/>
                </a:solidFill>
              </a:defRPr>
            </a:lvl4pPr>
            <a:lvl5pPr>
              <a:lnSpc>
                <a:spcPct val="76000"/>
              </a:lnSpc>
              <a:defRPr sz="4250" b="1" spc="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30044" y="9159875"/>
            <a:ext cx="1524000" cy="182517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2"/>
          <p:cNvSpPr>
            <a:spLocks noGrp="1"/>
          </p:cNvSpPr>
          <p:nvPr>
            <p:ph type="body" sz="quarter" idx="12"/>
          </p:nvPr>
        </p:nvSpPr>
        <p:spPr>
          <a:xfrm>
            <a:off x="14472444" y="7712075"/>
            <a:ext cx="4038600" cy="3124200"/>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type="body" sz="quarter" idx="13"/>
          </p:nvPr>
        </p:nvSpPr>
        <p:spPr>
          <a:xfrm>
            <a:off x="1442244" y="1387474"/>
            <a:ext cx="10640670" cy="8275793"/>
          </a:xfrm>
        </p:spPr>
        <p:txBody>
          <a:bodyPr numCol="2" spcCol="180000">
            <a:noAutofit/>
          </a:bodyPr>
          <a:lstStyle>
            <a:lvl1pPr>
              <a:defRPr sz="1950" b="1"/>
            </a:lvl1pPr>
            <a:lvl2pPr>
              <a:defRPr sz="1950" b="1"/>
            </a:lvl2pPr>
            <a:lvl3pPr>
              <a:defRPr sz="1950" b="1"/>
            </a:lvl3pPr>
            <a:lvl4pPr>
              <a:defRPr sz="1950" b="1"/>
            </a:lvl4pPr>
            <a:lvl5pPr>
              <a:defRPr sz="1950" b="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01044" y="1006475"/>
            <a:ext cx="3352800" cy="125883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2"/>
          <p:cNvSpPr/>
          <p:nvPr userDrawn="1"/>
        </p:nvSpPr>
        <p:spPr>
          <a:xfrm>
            <a:off x="13298818" y="1"/>
            <a:ext cx="6806565" cy="11308715"/>
          </a:xfrm>
          <a:custGeom>
            <a:avLst/>
            <a:gdLst/>
            <a:ahLst/>
            <a:cxnLst/>
            <a:rect l="l" t="t" r="r" b="b"/>
            <a:pathLst>
              <a:path w="6806565" h="11308715">
                <a:moveTo>
                  <a:pt x="0" y="11308556"/>
                </a:moveTo>
                <a:lnTo>
                  <a:pt x="6806075" y="11308556"/>
                </a:lnTo>
                <a:lnTo>
                  <a:pt x="6806075" y="0"/>
                </a:lnTo>
                <a:lnTo>
                  <a:pt x="0" y="0"/>
                </a:lnTo>
                <a:lnTo>
                  <a:pt x="0" y="11308556"/>
                </a:lnTo>
                <a:close/>
              </a:path>
            </a:pathLst>
          </a:custGeom>
          <a:solidFill>
            <a:srgbClr val="005293"/>
          </a:solidFill>
        </p:spPr>
        <p:txBody>
          <a:bodyPr wrap="square" lIns="0" tIns="0" rIns="0" bIns="0" rtlCol="0"/>
          <a:lstStyle/>
          <a:p>
            <a:endParaRPr b="0" i="0" dirty="0">
              <a:latin typeface="Arial (null)"/>
            </a:endParaRPr>
          </a:p>
        </p:txBody>
      </p:sp>
      <p:sp>
        <p:nvSpPr>
          <p:cNvPr id="10" name="Text Placeholder 2"/>
          <p:cNvSpPr>
            <a:spLocks noGrp="1"/>
          </p:cNvSpPr>
          <p:nvPr>
            <p:ph type="body" sz="quarter" idx="13"/>
          </p:nvPr>
        </p:nvSpPr>
        <p:spPr>
          <a:xfrm>
            <a:off x="14396244" y="1387475"/>
            <a:ext cx="4572000" cy="6228724"/>
          </a:xfrm>
        </p:spPr>
        <p:txBody>
          <a:bodyPr numCol="1" spcCol="180000">
            <a:noAutofit/>
          </a:bodyPr>
          <a:lstStyle>
            <a:lvl1pPr algn="l">
              <a:defRPr sz="1950" b="0">
                <a:solidFill>
                  <a:schemeClr val="bg1"/>
                </a:solidFill>
              </a:defRPr>
            </a:lvl1pPr>
            <a:lvl2pPr algn="l">
              <a:defRPr sz="1950" b="0">
                <a:solidFill>
                  <a:schemeClr val="bg1"/>
                </a:solidFill>
              </a:defRPr>
            </a:lvl2pPr>
            <a:lvl3pPr algn="l">
              <a:defRPr sz="1950" b="0">
                <a:solidFill>
                  <a:schemeClr val="bg1"/>
                </a:solidFill>
              </a:defRPr>
            </a:lvl3pPr>
            <a:lvl4pPr algn="l">
              <a:defRPr sz="1950" b="0">
                <a:solidFill>
                  <a:schemeClr val="bg1"/>
                </a:solidFill>
              </a:defRPr>
            </a:lvl4pPr>
            <a:lvl5pPr algn="l">
              <a:defRPr sz="195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2"/>
          <p:cNvSpPr>
            <a:spLocks noGrp="1"/>
          </p:cNvSpPr>
          <p:nvPr>
            <p:ph type="pic" sz="quarter" idx="14"/>
          </p:nvPr>
        </p:nvSpPr>
        <p:spPr>
          <a:xfrm>
            <a:off x="1571625" y="1570038"/>
            <a:ext cx="6215063" cy="4143375"/>
          </a:xfrm>
        </p:spPr>
        <p:txBody>
          <a:bodyPr/>
          <a:lstStyle/>
          <a:p>
            <a:endParaRPr lang="en-US"/>
          </a:p>
        </p:txBody>
      </p:sp>
      <p:sp>
        <p:nvSpPr>
          <p:cNvPr id="19" name="Picture Placeholder 4"/>
          <p:cNvSpPr>
            <a:spLocks noGrp="1"/>
          </p:cNvSpPr>
          <p:nvPr>
            <p:ph type="pic" sz="quarter" idx="15"/>
          </p:nvPr>
        </p:nvSpPr>
        <p:spPr>
          <a:xfrm>
            <a:off x="8027988" y="1570038"/>
            <a:ext cx="4051300" cy="5508625"/>
          </a:xfrm>
        </p:spPr>
        <p:txBody>
          <a:bodyPr/>
          <a:lstStyle/>
          <a:p>
            <a:endParaRPr lang="en-US"/>
          </a:p>
        </p:txBody>
      </p:sp>
      <p:sp>
        <p:nvSpPr>
          <p:cNvPr id="20" name="Picture Placeholder 14"/>
          <p:cNvSpPr>
            <a:spLocks noGrp="1"/>
          </p:cNvSpPr>
          <p:nvPr>
            <p:ph type="pic" sz="quarter" idx="16"/>
          </p:nvPr>
        </p:nvSpPr>
        <p:spPr>
          <a:xfrm>
            <a:off x="1571625" y="5989638"/>
            <a:ext cx="6203950" cy="3748087"/>
          </a:xfrm>
        </p:spPr>
        <p:txBody>
          <a:bodyPr/>
          <a:lstStyle/>
          <a:p>
            <a:endParaRPr lang="en-US"/>
          </a:p>
        </p:txBody>
      </p:sp>
      <p:sp>
        <p:nvSpPr>
          <p:cNvPr id="21" name="Picture Placeholder 16"/>
          <p:cNvSpPr>
            <a:spLocks noGrp="1"/>
          </p:cNvSpPr>
          <p:nvPr>
            <p:ph type="pic" sz="quarter" idx="17"/>
          </p:nvPr>
        </p:nvSpPr>
        <p:spPr>
          <a:xfrm>
            <a:off x="8027988" y="7288213"/>
            <a:ext cx="4038600" cy="2449512"/>
          </a:xfrm>
        </p:spPr>
        <p:txBody>
          <a:bodyPr/>
          <a:lstStyle/>
          <a:p>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20244" y="9775371"/>
            <a:ext cx="2819400" cy="107083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Holder 2"/>
          <p:cNvSpPr>
            <a:spLocks noGrp="1"/>
          </p:cNvSpPr>
          <p:nvPr>
            <p:ph type="title" hasCustomPrompt="1"/>
          </p:nvPr>
        </p:nvSpPr>
        <p:spPr>
          <a:xfrm>
            <a:off x="3720878" y="4401826"/>
            <a:ext cx="12663933" cy="1315745"/>
          </a:xfrm>
          <a:prstGeom prst="rect">
            <a:avLst/>
          </a:prstGeom>
        </p:spPr>
        <p:txBody>
          <a:bodyPr wrap="square" lIns="0" tIns="0" rIns="0" bIns="0">
            <a:spAutoFit/>
          </a:bodyPr>
          <a:lstStyle>
            <a:lvl1pPr>
              <a:defRPr sz="8550" b="0" i="0" baseline="0">
                <a:solidFill>
                  <a:srgbClr val="ACC0C6"/>
                </a:solidFill>
                <a:latin typeface="Arial (null)"/>
                <a:cs typeface="Arial (null)"/>
              </a:defRPr>
            </a:lvl1pPr>
          </a:lstStyle>
          <a:p>
            <a:r>
              <a:rPr lang="lt-LT" kern="0" spc="-150" dirty="0">
                <a:latin typeface="PF Handbook Pro" panose="02000506090000020004" pitchFamily="2" charset="0"/>
              </a:rPr>
              <a:t>Click to add text</a:t>
            </a:r>
            <a:endParaRPr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0878" y="2682875"/>
            <a:ext cx="3733800" cy="1401880"/>
          </a:xfrm>
          <a:prstGeom prst="rect">
            <a:avLst/>
          </a:prstGeom>
        </p:spPr>
      </p:pic>
    </p:spTree>
    <p:extLst>
      <p:ext uri="{BB962C8B-B14F-4D97-AF65-F5344CB8AC3E}">
        <p14:creationId xmlns:p14="http://schemas.microsoft.com/office/powerpoint/2010/main" val="394694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ext Placeholder 6"/>
          <p:cNvSpPr>
            <a:spLocks noGrp="1"/>
          </p:cNvSpPr>
          <p:nvPr>
            <p:ph type="body" sz="quarter" idx="10"/>
          </p:nvPr>
        </p:nvSpPr>
        <p:spPr>
          <a:xfrm>
            <a:off x="3766344" y="5121275"/>
            <a:ext cx="8991600" cy="3886200"/>
          </a:xfrm>
        </p:spPr>
        <p:txBody>
          <a:bodyPr>
            <a:noAutofit/>
          </a:bodyPr>
          <a:lstStyle>
            <a:lvl1pPr>
              <a:defRPr sz="2600" b="0" i="0" baseline="0">
                <a:latin typeface="Arial (null)"/>
              </a:defRPr>
            </a:lvl1pPr>
            <a:lvl2pPr>
              <a:defRPr sz="2600" b="0" i="0" baseline="0">
                <a:latin typeface="Arial (null)"/>
              </a:defRPr>
            </a:lvl2pPr>
            <a:lvl3pPr>
              <a:defRPr sz="2600" b="0" i="0" baseline="0">
                <a:latin typeface="Arial (null)"/>
              </a:defRPr>
            </a:lvl3pPr>
            <a:lvl4pPr>
              <a:defRPr sz="2600" b="0" i="0" baseline="0">
                <a:latin typeface="Arial (null)"/>
              </a:defRPr>
            </a:lvl4pPr>
            <a:lvl5pPr>
              <a:defRPr sz="2600" b="0" i="0" baseline="0">
                <a:latin typeface="Arial (nu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1"/>
          </p:nvPr>
        </p:nvSpPr>
        <p:spPr>
          <a:xfrm>
            <a:off x="3728244" y="3281941"/>
            <a:ext cx="9067800" cy="1600200"/>
          </a:xfrm>
        </p:spPr>
        <p:txBody>
          <a:bodyPr>
            <a:noAutofit/>
          </a:bodyPr>
          <a:lstStyle>
            <a:lvl1pPr>
              <a:lnSpc>
                <a:spcPct val="76000"/>
              </a:lnSpc>
              <a:defRPr sz="6600" b="1">
                <a:solidFill>
                  <a:srgbClr val="ACC0C6"/>
                </a:solidFill>
              </a:defRPr>
            </a:lvl1pPr>
            <a:lvl2pPr>
              <a:lnSpc>
                <a:spcPct val="76000"/>
              </a:lnSpc>
              <a:defRPr sz="6600" b="1">
                <a:solidFill>
                  <a:srgbClr val="ACC0C6"/>
                </a:solidFill>
              </a:defRPr>
            </a:lvl2pPr>
            <a:lvl3pPr>
              <a:lnSpc>
                <a:spcPct val="76000"/>
              </a:lnSpc>
              <a:defRPr sz="6600" b="1">
                <a:solidFill>
                  <a:srgbClr val="ACC0C6"/>
                </a:solidFill>
              </a:defRPr>
            </a:lvl3pPr>
            <a:lvl4pPr>
              <a:lnSpc>
                <a:spcPct val="76000"/>
              </a:lnSpc>
              <a:defRPr sz="6600" b="1">
                <a:solidFill>
                  <a:srgbClr val="ACC0C6"/>
                </a:solidFill>
              </a:defRPr>
            </a:lvl4pPr>
            <a:lvl5pPr>
              <a:lnSpc>
                <a:spcPct val="76000"/>
              </a:lnSpc>
              <a:defRPr sz="660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3044" y="9388475"/>
            <a:ext cx="3581400" cy="1344660"/>
          </a:xfrm>
          <a:prstGeom prst="rect">
            <a:avLst/>
          </a:prstGeom>
        </p:spPr>
      </p:pic>
    </p:spTree>
    <p:extLst>
      <p:ext uri="{BB962C8B-B14F-4D97-AF65-F5344CB8AC3E}">
        <p14:creationId xmlns:p14="http://schemas.microsoft.com/office/powerpoint/2010/main" val="267643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6" name="bk object 16"/>
          <p:cNvSpPr/>
          <p:nvPr userDrawn="1"/>
        </p:nvSpPr>
        <p:spPr>
          <a:xfrm>
            <a:off x="6597179" y="1"/>
            <a:ext cx="13508786" cy="11308715"/>
          </a:xfrm>
          <a:custGeom>
            <a:avLst/>
            <a:gdLst/>
            <a:ahLst/>
            <a:cxnLst/>
            <a:rect l="l" t="t" r="r" b="b"/>
            <a:pathLst>
              <a:path w="13507719" h="11308715">
                <a:moveTo>
                  <a:pt x="0" y="11308556"/>
                </a:moveTo>
                <a:lnTo>
                  <a:pt x="13507442" y="11308556"/>
                </a:lnTo>
                <a:lnTo>
                  <a:pt x="13507442" y="0"/>
                </a:lnTo>
                <a:lnTo>
                  <a:pt x="0" y="0"/>
                </a:lnTo>
                <a:lnTo>
                  <a:pt x="0" y="11308556"/>
                </a:lnTo>
                <a:close/>
              </a:path>
            </a:pathLst>
          </a:custGeom>
          <a:solidFill>
            <a:srgbClr val="005293"/>
          </a:solidFill>
        </p:spPr>
        <p:txBody>
          <a:bodyPr wrap="square" lIns="0" tIns="0" rIns="0" bIns="0" rtlCol="0"/>
          <a:lstStyle/>
          <a:p>
            <a:endParaRPr sz="1800" b="0" i="0" dirty="0">
              <a:latin typeface="Arial (null)"/>
            </a:endParaRPr>
          </a:p>
        </p:txBody>
      </p:sp>
      <p:sp>
        <p:nvSpPr>
          <p:cNvPr id="9" name="Text Placeholder 2"/>
          <p:cNvSpPr>
            <a:spLocks noGrp="1"/>
          </p:cNvSpPr>
          <p:nvPr>
            <p:ph type="body" sz="quarter" idx="10"/>
          </p:nvPr>
        </p:nvSpPr>
        <p:spPr>
          <a:xfrm>
            <a:off x="1518444" y="1844675"/>
            <a:ext cx="41910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7891203" y="1927850"/>
            <a:ext cx="7669213" cy="2286000"/>
          </a:xfrm>
        </p:spPr>
        <p:txBody>
          <a:bodyPr>
            <a:noAutofit/>
          </a:bodyPr>
          <a:lstStyle>
            <a:lvl1pPr>
              <a:lnSpc>
                <a:spcPct val="76000"/>
              </a:lnSpc>
              <a:defRPr sz="6750" b="1" baseline="0">
                <a:solidFill>
                  <a:srgbClr val="ACC0C6"/>
                </a:solidFill>
              </a:defRPr>
            </a:lvl1pPr>
            <a:lvl2pPr>
              <a:lnSpc>
                <a:spcPct val="76000"/>
              </a:lnSpc>
              <a:defRPr sz="6750" b="1" baseline="0">
                <a:solidFill>
                  <a:srgbClr val="ACC0C6"/>
                </a:solidFill>
              </a:defRPr>
            </a:lvl2pPr>
            <a:lvl3pPr>
              <a:lnSpc>
                <a:spcPct val="76000"/>
              </a:lnSpc>
              <a:defRPr sz="6750" b="1" baseline="0">
                <a:solidFill>
                  <a:srgbClr val="ACC0C6"/>
                </a:solidFill>
              </a:defRPr>
            </a:lvl3pPr>
            <a:lvl4pPr>
              <a:lnSpc>
                <a:spcPct val="76000"/>
              </a:lnSpc>
              <a:defRPr sz="6750" b="1" baseline="0">
                <a:solidFill>
                  <a:srgbClr val="ACC0C6"/>
                </a:solidFill>
              </a:defRPr>
            </a:lvl4pPr>
            <a:lvl5pPr>
              <a:lnSpc>
                <a:spcPct val="76000"/>
              </a:lnSpc>
              <a:defRPr sz="6750" b="1" baseline="0">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type="body" sz="quarter" idx="12"/>
          </p:nvPr>
        </p:nvSpPr>
        <p:spPr>
          <a:xfrm>
            <a:off x="7919244" y="4235450"/>
            <a:ext cx="82296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5317" y="8778875"/>
            <a:ext cx="1728627" cy="2057400"/>
          </a:xfrm>
          <a:prstGeom prst="rect">
            <a:avLst/>
          </a:prstGeom>
        </p:spPr>
      </p:pic>
    </p:spTree>
  </p:cSld>
  <p:clrMapOvr>
    <a:masterClrMapping/>
  </p:clrMapOvr>
  <p:extLst>
    <p:ext uri="{DCECCB84-F9BA-43D5-87BE-67443E8EF086}">
      <p15:sldGuideLst xmlns:p15="http://schemas.microsoft.com/office/powerpoint/2012/main">
        <p15:guide id="1" pos="1005" userDrawn="1">
          <p15:clr>
            <a:srgbClr val="FBAE40"/>
          </p15:clr>
        </p15:guide>
        <p15:guide id="2" orient="horz" pos="121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2027" y="9159875"/>
            <a:ext cx="4901636" cy="721119"/>
          </a:xfrm>
          <a:prstGeom prst="rect">
            <a:avLst/>
          </a:prstGeom>
        </p:spPr>
      </p:pic>
      <p:sp>
        <p:nvSpPr>
          <p:cNvPr id="8" name="Text Placeholder 4"/>
          <p:cNvSpPr>
            <a:spLocks noGrp="1"/>
          </p:cNvSpPr>
          <p:nvPr>
            <p:ph type="body" sz="quarter" idx="11"/>
          </p:nvPr>
        </p:nvSpPr>
        <p:spPr>
          <a:xfrm>
            <a:off x="4528345" y="3097010"/>
            <a:ext cx="11049000" cy="2209800"/>
          </a:xfrm>
        </p:spPr>
        <p:txBody>
          <a:bodyPr>
            <a:noAutofit/>
          </a:bodyPr>
          <a:lstStyle>
            <a:lvl1pPr algn="ctr">
              <a:lnSpc>
                <a:spcPts val="9300"/>
              </a:lnSpc>
              <a:defRPr sz="8550" b="1">
                <a:solidFill>
                  <a:srgbClr val="ACC0C6"/>
                </a:solidFill>
              </a:defRPr>
            </a:lvl1pPr>
            <a:lvl2pPr algn="ctr">
              <a:lnSpc>
                <a:spcPts val="9300"/>
              </a:lnSpc>
              <a:defRPr sz="8550" b="1">
                <a:solidFill>
                  <a:srgbClr val="ACC0C6"/>
                </a:solidFill>
              </a:defRPr>
            </a:lvl2pPr>
            <a:lvl3pPr algn="ctr">
              <a:lnSpc>
                <a:spcPts val="9300"/>
              </a:lnSpc>
              <a:defRPr sz="8550" b="1">
                <a:solidFill>
                  <a:srgbClr val="ACC0C6"/>
                </a:solidFill>
              </a:defRPr>
            </a:lvl3pPr>
            <a:lvl4pPr algn="ctr">
              <a:lnSpc>
                <a:spcPts val="9300"/>
              </a:lnSpc>
              <a:defRPr sz="8550" b="1">
                <a:solidFill>
                  <a:srgbClr val="ACC0C6"/>
                </a:solidFill>
              </a:defRPr>
            </a:lvl4pPr>
            <a:lvl5pPr algn="ct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288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object 2"/>
          <p:cNvSpPr/>
          <p:nvPr userDrawn="1"/>
        </p:nvSpPr>
        <p:spPr>
          <a:xfrm>
            <a:off x="0" y="16510"/>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005293"/>
          </a:solidFill>
        </p:spPr>
        <p:txBody>
          <a:bodyPr wrap="square" lIns="0" tIns="0" rIns="0" bIns="0" rtlCol="0"/>
          <a:lstStyle/>
          <a:p>
            <a:endParaRPr b="0" i="0" dirty="0">
              <a:latin typeface="Arial (null)"/>
            </a:endParaRPr>
          </a:p>
        </p:txBody>
      </p:sp>
      <p:sp>
        <p:nvSpPr>
          <p:cNvPr id="9" name="Text Placeholder 2"/>
          <p:cNvSpPr>
            <a:spLocks noGrp="1"/>
          </p:cNvSpPr>
          <p:nvPr>
            <p:ph type="body" sz="quarter" idx="11"/>
          </p:nvPr>
        </p:nvSpPr>
        <p:spPr>
          <a:xfrm>
            <a:off x="3669506" y="4512560"/>
            <a:ext cx="10271125" cy="2819400"/>
          </a:xfrm>
        </p:spPr>
        <p:txBody>
          <a:bodyPr>
            <a:noAutofit/>
          </a:bodyPr>
          <a:lstStyle>
            <a:lvl1pPr>
              <a:lnSpc>
                <a:spcPts val="9300"/>
              </a:lnSpc>
              <a:defRPr sz="8550" b="1">
                <a:solidFill>
                  <a:srgbClr val="ACC0C6"/>
                </a:solidFill>
              </a:defRPr>
            </a:lvl1pPr>
            <a:lvl2pPr>
              <a:lnSpc>
                <a:spcPts val="9300"/>
              </a:lnSpc>
              <a:defRPr sz="8550" b="1">
                <a:solidFill>
                  <a:srgbClr val="ACC0C6"/>
                </a:solidFill>
              </a:defRPr>
            </a:lvl2pPr>
            <a:lvl3pPr>
              <a:lnSpc>
                <a:spcPts val="9300"/>
              </a:lnSpc>
              <a:defRPr sz="8550" b="1">
                <a:solidFill>
                  <a:srgbClr val="ACC0C6"/>
                </a:solidFill>
              </a:defRPr>
            </a:lvl3pPr>
            <a:lvl4pPr>
              <a:lnSpc>
                <a:spcPts val="9300"/>
              </a:lnSpc>
              <a:defRPr sz="8550" b="1">
                <a:solidFill>
                  <a:srgbClr val="ACC0C6"/>
                </a:solidFill>
              </a:defRPr>
            </a:lvl4pPr>
            <a:lvl5pP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0481" y="2682875"/>
            <a:ext cx="3868738" cy="1469390"/>
          </a:xfrm>
          <a:prstGeom prst="rect">
            <a:avLst/>
          </a:prstGeom>
        </p:spPr>
      </p:pic>
    </p:spTree>
    <p:extLst>
      <p:ext uri="{BB962C8B-B14F-4D97-AF65-F5344CB8AC3E}">
        <p14:creationId xmlns:p14="http://schemas.microsoft.com/office/powerpoint/2010/main" val="117850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object 2"/>
          <p:cNvSpPr/>
          <p:nvPr userDrawn="1"/>
        </p:nvSpPr>
        <p:spPr>
          <a:xfrm>
            <a:off x="794" y="3544570"/>
            <a:ext cx="20104100" cy="7748905"/>
          </a:xfrm>
          <a:custGeom>
            <a:avLst/>
            <a:gdLst/>
            <a:ahLst/>
            <a:cxnLst/>
            <a:rect l="l" t="t" r="r" b="b"/>
            <a:pathLst>
              <a:path w="20104100" h="7748905">
                <a:moveTo>
                  <a:pt x="0" y="7748455"/>
                </a:moveTo>
                <a:lnTo>
                  <a:pt x="20104099" y="7748455"/>
                </a:lnTo>
                <a:lnTo>
                  <a:pt x="20104099" y="0"/>
                </a:lnTo>
                <a:lnTo>
                  <a:pt x="0" y="0"/>
                </a:lnTo>
                <a:lnTo>
                  <a:pt x="0" y="7748455"/>
                </a:lnTo>
                <a:close/>
              </a:path>
            </a:pathLst>
          </a:custGeom>
          <a:solidFill>
            <a:srgbClr val="005293"/>
          </a:solidFill>
        </p:spPr>
        <p:txBody>
          <a:bodyPr wrap="square" lIns="0" tIns="0" rIns="0" bIns="0" rtlCol="0"/>
          <a:lstStyle/>
          <a:p>
            <a:endParaRPr b="0" i="0" dirty="0">
              <a:latin typeface="Arial (null)"/>
            </a:endParaRPr>
          </a:p>
        </p:txBody>
      </p:sp>
      <p:sp>
        <p:nvSpPr>
          <p:cNvPr id="8" name="Text Placeholder 2"/>
          <p:cNvSpPr>
            <a:spLocks noGrp="1"/>
          </p:cNvSpPr>
          <p:nvPr>
            <p:ph type="body" sz="quarter" idx="11"/>
          </p:nvPr>
        </p:nvSpPr>
        <p:spPr>
          <a:xfrm>
            <a:off x="3669506" y="4206875"/>
            <a:ext cx="12707938" cy="4572000"/>
          </a:xfrm>
        </p:spPr>
        <p:txBody>
          <a:bodyPr>
            <a:noAutofit/>
          </a:bodyPr>
          <a:lstStyle>
            <a:lvl1pPr>
              <a:lnSpc>
                <a:spcPts val="9300"/>
              </a:lnSpc>
              <a:defRPr sz="8550" b="1">
                <a:solidFill>
                  <a:srgbClr val="ACC0C6"/>
                </a:solidFill>
              </a:defRPr>
            </a:lvl1pPr>
            <a:lvl2pPr>
              <a:lnSpc>
                <a:spcPts val="9300"/>
              </a:lnSpc>
              <a:defRPr sz="8550" b="1">
                <a:solidFill>
                  <a:srgbClr val="ACC0C6"/>
                </a:solidFill>
              </a:defRPr>
            </a:lvl2pPr>
            <a:lvl3pPr>
              <a:lnSpc>
                <a:spcPts val="9300"/>
              </a:lnSpc>
              <a:defRPr sz="8550" b="1">
                <a:solidFill>
                  <a:srgbClr val="ACC0C6"/>
                </a:solidFill>
              </a:defRPr>
            </a:lvl3pPr>
            <a:lvl4pPr>
              <a:lnSpc>
                <a:spcPts val="9300"/>
              </a:lnSpc>
              <a:defRPr sz="8550" b="1">
                <a:solidFill>
                  <a:srgbClr val="ACC0C6"/>
                </a:solidFill>
              </a:defRPr>
            </a:lvl4pPr>
            <a:lvl5pPr>
              <a:lnSpc>
                <a:spcPts val="9300"/>
              </a:lnSpc>
              <a:defRPr sz="8550" b="1">
                <a:solidFill>
                  <a:srgbClr val="ACC0C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9644" y="1768475"/>
            <a:ext cx="3977379" cy="1493333"/>
          </a:xfrm>
          <a:prstGeom prst="rect">
            <a:avLst/>
          </a:prstGeom>
        </p:spPr>
      </p:pic>
    </p:spTree>
    <p:extLst>
      <p:ext uri="{BB962C8B-B14F-4D97-AF65-F5344CB8AC3E}">
        <p14:creationId xmlns:p14="http://schemas.microsoft.com/office/powerpoint/2010/main" val="3054883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4320044" y="1387475"/>
            <a:ext cx="5334000" cy="1647825"/>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a:xfrm>
            <a:off x="0" y="3254375"/>
            <a:ext cx="20105688" cy="8054975"/>
          </a:xfrm>
        </p:spPr>
        <p:txBody>
          <a:bodyPr/>
          <a:lstStyle/>
          <a:p>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18444" y="1539875"/>
            <a:ext cx="3505200" cy="1316050"/>
          </a:xfrm>
          <a:prstGeom prst="rect">
            <a:avLst/>
          </a:prstGeom>
        </p:spPr>
      </p:pic>
    </p:spTree>
    <p:extLst>
      <p:ext uri="{BB962C8B-B14F-4D97-AF65-F5344CB8AC3E}">
        <p14:creationId xmlns:p14="http://schemas.microsoft.com/office/powerpoint/2010/main" val="138718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366044" y="1920875"/>
            <a:ext cx="3886200" cy="4800600"/>
          </a:xfrm>
        </p:spPr>
        <p:txBody>
          <a:bodyPr>
            <a:normAutofit/>
          </a:bodyPr>
          <a:lstStyle>
            <a:lvl1pPr>
              <a:lnSpc>
                <a:spcPct val="101000"/>
              </a:lnSpc>
              <a:defRPr sz="1950"/>
            </a:lvl1pPr>
            <a:lvl2pPr>
              <a:lnSpc>
                <a:spcPct val="101000"/>
              </a:lnSpc>
              <a:defRPr sz="1950"/>
            </a:lvl2pPr>
            <a:lvl3pPr>
              <a:lnSpc>
                <a:spcPct val="101000"/>
              </a:lnSpc>
              <a:defRPr sz="1950"/>
            </a:lvl3pPr>
            <a:lvl4pPr>
              <a:lnSpc>
                <a:spcPct val="101000"/>
              </a:lnSpc>
              <a:defRPr sz="1950"/>
            </a:lvl4pPr>
            <a:lvl5pPr>
              <a:lnSpc>
                <a:spcPct val="101000"/>
              </a:lnSpc>
              <a:defRPr sz="19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3"/>
          </p:nvPr>
        </p:nvSpPr>
        <p:spPr>
          <a:xfrm>
            <a:off x="6534627" y="0"/>
            <a:ext cx="13571061" cy="11309350"/>
          </a:xfrm>
        </p:spPr>
        <p:txBody>
          <a:bodyPr/>
          <a:lstStyle/>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8044" y="8778875"/>
            <a:ext cx="1749554" cy="2082307"/>
          </a:xfrm>
          <a:prstGeom prst="rect">
            <a:avLst/>
          </a:prstGeom>
        </p:spPr>
      </p:pic>
    </p:spTree>
    <p:extLst>
      <p:ext uri="{BB962C8B-B14F-4D97-AF65-F5344CB8AC3E}">
        <p14:creationId xmlns:p14="http://schemas.microsoft.com/office/powerpoint/2010/main" val="75970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20878" y="4401826"/>
            <a:ext cx="12663933" cy="1315745"/>
          </a:xfrm>
          <a:prstGeom prst="rect">
            <a:avLst/>
          </a:prstGeom>
        </p:spPr>
        <p:txBody>
          <a:bodyPr wrap="square" lIns="0" tIns="0" rIns="0" bIns="0">
            <a:spAutoFit/>
          </a:bodyPr>
          <a:lstStyle>
            <a:lvl1pPr>
              <a:defRPr sz="8550" b="1" i="0">
                <a:solidFill>
                  <a:srgbClr val="ACC0C6"/>
                </a:solidFill>
                <a:latin typeface="Arial Narrow"/>
                <a:cs typeface="Arial Narrow"/>
              </a:defRPr>
            </a:lvl1pPr>
          </a:lstStyle>
          <a:p>
            <a:endParaRPr dirty="0"/>
          </a:p>
        </p:txBody>
      </p:sp>
      <p:sp>
        <p:nvSpPr>
          <p:cNvPr id="4" name="Holder 4"/>
          <p:cNvSpPr>
            <a:spLocks noGrp="1"/>
          </p:cNvSpPr>
          <p:nvPr>
            <p:ph type="ftr" sz="quarter" idx="5"/>
          </p:nvPr>
        </p:nvSpPr>
        <p:spPr>
          <a:xfrm>
            <a:off x="6835934" y="10517697"/>
            <a:ext cx="6433820" cy="276999"/>
          </a:xfrm>
          <a:prstGeom prst="rect">
            <a:avLst/>
          </a:prstGeom>
        </p:spPr>
        <p:txBody>
          <a:bodyPr wrap="square" lIns="0" tIns="0" rIns="0" bIns="0">
            <a:spAutoFit/>
          </a:bodyPr>
          <a:lstStyle>
            <a:lvl1pPr algn="ctr">
              <a:defRPr b="0" i="0">
                <a:solidFill>
                  <a:schemeClr val="tx1">
                    <a:tint val="75000"/>
                  </a:schemeClr>
                </a:solidFill>
                <a:latin typeface="Arial (null)"/>
              </a:defRPr>
            </a:lvl1pPr>
          </a:lstStyle>
          <a:p>
            <a:endParaRPr lang="en-US" dirty="0"/>
          </a:p>
        </p:txBody>
      </p:sp>
      <p:sp>
        <p:nvSpPr>
          <p:cNvPr id="5" name="Holder 5"/>
          <p:cNvSpPr>
            <a:spLocks noGrp="1"/>
          </p:cNvSpPr>
          <p:nvPr>
            <p:ph type="dt" sz="half" idx="6"/>
          </p:nvPr>
        </p:nvSpPr>
        <p:spPr>
          <a:xfrm>
            <a:off x="1005285" y="10517697"/>
            <a:ext cx="4624308" cy="276999"/>
          </a:xfrm>
          <a:prstGeom prst="rect">
            <a:avLst/>
          </a:prstGeom>
        </p:spPr>
        <p:txBody>
          <a:bodyPr wrap="square" lIns="0" tIns="0" rIns="0" bIns="0">
            <a:spAutoFit/>
          </a:bodyPr>
          <a:lstStyle>
            <a:lvl1pPr algn="l">
              <a:defRPr b="0" i="0">
                <a:solidFill>
                  <a:schemeClr val="tx1">
                    <a:tint val="75000"/>
                  </a:schemeClr>
                </a:solidFill>
                <a:latin typeface="Arial (null)"/>
              </a:defRPr>
            </a:lvl1pPr>
          </a:lstStyle>
          <a:p>
            <a:fld id="{1D8BD707-D9CF-40AE-B4C6-C98DA3205C09}" type="datetimeFigureOut">
              <a:rPr lang="en-US" smtClean="0"/>
              <a:pPr/>
              <a:t>12/8/2021</a:t>
            </a:fld>
            <a:endParaRPr lang="en-US" dirty="0"/>
          </a:p>
        </p:txBody>
      </p:sp>
      <p:sp>
        <p:nvSpPr>
          <p:cNvPr id="6" name="Holder 6"/>
          <p:cNvSpPr>
            <a:spLocks noGrp="1"/>
          </p:cNvSpPr>
          <p:nvPr>
            <p:ph type="sldNum" sz="quarter" idx="7"/>
          </p:nvPr>
        </p:nvSpPr>
        <p:spPr>
          <a:xfrm>
            <a:off x="14476097" y="10517697"/>
            <a:ext cx="4624308" cy="276999"/>
          </a:xfrm>
          <a:prstGeom prst="rect">
            <a:avLst/>
          </a:prstGeom>
        </p:spPr>
        <p:txBody>
          <a:bodyPr wrap="square" lIns="0" tIns="0" rIns="0" bIns="0">
            <a:spAutoFit/>
          </a:bodyPr>
          <a:lstStyle>
            <a:lvl1pPr algn="r">
              <a:defRPr b="0" i="0">
                <a:solidFill>
                  <a:schemeClr val="tx1">
                    <a:tint val="75000"/>
                  </a:schemeClr>
                </a:solidFill>
                <a:latin typeface="Arial (null)"/>
              </a:defRPr>
            </a:lvl1pPr>
          </a:lstStyle>
          <a:p>
            <a:fld id="{B6F15528-21DE-4FAA-801E-634DDDAF4B2B}" type="slidenum">
              <a:rPr lang="en-US" smtClean="0"/>
              <a:pPr/>
              <a:t>‹#›</a:t>
            </a:fld>
            <a:endParaRPr lang="en-US" dirty="0"/>
          </a:p>
        </p:txBody>
      </p:sp>
      <p:sp>
        <p:nvSpPr>
          <p:cNvPr id="8" name="Text Placeholder 7"/>
          <p:cNvSpPr>
            <a:spLocks noGrp="1"/>
          </p:cNvSpPr>
          <p:nvPr>
            <p:ph type="body" idx="1"/>
          </p:nvPr>
        </p:nvSpPr>
        <p:spPr>
          <a:xfrm>
            <a:off x="1382713" y="3009900"/>
            <a:ext cx="17340262" cy="71770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3" r:id="rId1"/>
    <p:sldLayoutId id="2147483672" r:id="rId2"/>
    <p:sldLayoutId id="2147483671" r:id="rId3"/>
    <p:sldLayoutId id="2147483662" r:id="rId4"/>
    <p:sldLayoutId id="2147483670" r:id="rId5"/>
    <p:sldLayoutId id="2147483669" r:id="rId6"/>
    <p:sldLayoutId id="2147483668" r:id="rId7"/>
    <p:sldLayoutId id="2147483667" r:id="rId8"/>
    <p:sldLayoutId id="2147483666" r:id="rId9"/>
    <p:sldLayoutId id="2147483664" r:id="rId10"/>
    <p:sldLayoutId id="2147483665" r:id="rId11"/>
    <p:sldLayoutId id="2147483661" r:id="rId12"/>
  </p:sldLayoutIdLst>
  <p:txStyles>
    <p:titleStyle>
      <a:lvl1pPr>
        <a:defRPr>
          <a:latin typeface="PF Handbook Pro" panose="02000506090000020004" pitchFamily="2" charset="0"/>
          <a:ea typeface="+mj-ea"/>
          <a:cs typeface="+mj-cs"/>
        </a:defRPr>
      </a:lvl1pPr>
    </p:titleStyle>
    <p:bodyStyle>
      <a:lvl1pPr marL="0">
        <a:defRPr b="0" i="0">
          <a:latin typeface="Arial (null)"/>
          <a:ea typeface="+mn-ea"/>
          <a:cs typeface="+mn-cs"/>
        </a:defRPr>
      </a:lvl1pPr>
      <a:lvl2pPr marL="457200">
        <a:defRPr b="0" i="0">
          <a:latin typeface="Arial (null)"/>
          <a:ea typeface="+mn-ea"/>
          <a:cs typeface="+mn-cs"/>
        </a:defRPr>
      </a:lvl2pPr>
      <a:lvl3pPr marL="914400">
        <a:defRPr b="0" i="0">
          <a:latin typeface="Arial (null)"/>
          <a:ea typeface="+mn-ea"/>
          <a:cs typeface="+mn-cs"/>
        </a:defRPr>
      </a:lvl3pPr>
      <a:lvl4pPr marL="1371600">
        <a:defRPr b="0" i="0">
          <a:latin typeface="Arial (null)"/>
          <a:ea typeface="+mn-ea"/>
          <a:cs typeface="+mn-cs"/>
        </a:defRPr>
      </a:lvl4pPr>
      <a:lvl5pPr marL="1828800">
        <a:defRPr b="0" i="0">
          <a:latin typeface="Arial (null)"/>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0878" y="4401826"/>
            <a:ext cx="12663933" cy="1015663"/>
          </a:xfrm>
        </p:spPr>
        <p:txBody>
          <a:bodyPr/>
          <a:lstStyle/>
          <a:p>
            <a:pPr algn="ctr"/>
            <a:r>
              <a:rPr lang="pt-BR" sz="6600" b="1" spc="-150" dirty="0">
                <a:solidFill>
                  <a:schemeClr val="tx1">
                    <a:lumMod val="50000"/>
                    <a:lumOff val="50000"/>
                  </a:schemeClr>
                </a:solidFill>
                <a:latin typeface="Arial" panose="020B0604020202020204" pitchFamily="34" charset="0"/>
                <a:cs typeface="Arial" panose="020B0604020202020204" pitchFamily="34" charset="0"/>
              </a:rPr>
              <a:t>PHD progress report</a:t>
            </a:r>
            <a:endParaRPr lang="en-US" sz="66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121AE27-9655-43BB-B656-50D1CF29D10C}"/>
              </a:ext>
            </a:extLst>
          </p:cNvPr>
          <p:cNvSpPr txBox="1">
            <a:spLocks/>
          </p:cNvSpPr>
          <p:nvPr/>
        </p:nvSpPr>
        <p:spPr>
          <a:xfrm>
            <a:off x="5714733" y="5906565"/>
            <a:ext cx="8676222" cy="1905000"/>
          </a:xfrm>
          <a:prstGeom prst="rect">
            <a:avLst/>
          </a:prstGeom>
        </p:spPr>
        <p:txBody>
          <a:bodyPr/>
          <a:lstStyle>
            <a:lvl1pPr marL="0">
              <a:defRPr b="0" i="0">
                <a:latin typeface="Arial (null)"/>
                <a:ea typeface="+mn-ea"/>
                <a:cs typeface="+mn-cs"/>
              </a:defRPr>
            </a:lvl1pPr>
            <a:lvl2pPr marL="457200">
              <a:defRPr b="0" i="0">
                <a:latin typeface="Arial (null)"/>
                <a:ea typeface="+mn-ea"/>
                <a:cs typeface="+mn-cs"/>
              </a:defRPr>
            </a:lvl2pPr>
            <a:lvl3pPr marL="914400">
              <a:defRPr b="0" i="0">
                <a:latin typeface="Arial (null)"/>
                <a:ea typeface="+mn-ea"/>
                <a:cs typeface="+mn-cs"/>
              </a:defRPr>
            </a:lvl3pPr>
            <a:lvl4pPr marL="1371600">
              <a:defRPr b="0" i="0">
                <a:latin typeface="Arial (null)"/>
                <a:ea typeface="+mn-ea"/>
                <a:cs typeface="+mn-cs"/>
              </a:defRPr>
            </a:lvl4pPr>
            <a:lvl5pPr marL="1828800">
              <a:defRPr b="0" i="0">
                <a:latin typeface="Arial (null)"/>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3200" kern="0" dirty="0">
                <a:solidFill>
                  <a:sysClr val="windowText" lastClr="000000"/>
                </a:solidFill>
              </a:rPr>
              <a:t>Author - Rihards Balašs</a:t>
            </a:r>
          </a:p>
          <a:p>
            <a:pPr algn="ctr"/>
            <a:r>
              <a:rPr lang="en-US" sz="3200" kern="0" dirty="0">
                <a:solidFill>
                  <a:sysClr val="windowText" lastClr="000000"/>
                </a:solidFill>
              </a:rPr>
              <a:t>Supervisor – </a:t>
            </a:r>
            <a:r>
              <a:rPr lang="en-US" sz="3200" kern="0" dirty="0" err="1">
                <a:solidFill>
                  <a:sysClr val="windowText" lastClr="000000"/>
                </a:solidFill>
              </a:rPr>
              <a:t>Dr.sc.comp</a:t>
            </a:r>
            <a:r>
              <a:rPr lang="en-US" sz="3200" kern="0" dirty="0">
                <a:solidFill>
                  <a:sysClr val="windowText" lastClr="000000"/>
                </a:solidFill>
              </a:rPr>
              <a:t>. </a:t>
            </a:r>
            <a:r>
              <a:rPr lang="en-US" sz="3200" kern="0" dirty="0" err="1">
                <a:solidFill>
                  <a:sysClr val="windowText" lastClr="000000"/>
                </a:solidFill>
              </a:rPr>
              <a:t>Modris</a:t>
            </a:r>
            <a:r>
              <a:rPr lang="en-US" sz="3200" kern="0" dirty="0">
                <a:solidFill>
                  <a:sysClr val="windowText" lastClr="000000"/>
                </a:solidFill>
              </a:rPr>
              <a:t> </a:t>
            </a:r>
            <a:r>
              <a:rPr lang="en-US" sz="3200" kern="0" dirty="0" err="1">
                <a:solidFill>
                  <a:sysClr val="windowText" lastClr="000000"/>
                </a:solidFill>
              </a:rPr>
              <a:t>Greitāns</a:t>
            </a:r>
            <a:endParaRPr lang="en-US" sz="3200" kern="0" dirty="0">
              <a:solidFill>
                <a:sysClr val="windowText" lastClr="000000"/>
              </a:solidFill>
            </a:endParaRPr>
          </a:p>
        </p:txBody>
      </p:sp>
    </p:spTree>
    <p:extLst>
      <p:ext uri="{BB962C8B-B14F-4D97-AF65-F5344CB8AC3E}">
        <p14:creationId xmlns:p14="http://schemas.microsoft.com/office/powerpoint/2010/main" val="2130337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3644" y="1560927"/>
            <a:ext cx="5181600" cy="2667000"/>
          </a:xfrm>
        </p:spPr>
        <p:txBody>
          <a:bodyPr numCol="1">
            <a:normAutofit/>
          </a:bodyPr>
          <a:lstStyle/>
          <a:p>
            <a:pPr marL="12700" marR="5080">
              <a:lnSpc>
                <a:spcPct val="100000"/>
              </a:lnSpc>
              <a:spcBef>
                <a:spcPts val="90"/>
              </a:spcBef>
            </a:pPr>
            <a:r>
              <a:rPr lang="en-US" sz="4800" b="1" spc="-150" dirty="0">
                <a:solidFill>
                  <a:schemeClr val="bg1">
                    <a:lumMod val="50000"/>
                  </a:schemeClr>
                </a:solidFill>
                <a:latin typeface="Arial" panose="020B0604020202020204" pitchFamily="34" charset="0"/>
                <a:cs typeface="Arial" panose="020B0604020202020204" pitchFamily="34" charset="0"/>
              </a:rPr>
              <a:t>The story so far – research projects</a:t>
            </a:r>
          </a:p>
        </p:txBody>
      </p:sp>
      <p:sp>
        <p:nvSpPr>
          <p:cNvPr id="8" name="Text Placeholder 7">
            <a:extLst>
              <a:ext uri="{FF2B5EF4-FFF2-40B4-BE49-F238E27FC236}">
                <a16:creationId xmlns:a16="http://schemas.microsoft.com/office/drawing/2014/main" id="{F2248367-DC15-4EB2-8093-C1122DE834AD}"/>
              </a:ext>
            </a:extLst>
          </p:cNvPr>
          <p:cNvSpPr>
            <a:spLocks noGrp="1"/>
          </p:cNvSpPr>
          <p:nvPr>
            <p:ph type="body" sz="quarter" idx="12"/>
          </p:nvPr>
        </p:nvSpPr>
        <p:spPr>
          <a:xfrm>
            <a:off x="6623844" y="1559120"/>
            <a:ext cx="13481844" cy="8438955"/>
          </a:xfrm>
        </p:spPr>
        <p:txBody>
          <a:bodyPr>
            <a:normAutofit/>
          </a:bodyPr>
          <a:lstStyle/>
          <a:p>
            <a:pPr marL="342900" indent="-342900">
              <a:buFont typeface="Arial" panose="020B0604020202020204" pitchFamily="34" charset="0"/>
              <a:buChar char="•"/>
            </a:pPr>
            <a:r>
              <a:rPr lang="en-US" sz="4400" dirty="0">
                <a:solidFill>
                  <a:schemeClr val="bg1">
                    <a:lumMod val="85000"/>
                  </a:schemeClr>
                </a:solidFill>
              </a:rPr>
              <a:t>Horizon 2020 – </a:t>
            </a:r>
            <a:r>
              <a:rPr lang="en-US" sz="4400" i="1" dirty="0">
                <a:solidFill>
                  <a:schemeClr val="bg1">
                    <a:lumMod val="85000"/>
                  </a:schemeClr>
                </a:solidFill>
              </a:rPr>
              <a:t>“Trustworthy and Smart Actuation in IoT systems – ENACT”</a:t>
            </a:r>
          </a:p>
          <a:p>
            <a:pPr marL="342900" indent="-342900">
              <a:buFont typeface="Arial" panose="020B0604020202020204" pitchFamily="34" charset="0"/>
              <a:buChar char="•"/>
            </a:pPr>
            <a:r>
              <a:rPr lang="en-US" sz="4400" dirty="0">
                <a:solidFill>
                  <a:schemeClr val="bg1">
                    <a:lumMod val="85000"/>
                  </a:schemeClr>
                </a:solidFill>
              </a:rPr>
              <a:t>Horizon 2020 – </a:t>
            </a:r>
            <a:r>
              <a:rPr lang="en-US" sz="4400" i="1" dirty="0">
                <a:solidFill>
                  <a:schemeClr val="bg1">
                    <a:lumMod val="85000"/>
                  </a:schemeClr>
                </a:solidFill>
              </a:rPr>
              <a:t>“Arrowhead-Tools for Engineering of </a:t>
            </a:r>
            <a:r>
              <a:rPr lang="en-US" sz="4400" i="1" dirty="0" err="1">
                <a:solidFill>
                  <a:schemeClr val="bg1">
                    <a:lumMod val="85000"/>
                  </a:schemeClr>
                </a:solidFill>
              </a:rPr>
              <a:t>Digitalisation</a:t>
            </a:r>
            <a:r>
              <a:rPr lang="en-US" sz="4400" i="1" dirty="0">
                <a:solidFill>
                  <a:schemeClr val="bg1">
                    <a:lumMod val="85000"/>
                  </a:schemeClr>
                </a:solidFill>
              </a:rPr>
              <a:t> Solutions (Arrowhead-Tools)”</a:t>
            </a:r>
          </a:p>
          <a:p>
            <a:pPr marL="342900" indent="-342900">
              <a:buFont typeface="Arial" panose="020B0604020202020204" pitchFamily="34" charset="0"/>
              <a:buChar char="•"/>
            </a:pPr>
            <a:r>
              <a:rPr lang="en-US" sz="4400" dirty="0">
                <a:solidFill>
                  <a:schemeClr val="bg1">
                    <a:lumMod val="85000"/>
                  </a:schemeClr>
                </a:solidFill>
              </a:rPr>
              <a:t>Horizon 2020 – </a:t>
            </a:r>
            <a:r>
              <a:rPr lang="en-US" sz="4400" i="1" dirty="0">
                <a:solidFill>
                  <a:schemeClr val="bg1">
                    <a:lumMod val="85000"/>
                  </a:schemeClr>
                </a:solidFill>
              </a:rPr>
              <a:t>“Intelligent transport and emergency management platform (</a:t>
            </a:r>
            <a:r>
              <a:rPr lang="en-US" sz="4400" i="1" dirty="0" err="1">
                <a:solidFill>
                  <a:schemeClr val="bg1">
                    <a:lumMod val="85000"/>
                  </a:schemeClr>
                </a:solidFill>
              </a:rPr>
              <a:t>iTrEMP</a:t>
            </a:r>
            <a:r>
              <a:rPr lang="en-US" sz="4400" i="1" dirty="0">
                <a:solidFill>
                  <a:schemeClr val="bg1">
                    <a:lumMod val="85000"/>
                  </a:schemeClr>
                </a:solidFill>
              </a:rPr>
              <a:t>)”</a:t>
            </a:r>
          </a:p>
          <a:p>
            <a:pPr marL="342900" indent="-342900">
              <a:buFont typeface="Arial" panose="020B0604020202020204" pitchFamily="34" charset="0"/>
              <a:buChar char="•"/>
            </a:pPr>
            <a:r>
              <a:rPr lang="en-US" sz="4400" dirty="0">
                <a:solidFill>
                  <a:schemeClr val="bg1">
                    <a:lumMod val="85000"/>
                  </a:schemeClr>
                </a:solidFill>
              </a:rPr>
              <a:t>VPP – </a:t>
            </a:r>
            <a:r>
              <a:rPr lang="en-US" sz="4400" i="1" dirty="0">
                <a:solidFill>
                  <a:schemeClr val="bg1">
                    <a:lumMod val="85000"/>
                  </a:schemeClr>
                </a:solidFill>
              </a:rPr>
              <a:t>“Smart non-contact phenotyping of raspberries and quinces using machine learning methods, hyperspectral and 3D images (</a:t>
            </a:r>
            <a:r>
              <a:rPr lang="en-US" sz="4400" i="1" dirty="0" err="1">
                <a:solidFill>
                  <a:schemeClr val="bg1">
                    <a:lumMod val="85000"/>
                  </a:schemeClr>
                </a:solidFill>
              </a:rPr>
              <a:t>AKFen</a:t>
            </a:r>
            <a:r>
              <a:rPr lang="en-US" sz="4400" i="1" dirty="0">
                <a:solidFill>
                  <a:schemeClr val="bg1">
                    <a:lumMod val="85000"/>
                  </a:schemeClr>
                </a:solidFill>
              </a:rPr>
              <a:t>)”</a:t>
            </a:r>
          </a:p>
          <a:p>
            <a:pPr marL="342900" indent="-342900">
              <a:buFont typeface="Arial" panose="020B0604020202020204" pitchFamily="34" charset="0"/>
              <a:buChar char="•"/>
            </a:pPr>
            <a:r>
              <a:rPr lang="en-US" sz="4400" dirty="0">
                <a:solidFill>
                  <a:schemeClr val="bg1">
                    <a:lumMod val="85000"/>
                  </a:schemeClr>
                </a:solidFill>
              </a:rPr>
              <a:t>LZP – </a:t>
            </a:r>
            <a:r>
              <a:rPr lang="en-US" sz="4400" i="1" dirty="0">
                <a:solidFill>
                  <a:schemeClr val="bg1">
                    <a:lumMod val="85000"/>
                  </a:schemeClr>
                </a:solidFill>
              </a:rPr>
              <a:t>“Automated wireless security analysis of wearable devices (</a:t>
            </a:r>
            <a:r>
              <a:rPr lang="en-US" sz="4400" i="1" dirty="0" err="1">
                <a:solidFill>
                  <a:schemeClr val="bg1">
                    <a:lumMod val="85000"/>
                  </a:schemeClr>
                </a:solidFill>
              </a:rPr>
              <a:t>WearSec</a:t>
            </a:r>
            <a:r>
              <a:rPr lang="en-US" sz="4400" i="1" dirty="0">
                <a:solidFill>
                  <a:schemeClr val="bg1">
                    <a:lumMod val="85000"/>
                  </a:schemeClr>
                </a:solidFill>
              </a:rPr>
              <a:t>)”</a:t>
            </a:r>
          </a:p>
        </p:txBody>
      </p:sp>
    </p:spTree>
    <p:extLst>
      <p:ext uri="{BB962C8B-B14F-4D97-AF65-F5344CB8AC3E}">
        <p14:creationId xmlns:p14="http://schemas.microsoft.com/office/powerpoint/2010/main" val="1148185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3644" y="1560927"/>
            <a:ext cx="5181600" cy="2667000"/>
          </a:xfrm>
        </p:spPr>
        <p:txBody>
          <a:bodyPr numCol="1">
            <a:normAutofit/>
          </a:bodyPr>
          <a:lstStyle/>
          <a:p>
            <a:pPr marL="12700" marR="5080">
              <a:lnSpc>
                <a:spcPct val="100000"/>
              </a:lnSpc>
              <a:spcBef>
                <a:spcPts val="90"/>
              </a:spcBef>
            </a:pPr>
            <a:r>
              <a:rPr lang="en-US" sz="4800" b="1" spc="-150" dirty="0">
                <a:solidFill>
                  <a:schemeClr val="bg1">
                    <a:lumMod val="50000"/>
                  </a:schemeClr>
                </a:solidFill>
                <a:latin typeface="Arial" panose="020B0604020202020204" pitchFamily="34" charset="0"/>
                <a:cs typeface="Arial" panose="020B0604020202020204" pitchFamily="34" charset="0"/>
              </a:rPr>
              <a:t>The story so far – submitted research projects</a:t>
            </a:r>
          </a:p>
        </p:txBody>
      </p:sp>
      <p:sp>
        <p:nvSpPr>
          <p:cNvPr id="8" name="Text Placeholder 7">
            <a:extLst>
              <a:ext uri="{FF2B5EF4-FFF2-40B4-BE49-F238E27FC236}">
                <a16:creationId xmlns:a16="http://schemas.microsoft.com/office/drawing/2014/main" id="{F2248367-DC15-4EB2-8093-C1122DE834AD}"/>
              </a:ext>
            </a:extLst>
          </p:cNvPr>
          <p:cNvSpPr>
            <a:spLocks noGrp="1"/>
          </p:cNvSpPr>
          <p:nvPr>
            <p:ph type="body" sz="quarter" idx="12"/>
          </p:nvPr>
        </p:nvSpPr>
        <p:spPr>
          <a:xfrm>
            <a:off x="6623844" y="1559120"/>
            <a:ext cx="13481844" cy="8438955"/>
          </a:xfrm>
        </p:spPr>
        <p:txBody>
          <a:bodyPr>
            <a:normAutofit/>
          </a:bodyPr>
          <a:lstStyle/>
          <a:p>
            <a:pPr marL="342900" indent="-342900">
              <a:buFont typeface="Arial" panose="020B0604020202020204" pitchFamily="34" charset="0"/>
              <a:buChar char="•"/>
            </a:pPr>
            <a:r>
              <a:rPr lang="en-US" sz="4400" i="1" dirty="0">
                <a:solidFill>
                  <a:schemeClr val="bg1">
                    <a:lumMod val="85000"/>
                  </a:schemeClr>
                </a:solidFill>
              </a:rPr>
              <a:t>“Practical integrity verification of embedded systems”</a:t>
            </a:r>
            <a:endParaRPr lang="en-US" sz="4000" i="1" dirty="0">
              <a:solidFill>
                <a:schemeClr val="bg1">
                  <a:lumMod val="85000"/>
                </a:schemeClr>
              </a:solidFill>
            </a:endParaRPr>
          </a:p>
          <a:p>
            <a:pPr marL="342900" indent="-342900">
              <a:buFont typeface="Arial" panose="020B0604020202020204" pitchFamily="34" charset="0"/>
              <a:buChar char="•"/>
            </a:pPr>
            <a:r>
              <a:rPr lang="en-US" sz="4400" i="1" dirty="0">
                <a:solidFill>
                  <a:schemeClr val="bg1">
                    <a:lumMod val="85000"/>
                  </a:schemeClr>
                </a:solidFill>
              </a:rPr>
              <a:t>“Circuit integrity control and reverse engineering using machine vision”</a:t>
            </a:r>
          </a:p>
        </p:txBody>
      </p:sp>
    </p:spTree>
    <p:extLst>
      <p:ext uri="{BB962C8B-B14F-4D97-AF65-F5344CB8AC3E}">
        <p14:creationId xmlns:p14="http://schemas.microsoft.com/office/powerpoint/2010/main" val="2409603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3644" y="1560927"/>
            <a:ext cx="5181600" cy="2667000"/>
          </a:xfrm>
        </p:spPr>
        <p:txBody>
          <a:bodyPr numCol="1">
            <a:normAutofit/>
          </a:bodyPr>
          <a:lstStyle/>
          <a:p>
            <a:pPr marL="12700" marR="5080">
              <a:lnSpc>
                <a:spcPct val="100000"/>
              </a:lnSpc>
              <a:spcBef>
                <a:spcPts val="90"/>
              </a:spcBef>
            </a:pPr>
            <a:r>
              <a:rPr lang="en-US" sz="4800" b="1" spc="-150" dirty="0">
                <a:solidFill>
                  <a:schemeClr val="bg1">
                    <a:lumMod val="50000"/>
                  </a:schemeClr>
                </a:solidFill>
                <a:latin typeface="Arial" panose="020B0604020202020204" pitchFamily="34" charset="0"/>
                <a:cs typeface="Arial" panose="020B0604020202020204" pitchFamily="34" charset="0"/>
              </a:rPr>
              <a:t>The story so far – publications</a:t>
            </a:r>
          </a:p>
        </p:txBody>
      </p:sp>
      <p:sp>
        <p:nvSpPr>
          <p:cNvPr id="8" name="Text Placeholder 7">
            <a:extLst>
              <a:ext uri="{FF2B5EF4-FFF2-40B4-BE49-F238E27FC236}">
                <a16:creationId xmlns:a16="http://schemas.microsoft.com/office/drawing/2014/main" id="{F2248367-DC15-4EB2-8093-C1122DE834AD}"/>
              </a:ext>
            </a:extLst>
          </p:cNvPr>
          <p:cNvSpPr>
            <a:spLocks noGrp="1"/>
          </p:cNvSpPr>
          <p:nvPr>
            <p:ph type="body" sz="quarter" idx="12"/>
          </p:nvPr>
        </p:nvSpPr>
        <p:spPr>
          <a:xfrm>
            <a:off x="6623844" y="1559120"/>
            <a:ext cx="13481844" cy="8438955"/>
          </a:xfrm>
        </p:spPr>
        <p:txBody>
          <a:bodyPr>
            <a:normAutofit lnSpcReduction="10000"/>
          </a:bodyPr>
          <a:lstStyle/>
          <a:p>
            <a:pPr marL="342900" indent="-342900">
              <a:buFont typeface="Arial" panose="020B0604020202020204" pitchFamily="34" charset="0"/>
              <a:buChar char="•"/>
            </a:pPr>
            <a:r>
              <a:rPr lang="en-US" sz="4800" dirty="0">
                <a:solidFill>
                  <a:schemeClr val="bg1">
                    <a:lumMod val="85000"/>
                  </a:schemeClr>
                </a:solidFill>
              </a:rPr>
              <a:t>Published papers:</a:t>
            </a:r>
          </a:p>
          <a:p>
            <a:pPr marL="800100" lvl="1" indent="-342900">
              <a:buFont typeface="Arial" panose="020B0604020202020204" pitchFamily="34" charset="0"/>
              <a:buChar char="•"/>
            </a:pPr>
            <a:r>
              <a:rPr lang="en-US" sz="4000" i="1" dirty="0">
                <a:solidFill>
                  <a:schemeClr val="bg1">
                    <a:lumMod val="85000"/>
                  </a:schemeClr>
                </a:solidFill>
              </a:rPr>
              <a:t>“Measurement of current consumption in a wireless sensor network </a:t>
            </a:r>
            <a:r>
              <a:rPr lang="en-US" sz="4000" i="1" dirty="0" err="1">
                <a:solidFill>
                  <a:schemeClr val="bg1">
                    <a:lumMod val="85000"/>
                  </a:schemeClr>
                </a:solidFill>
              </a:rPr>
              <a:t>TestBed</a:t>
            </a:r>
            <a:r>
              <a:rPr lang="en-US" sz="4000" i="1" dirty="0">
                <a:solidFill>
                  <a:schemeClr val="bg1">
                    <a:lumMod val="85000"/>
                  </a:schemeClr>
                </a:solidFill>
              </a:rPr>
              <a:t>”</a:t>
            </a:r>
          </a:p>
          <a:p>
            <a:pPr marL="800100" lvl="1" indent="-342900">
              <a:buFont typeface="Arial" panose="020B0604020202020204" pitchFamily="34" charset="0"/>
              <a:buChar char="•"/>
            </a:pPr>
            <a:r>
              <a:rPr lang="en-US" sz="4000" i="1" dirty="0">
                <a:solidFill>
                  <a:schemeClr val="bg1">
                    <a:lumMod val="85000"/>
                  </a:schemeClr>
                </a:solidFill>
              </a:rPr>
              <a:t>“Challenges of DevOps ready IoT testbed”</a:t>
            </a:r>
            <a:endParaRPr lang="en-US" sz="4400" i="1" dirty="0">
              <a:solidFill>
                <a:schemeClr val="bg1">
                  <a:lumMod val="85000"/>
                </a:schemeClr>
              </a:solidFill>
            </a:endParaRPr>
          </a:p>
          <a:p>
            <a:pPr marL="800100" lvl="1" indent="-342900">
              <a:buFont typeface="Arial" panose="020B0604020202020204" pitchFamily="34" charset="0"/>
              <a:buChar char="•"/>
            </a:pPr>
            <a:r>
              <a:rPr lang="en-US" sz="4400" i="1" dirty="0">
                <a:solidFill>
                  <a:schemeClr val="bg1">
                    <a:lumMod val="85000"/>
                  </a:schemeClr>
                </a:solidFill>
              </a:rPr>
              <a:t>“</a:t>
            </a:r>
            <a:r>
              <a:rPr lang="en-US" sz="4000" i="1" dirty="0">
                <a:solidFill>
                  <a:schemeClr val="bg1">
                    <a:lumMod val="85000"/>
                  </a:schemeClr>
                </a:solidFill>
              </a:rPr>
              <a:t>Mobile IoT-Edge-Cloud Continuum Based and DevOps Enabled Software Framework”</a:t>
            </a:r>
            <a:endParaRPr lang="en-US" sz="4400" i="1" dirty="0">
              <a:solidFill>
                <a:schemeClr val="bg1">
                  <a:lumMod val="85000"/>
                </a:schemeClr>
              </a:solidFill>
            </a:endParaRPr>
          </a:p>
          <a:p>
            <a:pPr marL="342900" indent="-342900">
              <a:buFont typeface="Arial" panose="020B0604020202020204" pitchFamily="34" charset="0"/>
              <a:buChar char="•"/>
            </a:pPr>
            <a:r>
              <a:rPr lang="en-US" sz="4800" dirty="0">
                <a:solidFill>
                  <a:schemeClr val="bg1">
                    <a:lumMod val="85000"/>
                  </a:schemeClr>
                </a:solidFill>
              </a:rPr>
              <a:t>Papers in the works:</a:t>
            </a:r>
          </a:p>
          <a:p>
            <a:pPr marL="800100" lvl="1" indent="-342900">
              <a:buFont typeface="Arial" panose="020B0604020202020204" pitchFamily="34" charset="0"/>
              <a:buChar char="•"/>
            </a:pPr>
            <a:r>
              <a:rPr lang="en-US" sz="4000" i="1" dirty="0">
                <a:solidFill>
                  <a:schemeClr val="bg1">
                    <a:lumMod val="85000"/>
                  </a:schemeClr>
                </a:solidFill>
              </a:rPr>
              <a:t>“Precise </a:t>
            </a:r>
            <a:r>
              <a:rPr lang="en-US" sz="4000" i="1" dirty="0" err="1">
                <a:solidFill>
                  <a:schemeClr val="bg1">
                    <a:lumMod val="85000"/>
                  </a:schemeClr>
                </a:solidFill>
              </a:rPr>
              <a:t>realtime</a:t>
            </a:r>
            <a:r>
              <a:rPr lang="en-US" sz="4000" i="1" dirty="0">
                <a:solidFill>
                  <a:schemeClr val="bg1">
                    <a:lumMod val="85000"/>
                  </a:schemeClr>
                </a:solidFill>
              </a:rPr>
              <a:t> current consumption measurement in IoT </a:t>
            </a:r>
            <a:r>
              <a:rPr lang="en-US" sz="4000" i="1" dirty="0" err="1">
                <a:solidFill>
                  <a:schemeClr val="bg1">
                    <a:lumMod val="85000"/>
                  </a:schemeClr>
                </a:solidFill>
              </a:rPr>
              <a:t>TesTBed</a:t>
            </a:r>
            <a:r>
              <a:rPr lang="en-US" sz="4000" i="1" dirty="0">
                <a:solidFill>
                  <a:schemeClr val="bg1">
                    <a:lumMod val="85000"/>
                  </a:schemeClr>
                </a:solidFill>
              </a:rPr>
              <a:t>”</a:t>
            </a:r>
          </a:p>
          <a:p>
            <a:pPr marL="800100" lvl="1" indent="-342900">
              <a:buFont typeface="Arial" panose="020B0604020202020204" pitchFamily="34" charset="0"/>
              <a:buChar char="•"/>
            </a:pPr>
            <a:r>
              <a:rPr lang="en-US" sz="4000" i="1" dirty="0">
                <a:solidFill>
                  <a:schemeClr val="bg1">
                    <a:lumMod val="85000"/>
                  </a:schemeClr>
                </a:solidFill>
              </a:rPr>
              <a:t>“systematic review of existing testbed facilities”</a:t>
            </a:r>
          </a:p>
          <a:p>
            <a:pPr marL="800100" lvl="1" indent="-342900">
              <a:buFont typeface="Arial" panose="020B0604020202020204" pitchFamily="34" charset="0"/>
              <a:buChar char="•"/>
            </a:pPr>
            <a:r>
              <a:rPr lang="en-US" sz="4000" i="1" dirty="0">
                <a:solidFill>
                  <a:schemeClr val="bg1">
                    <a:lumMod val="85000"/>
                  </a:schemeClr>
                </a:solidFill>
              </a:rPr>
              <a:t>“Systematic review of Actual Sensor Network Deployments in Research Studies from 2013 to 2017”</a:t>
            </a:r>
          </a:p>
          <a:p>
            <a:pPr marL="342900" indent="-342900">
              <a:buFont typeface="Arial" panose="020B0604020202020204" pitchFamily="34" charset="0"/>
              <a:buChar char="•"/>
            </a:pPr>
            <a:r>
              <a:rPr lang="en-US" sz="4400" dirty="0">
                <a:solidFill>
                  <a:schemeClr val="bg1">
                    <a:lumMod val="85000"/>
                  </a:schemeClr>
                </a:solidFill>
              </a:rPr>
              <a:t>Planned publication about:</a:t>
            </a:r>
          </a:p>
          <a:p>
            <a:pPr marL="800100" lvl="1" indent="-342900">
              <a:buFont typeface="Arial" panose="020B0604020202020204" pitchFamily="34" charset="0"/>
              <a:buChar char="•"/>
            </a:pPr>
            <a:r>
              <a:rPr lang="en-US" sz="4000" i="1" dirty="0">
                <a:solidFill>
                  <a:schemeClr val="bg1">
                    <a:lumMod val="85000"/>
                  </a:schemeClr>
                </a:solidFill>
              </a:rPr>
              <a:t>Carbon footprint in IoT</a:t>
            </a:r>
          </a:p>
        </p:txBody>
      </p:sp>
    </p:spTree>
    <p:extLst>
      <p:ext uri="{BB962C8B-B14F-4D97-AF65-F5344CB8AC3E}">
        <p14:creationId xmlns:p14="http://schemas.microsoft.com/office/powerpoint/2010/main" val="3407492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3644" y="1560927"/>
            <a:ext cx="5181600" cy="2667000"/>
          </a:xfrm>
        </p:spPr>
        <p:txBody>
          <a:bodyPr numCol="1">
            <a:normAutofit/>
          </a:bodyPr>
          <a:lstStyle/>
          <a:p>
            <a:pPr marL="12700" marR="5080">
              <a:lnSpc>
                <a:spcPct val="100000"/>
              </a:lnSpc>
              <a:spcBef>
                <a:spcPts val="90"/>
              </a:spcBef>
            </a:pPr>
            <a:r>
              <a:rPr lang="en-US" sz="4800" b="1" spc="-150" dirty="0">
                <a:solidFill>
                  <a:schemeClr val="bg1">
                    <a:lumMod val="50000"/>
                  </a:schemeClr>
                </a:solidFill>
                <a:latin typeface="Arial" panose="020B0604020202020204" pitchFamily="34" charset="0"/>
                <a:cs typeface="Arial" panose="020B0604020202020204" pitchFamily="34" charset="0"/>
              </a:rPr>
              <a:t>The story so far – summary</a:t>
            </a:r>
          </a:p>
        </p:txBody>
      </p:sp>
      <p:sp>
        <p:nvSpPr>
          <p:cNvPr id="8" name="Text Placeholder 7">
            <a:extLst>
              <a:ext uri="{FF2B5EF4-FFF2-40B4-BE49-F238E27FC236}">
                <a16:creationId xmlns:a16="http://schemas.microsoft.com/office/drawing/2014/main" id="{F2248367-DC15-4EB2-8093-C1122DE834AD}"/>
              </a:ext>
            </a:extLst>
          </p:cNvPr>
          <p:cNvSpPr>
            <a:spLocks noGrp="1"/>
          </p:cNvSpPr>
          <p:nvPr>
            <p:ph type="body" sz="quarter" idx="12"/>
          </p:nvPr>
        </p:nvSpPr>
        <p:spPr>
          <a:xfrm>
            <a:off x="6623844" y="1559120"/>
            <a:ext cx="13481844" cy="8438955"/>
          </a:xfrm>
        </p:spPr>
        <p:txBody>
          <a:bodyPr>
            <a:normAutofit/>
          </a:bodyPr>
          <a:lstStyle/>
          <a:p>
            <a:pPr marL="342900" indent="-342900">
              <a:buFont typeface="Arial" panose="020B0604020202020204" pitchFamily="34" charset="0"/>
              <a:buChar char="•"/>
            </a:pPr>
            <a:r>
              <a:rPr lang="en-US" sz="4800" dirty="0">
                <a:solidFill>
                  <a:schemeClr val="bg1">
                    <a:lumMod val="85000"/>
                  </a:schemeClr>
                </a:solidFill>
              </a:rPr>
              <a:t>A lot of work done</a:t>
            </a:r>
          </a:p>
          <a:p>
            <a:pPr marL="800100" lvl="1" indent="-342900">
              <a:buFont typeface="Arial" panose="020B0604020202020204" pitchFamily="34" charset="0"/>
              <a:buChar char="•"/>
            </a:pPr>
            <a:r>
              <a:rPr lang="en-US" sz="4800" dirty="0">
                <a:solidFill>
                  <a:schemeClr val="bg1">
                    <a:lumMod val="85000"/>
                  </a:schemeClr>
                </a:solidFill>
              </a:rPr>
              <a:t>In a different field</a:t>
            </a:r>
          </a:p>
          <a:p>
            <a:pPr marL="342900" indent="-342900">
              <a:buFont typeface="Arial" panose="020B0604020202020204" pitchFamily="34" charset="0"/>
              <a:buChar char="•"/>
            </a:pPr>
            <a:r>
              <a:rPr lang="en-US" sz="4800" dirty="0">
                <a:solidFill>
                  <a:schemeClr val="bg1">
                    <a:lumMod val="85000"/>
                  </a:schemeClr>
                </a:solidFill>
              </a:rPr>
              <a:t>Not a lot of time for initial thesis</a:t>
            </a:r>
          </a:p>
          <a:p>
            <a:pPr marL="800100" lvl="1" indent="-342900">
              <a:buFont typeface="Arial" panose="020B0604020202020204" pitchFamily="34" charset="0"/>
              <a:buChar char="•"/>
            </a:pPr>
            <a:r>
              <a:rPr lang="en-US" sz="4800" dirty="0">
                <a:solidFill>
                  <a:schemeClr val="bg1">
                    <a:lumMod val="85000"/>
                  </a:schemeClr>
                </a:solidFill>
              </a:rPr>
              <a:t>Various reasons</a:t>
            </a:r>
          </a:p>
          <a:p>
            <a:pPr marL="342900" indent="-342900">
              <a:buFont typeface="Arial" panose="020B0604020202020204" pitchFamily="34" charset="0"/>
              <a:buChar char="•"/>
            </a:pPr>
            <a:endParaRPr lang="en-US" sz="4800" dirty="0">
              <a:solidFill>
                <a:schemeClr val="bg1">
                  <a:lumMod val="85000"/>
                </a:schemeClr>
              </a:solidFill>
            </a:endParaRPr>
          </a:p>
          <a:p>
            <a:pPr marL="342900" indent="-342900">
              <a:buFont typeface="Arial" panose="020B0604020202020204" pitchFamily="34" charset="0"/>
              <a:buChar char="•"/>
            </a:pPr>
            <a:endParaRPr lang="en-US" sz="4800" dirty="0">
              <a:solidFill>
                <a:schemeClr val="bg1">
                  <a:lumMod val="85000"/>
                </a:schemeClr>
              </a:solidFill>
            </a:endParaRPr>
          </a:p>
          <a:p>
            <a:pPr marL="342900" indent="-342900">
              <a:buFont typeface="Arial" panose="020B0604020202020204" pitchFamily="34" charset="0"/>
              <a:buChar char="•"/>
            </a:pPr>
            <a:endParaRPr lang="en-US" sz="4800" dirty="0">
              <a:solidFill>
                <a:schemeClr val="bg1">
                  <a:lumMod val="85000"/>
                </a:schemeClr>
              </a:solidFill>
            </a:endParaRPr>
          </a:p>
          <a:p>
            <a:pPr marL="342900" indent="-342900">
              <a:buFont typeface="Arial" panose="020B0604020202020204" pitchFamily="34" charset="0"/>
              <a:buChar char="•"/>
            </a:pPr>
            <a:endParaRPr lang="en-US" sz="4800" dirty="0">
              <a:solidFill>
                <a:schemeClr val="bg1">
                  <a:lumMod val="85000"/>
                </a:schemeClr>
              </a:solidFill>
            </a:endParaRPr>
          </a:p>
        </p:txBody>
      </p:sp>
    </p:spTree>
    <p:extLst>
      <p:ext uri="{BB962C8B-B14F-4D97-AF65-F5344CB8AC3E}">
        <p14:creationId xmlns:p14="http://schemas.microsoft.com/office/powerpoint/2010/main" val="1483723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3644" y="1560927"/>
            <a:ext cx="5181600" cy="2667000"/>
          </a:xfrm>
        </p:spPr>
        <p:txBody>
          <a:bodyPr numCol="1">
            <a:normAutofit/>
          </a:bodyPr>
          <a:lstStyle/>
          <a:p>
            <a:pPr marL="12700" marR="5080">
              <a:lnSpc>
                <a:spcPct val="100000"/>
              </a:lnSpc>
              <a:spcBef>
                <a:spcPts val="90"/>
              </a:spcBef>
            </a:pPr>
            <a:r>
              <a:rPr lang="en-US" sz="4800" b="1" spc="-150" dirty="0">
                <a:solidFill>
                  <a:schemeClr val="bg1">
                    <a:lumMod val="50000"/>
                  </a:schemeClr>
                </a:solidFill>
                <a:latin typeface="Arial" panose="020B0604020202020204" pitchFamily="34" charset="0"/>
                <a:cs typeface="Arial" panose="020B0604020202020204" pitchFamily="34" charset="0"/>
              </a:rPr>
              <a:t>Future</a:t>
            </a:r>
          </a:p>
        </p:txBody>
      </p:sp>
      <p:sp>
        <p:nvSpPr>
          <p:cNvPr id="8" name="Text Placeholder 7">
            <a:extLst>
              <a:ext uri="{FF2B5EF4-FFF2-40B4-BE49-F238E27FC236}">
                <a16:creationId xmlns:a16="http://schemas.microsoft.com/office/drawing/2014/main" id="{F2248367-DC15-4EB2-8093-C1122DE834AD}"/>
              </a:ext>
            </a:extLst>
          </p:cNvPr>
          <p:cNvSpPr>
            <a:spLocks noGrp="1"/>
          </p:cNvSpPr>
          <p:nvPr>
            <p:ph type="body" sz="quarter" idx="12"/>
          </p:nvPr>
        </p:nvSpPr>
        <p:spPr>
          <a:xfrm>
            <a:off x="6623844" y="1559120"/>
            <a:ext cx="13481844" cy="8438955"/>
          </a:xfrm>
        </p:spPr>
        <p:txBody>
          <a:bodyPr>
            <a:normAutofit/>
          </a:bodyPr>
          <a:lstStyle/>
          <a:p>
            <a:pPr marL="342900" indent="-342900">
              <a:buFont typeface="Arial" panose="020B0604020202020204" pitchFamily="34" charset="0"/>
              <a:buChar char="•"/>
            </a:pPr>
            <a:r>
              <a:rPr lang="en-US" sz="4400" i="1" dirty="0">
                <a:solidFill>
                  <a:schemeClr val="bg1">
                    <a:lumMod val="85000"/>
                  </a:schemeClr>
                </a:solidFill>
              </a:rPr>
              <a:t>Redesign the thesis</a:t>
            </a:r>
          </a:p>
          <a:p>
            <a:pPr marL="800100" lvl="1" indent="-342900">
              <a:buFont typeface="Arial" panose="020B0604020202020204" pitchFamily="34" charset="0"/>
              <a:buChar char="•"/>
            </a:pPr>
            <a:r>
              <a:rPr lang="en-US" sz="4400" i="1" dirty="0">
                <a:solidFill>
                  <a:schemeClr val="bg1">
                    <a:lumMod val="85000"/>
                  </a:schemeClr>
                </a:solidFill>
              </a:rPr>
              <a:t>Based on previous and future work</a:t>
            </a:r>
          </a:p>
          <a:p>
            <a:pPr marL="800100" lvl="1" indent="-342900">
              <a:buFont typeface="Arial" panose="020B0604020202020204" pitchFamily="34" charset="0"/>
              <a:buChar char="•"/>
            </a:pPr>
            <a:r>
              <a:rPr lang="en-US" sz="4400" i="1" dirty="0">
                <a:solidFill>
                  <a:schemeClr val="bg1">
                    <a:lumMod val="85000"/>
                  </a:schemeClr>
                </a:solidFill>
              </a:rPr>
              <a:t>IoT, WSN, </a:t>
            </a:r>
            <a:r>
              <a:rPr lang="en-US" sz="4400" i="1" dirty="0" err="1">
                <a:solidFill>
                  <a:schemeClr val="bg1">
                    <a:lumMod val="85000"/>
                  </a:schemeClr>
                </a:solidFill>
              </a:rPr>
              <a:t>TestBed</a:t>
            </a:r>
            <a:r>
              <a:rPr lang="en-US" sz="4400" i="1" dirty="0">
                <a:solidFill>
                  <a:schemeClr val="bg1">
                    <a:lumMod val="85000"/>
                  </a:schemeClr>
                </a:solidFill>
              </a:rPr>
              <a:t>, Energy Consumption</a:t>
            </a:r>
          </a:p>
        </p:txBody>
      </p:sp>
    </p:spTree>
    <p:extLst>
      <p:ext uri="{BB962C8B-B14F-4D97-AF65-F5344CB8AC3E}">
        <p14:creationId xmlns:p14="http://schemas.microsoft.com/office/powerpoint/2010/main" val="1302592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3644" y="1560927"/>
            <a:ext cx="5181600" cy="2667000"/>
          </a:xfrm>
        </p:spPr>
        <p:txBody>
          <a:bodyPr numCol="1">
            <a:normAutofit/>
          </a:bodyPr>
          <a:lstStyle/>
          <a:p>
            <a:pPr marL="12700" marR="5080">
              <a:lnSpc>
                <a:spcPct val="100000"/>
              </a:lnSpc>
              <a:spcBef>
                <a:spcPts val="90"/>
              </a:spcBef>
            </a:pPr>
            <a:r>
              <a:rPr lang="en-US" sz="4800" b="1" spc="-150" dirty="0">
                <a:solidFill>
                  <a:schemeClr val="bg1">
                    <a:lumMod val="50000"/>
                  </a:schemeClr>
                </a:solidFill>
                <a:latin typeface="Arial" panose="020B0604020202020204" pitchFamily="34" charset="0"/>
                <a:cs typeface="Arial" panose="020B0604020202020204" pitchFamily="34" charset="0"/>
              </a:rPr>
              <a:t>Thesis</a:t>
            </a:r>
          </a:p>
        </p:txBody>
      </p:sp>
      <p:sp>
        <p:nvSpPr>
          <p:cNvPr id="8" name="Text Placeholder 7">
            <a:extLst>
              <a:ext uri="{FF2B5EF4-FFF2-40B4-BE49-F238E27FC236}">
                <a16:creationId xmlns:a16="http://schemas.microsoft.com/office/drawing/2014/main" id="{F2248367-DC15-4EB2-8093-C1122DE834AD}"/>
              </a:ext>
            </a:extLst>
          </p:cNvPr>
          <p:cNvSpPr>
            <a:spLocks noGrp="1"/>
          </p:cNvSpPr>
          <p:nvPr>
            <p:ph type="body" sz="quarter" idx="12"/>
          </p:nvPr>
        </p:nvSpPr>
        <p:spPr>
          <a:xfrm>
            <a:off x="6623844" y="1559120"/>
            <a:ext cx="13481844" cy="8438955"/>
          </a:xfrm>
        </p:spPr>
        <p:txBody>
          <a:bodyPr>
            <a:normAutofit/>
          </a:bodyPr>
          <a:lstStyle/>
          <a:p>
            <a:pPr marL="342900" indent="-342900">
              <a:buFont typeface="Arial" panose="020B0604020202020204" pitchFamily="34" charset="0"/>
              <a:buChar char="•"/>
            </a:pPr>
            <a:r>
              <a:rPr lang="en-US" sz="4400" i="1" dirty="0">
                <a:solidFill>
                  <a:schemeClr val="bg1">
                    <a:lumMod val="85000"/>
                  </a:schemeClr>
                </a:solidFill>
              </a:rPr>
              <a:t>Pushing IoT towards climate neutrality</a:t>
            </a:r>
          </a:p>
          <a:p>
            <a:pPr marL="800100" lvl="1" indent="-342900">
              <a:buFont typeface="Arial" panose="020B0604020202020204" pitchFamily="34" charset="0"/>
              <a:buChar char="•"/>
            </a:pPr>
            <a:r>
              <a:rPr lang="en-US" sz="4400" i="1" dirty="0">
                <a:solidFill>
                  <a:schemeClr val="bg1">
                    <a:lumMod val="85000"/>
                  </a:schemeClr>
                </a:solidFill>
              </a:rPr>
              <a:t>How IoT devices impact environment</a:t>
            </a:r>
          </a:p>
          <a:p>
            <a:pPr marL="1257300" lvl="2" indent="-342900">
              <a:buFont typeface="Arial" panose="020B0604020202020204" pitchFamily="34" charset="0"/>
              <a:buChar char="•"/>
            </a:pPr>
            <a:r>
              <a:rPr lang="en-US" sz="4400" i="1" dirty="0">
                <a:solidFill>
                  <a:schemeClr val="bg1">
                    <a:lumMod val="85000"/>
                  </a:schemeClr>
                </a:solidFill>
              </a:rPr>
              <a:t>Development phase</a:t>
            </a:r>
          </a:p>
          <a:p>
            <a:pPr marL="1257300" lvl="2" indent="-342900">
              <a:buFont typeface="Arial" panose="020B0604020202020204" pitchFamily="34" charset="0"/>
              <a:buChar char="•"/>
            </a:pPr>
            <a:r>
              <a:rPr lang="en-US" sz="4400" i="1" dirty="0">
                <a:solidFill>
                  <a:schemeClr val="bg1">
                    <a:lumMod val="85000"/>
                  </a:schemeClr>
                </a:solidFill>
              </a:rPr>
              <a:t>Testing phase</a:t>
            </a:r>
          </a:p>
          <a:p>
            <a:pPr marL="1257300" lvl="2" indent="-342900">
              <a:buFont typeface="Arial" panose="020B0604020202020204" pitchFamily="34" charset="0"/>
              <a:buChar char="•"/>
            </a:pPr>
            <a:r>
              <a:rPr lang="en-US" sz="4400" i="1" dirty="0">
                <a:solidFill>
                  <a:schemeClr val="bg1">
                    <a:lumMod val="85000"/>
                  </a:schemeClr>
                </a:solidFill>
              </a:rPr>
              <a:t>Deployment phase</a:t>
            </a:r>
          </a:p>
          <a:p>
            <a:pPr marL="1257300" lvl="2" indent="-342900">
              <a:buFont typeface="Arial" panose="020B0604020202020204" pitchFamily="34" charset="0"/>
              <a:buChar char="•"/>
            </a:pPr>
            <a:r>
              <a:rPr lang="en-US" sz="4400" i="1" dirty="0">
                <a:solidFill>
                  <a:schemeClr val="bg1">
                    <a:lumMod val="85000"/>
                  </a:schemeClr>
                </a:solidFill>
              </a:rPr>
              <a:t>Depreciation phase</a:t>
            </a:r>
          </a:p>
          <a:p>
            <a:pPr marL="800100" lvl="1" indent="-342900">
              <a:buFont typeface="Arial" panose="020B0604020202020204" pitchFamily="34" charset="0"/>
              <a:buChar char="•"/>
            </a:pPr>
            <a:r>
              <a:rPr lang="en-US" sz="4400" i="1" dirty="0">
                <a:solidFill>
                  <a:schemeClr val="bg1">
                    <a:lumMod val="85000"/>
                  </a:schemeClr>
                </a:solidFill>
              </a:rPr>
              <a:t>How to improve all of these phases</a:t>
            </a:r>
          </a:p>
          <a:p>
            <a:pPr marL="1257300" lvl="2" indent="-342900">
              <a:buFont typeface="Arial" panose="020B0604020202020204" pitchFamily="34" charset="0"/>
              <a:buChar char="•"/>
            </a:pPr>
            <a:r>
              <a:rPr lang="en-US" sz="4400" i="1" dirty="0">
                <a:solidFill>
                  <a:schemeClr val="bg1">
                    <a:lumMod val="85000"/>
                  </a:schemeClr>
                </a:solidFill>
              </a:rPr>
              <a:t>Utilizing </a:t>
            </a:r>
            <a:r>
              <a:rPr lang="en-US" sz="4400" i="1" dirty="0" err="1">
                <a:solidFill>
                  <a:schemeClr val="bg1">
                    <a:lumMod val="85000"/>
                  </a:schemeClr>
                </a:solidFill>
              </a:rPr>
              <a:t>TestBeds</a:t>
            </a:r>
            <a:endParaRPr lang="en-US" sz="4400" i="1" dirty="0">
              <a:solidFill>
                <a:schemeClr val="bg1">
                  <a:lumMod val="85000"/>
                </a:schemeClr>
              </a:solidFill>
            </a:endParaRPr>
          </a:p>
          <a:p>
            <a:pPr marL="1257300" lvl="2" indent="-342900">
              <a:buFont typeface="Arial" panose="020B0604020202020204" pitchFamily="34" charset="0"/>
              <a:buChar char="•"/>
            </a:pPr>
            <a:r>
              <a:rPr lang="en-US" sz="4400" i="1" dirty="0">
                <a:solidFill>
                  <a:schemeClr val="bg1">
                    <a:lumMod val="85000"/>
                  </a:schemeClr>
                </a:solidFill>
              </a:rPr>
              <a:t>Improving energy consumption</a:t>
            </a:r>
          </a:p>
          <a:p>
            <a:pPr marL="1714500" lvl="3" indent="-342900">
              <a:buFont typeface="Arial" panose="020B0604020202020204" pitchFamily="34" charset="0"/>
              <a:buChar char="•"/>
            </a:pPr>
            <a:r>
              <a:rPr lang="en-US" sz="4400" i="1" dirty="0">
                <a:solidFill>
                  <a:schemeClr val="bg1">
                    <a:lumMod val="85000"/>
                  </a:schemeClr>
                </a:solidFill>
              </a:rPr>
              <a:t>Better duty cycle</a:t>
            </a:r>
          </a:p>
          <a:p>
            <a:pPr marL="1714500" lvl="3" indent="-342900">
              <a:buFont typeface="Arial" panose="020B0604020202020204" pitchFamily="34" charset="0"/>
              <a:buChar char="•"/>
            </a:pPr>
            <a:r>
              <a:rPr lang="en-US" sz="4400" i="1" dirty="0">
                <a:solidFill>
                  <a:schemeClr val="bg1">
                    <a:lumMod val="85000"/>
                  </a:schemeClr>
                </a:solidFill>
              </a:rPr>
              <a:t>Directional radios</a:t>
            </a:r>
          </a:p>
          <a:p>
            <a:pPr marL="1714500" lvl="3" indent="-342900">
              <a:buFont typeface="Arial" panose="020B0604020202020204" pitchFamily="34" charset="0"/>
              <a:buChar char="•"/>
            </a:pPr>
            <a:r>
              <a:rPr lang="en-US" sz="4400" i="1" dirty="0" err="1">
                <a:solidFill>
                  <a:schemeClr val="bg1">
                    <a:lumMod val="85000"/>
                  </a:schemeClr>
                </a:solidFill>
              </a:rPr>
              <a:t>Etc</a:t>
            </a:r>
            <a:r>
              <a:rPr lang="en-US" sz="4400" i="1" dirty="0">
                <a:solidFill>
                  <a:schemeClr val="bg1">
                    <a:lumMod val="85000"/>
                  </a:schemeClr>
                </a:solidFill>
              </a:rPr>
              <a:t>…</a:t>
            </a:r>
          </a:p>
        </p:txBody>
      </p:sp>
    </p:spTree>
    <p:extLst>
      <p:ext uri="{BB962C8B-B14F-4D97-AF65-F5344CB8AC3E}">
        <p14:creationId xmlns:p14="http://schemas.microsoft.com/office/powerpoint/2010/main" val="1057900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3644" y="1560927"/>
            <a:ext cx="5181600" cy="2667000"/>
          </a:xfrm>
        </p:spPr>
        <p:txBody>
          <a:bodyPr numCol="1">
            <a:normAutofit/>
          </a:bodyPr>
          <a:lstStyle/>
          <a:p>
            <a:pPr marL="12700" marR="5080">
              <a:lnSpc>
                <a:spcPct val="100000"/>
              </a:lnSpc>
              <a:spcBef>
                <a:spcPts val="90"/>
              </a:spcBef>
            </a:pPr>
            <a:r>
              <a:rPr lang="en-US" sz="4800" b="1" spc="-150" dirty="0">
                <a:solidFill>
                  <a:schemeClr val="bg1">
                    <a:lumMod val="50000"/>
                  </a:schemeClr>
                </a:solidFill>
                <a:latin typeface="Arial" panose="020B0604020202020204" pitchFamily="34" charset="0"/>
                <a:cs typeface="Arial" panose="020B0604020202020204" pitchFamily="34" charset="0"/>
              </a:rPr>
              <a:t>Why?</a:t>
            </a:r>
          </a:p>
        </p:txBody>
      </p:sp>
      <p:sp>
        <p:nvSpPr>
          <p:cNvPr id="8" name="Text Placeholder 7">
            <a:extLst>
              <a:ext uri="{FF2B5EF4-FFF2-40B4-BE49-F238E27FC236}">
                <a16:creationId xmlns:a16="http://schemas.microsoft.com/office/drawing/2014/main" id="{F2248367-DC15-4EB2-8093-C1122DE834AD}"/>
              </a:ext>
            </a:extLst>
          </p:cNvPr>
          <p:cNvSpPr>
            <a:spLocks noGrp="1"/>
          </p:cNvSpPr>
          <p:nvPr>
            <p:ph type="body" sz="quarter" idx="12"/>
          </p:nvPr>
        </p:nvSpPr>
        <p:spPr>
          <a:xfrm>
            <a:off x="6623844" y="1559120"/>
            <a:ext cx="13481844" cy="8438955"/>
          </a:xfrm>
        </p:spPr>
        <p:txBody>
          <a:bodyPr>
            <a:normAutofit/>
          </a:bodyPr>
          <a:lstStyle/>
          <a:p>
            <a:pPr marL="342900" indent="-342900">
              <a:buFont typeface="Arial" panose="020B0604020202020204" pitchFamily="34" charset="0"/>
              <a:buChar char="•"/>
            </a:pPr>
            <a:r>
              <a:rPr lang="en-US" sz="4400" i="1" dirty="0">
                <a:solidFill>
                  <a:schemeClr val="bg1">
                    <a:lumMod val="85000"/>
                  </a:schemeClr>
                </a:solidFill>
              </a:rPr>
              <a:t>Numerous IoT devices</a:t>
            </a:r>
          </a:p>
          <a:p>
            <a:pPr marL="342900" indent="-342900">
              <a:buFont typeface="Arial" panose="020B0604020202020204" pitchFamily="34" charset="0"/>
              <a:buChar char="•"/>
            </a:pPr>
            <a:r>
              <a:rPr lang="en-US" sz="4400" i="1" dirty="0">
                <a:solidFill>
                  <a:schemeClr val="bg1">
                    <a:lumMod val="85000"/>
                  </a:schemeClr>
                </a:solidFill>
              </a:rPr>
              <a:t>Considerable amount of IoT research</a:t>
            </a:r>
          </a:p>
          <a:p>
            <a:pPr marL="342900" indent="-342900">
              <a:buFont typeface="Arial" panose="020B0604020202020204" pitchFamily="34" charset="0"/>
              <a:buChar char="•"/>
            </a:pPr>
            <a:r>
              <a:rPr lang="en-US" sz="4400" i="1" dirty="0">
                <a:solidFill>
                  <a:schemeClr val="bg1">
                    <a:lumMod val="85000"/>
                  </a:schemeClr>
                </a:solidFill>
              </a:rPr>
              <a:t>Not enough environmental impact research</a:t>
            </a:r>
          </a:p>
          <a:p>
            <a:pPr marL="342900" indent="-342900">
              <a:buFont typeface="Arial" panose="020B0604020202020204" pitchFamily="34" charset="0"/>
              <a:buChar char="•"/>
            </a:pPr>
            <a:r>
              <a:rPr lang="en-US" sz="4400" i="1" dirty="0">
                <a:solidFill>
                  <a:schemeClr val="bg1">
                    <a:lumMod val="85000"/>
                  </a:schemeClr>
                </a:solidFill>
              </a:rPr>
              <a:t>Previous work and my experience</a:t>
            </a:r>
          </a:p>
          <a:p>
            <a:pPr marL="342900" indent="-342900">
              <a:buFont typeface="Arial" panose="020B0604020202020204" pitchFamily="34" charset="0"/>
              <a:buChar char="•"/>
            </a:pPr>
            <a:r>
              <a:rPr lang="en-US" sz="4400" i="1" dirty="0">
                <a:solidFill>
                  <a:schemeClr val="bg1">
                    <a:lumMod val="85000"/>
                  </a:schemeClr>
                </a:solidFill>
              </a:rPr>
              <a:t>Future work</a:t>
            </a:r>
          </a:p>
          <a:p>
            <a:endParaRPr lang="en-US" sz="4400" i="1" dirty="0">
              <a:solidFill>
                <a:schemeClr val="bg1">
                  <a:lumMod val="85000"/>
                </a:schemeClr>
              </a:solidFill>
            </a:endParaRPr>
          </a:p>
        </p:txBody>
      </p:sp>
    </p:spTree>
    <p:extLst>
      <p:ext uri="{BB962C8B-B14F-4D97-AF65-F5344CB8AC3E}">
        <p14:creationId xmlns:p14="http://schemas.microsoft.com/office/powerpoint/2010/main" val="3218583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3644" y="1560927"/>
            <a:ext cx="5181600" cy="2667000"/>
          </a:xfrm>
        </p:spPr>
        <p:txBody>
          <a:bodyPr numCol="1">
            <a:normAutofit/>
          </a:bodyPr>
          <a:lstStyle/>
          <a:p>
            <a:pPr marL="12700" marR="5080">
              <a:lnSpc>
                <a:spcPct val="100000"/>
              </a:lnSpc>
              <a:spcBef>
                <a:spcPts val="90"/>
              </a:spcBef>
            </a:pPr>
            <a:r>
              <a:rPr lang="en-US" sz="4800" b="1" spc="-150" dirty="0">
                <a:solidFill>
                  <a:schemeClr val="bg1">
                    <a:lumMod val="50000"/>
                  </a:schemeClr>
                </a:solidFill>
                <a:latin typeface="Arial" panose="020B0604020202020204" pitchFamily="34" charset="0"/>
                <a:cs typeface="Arial" panose="020B0604020202020204" pitchFamily="34" charset="0"/>
              </a:rPr>
              <a:t>Thank you!</a:t>
            </a:r>
          </a:p>
        </p:txBody>
      </p:sp>
      <p:sp>
        <p:nvSpPr>
          <p:cNvPr id="8" name="Text Placeholder 7">
            <a:extLst>
              <a:ext uri="{FF2B5EF4-FFF2-40B4-BE49-F238E27FC236}">
                <a16:creationId xmlns:a16="http://schemas.microsoft.com/office/drawing/2014/main" id="{F2248367-DC15-4EB2-8093-C1122DE834AD}"/>
              </a:ext>
            </a:extLst>
          </p:cNvPr>
          <p:cNvSpPr>
            <a:spLocks noGrp="1"/>
          </p:cNvSpPr>
          <p:nvPr>
            <p:ph type="body" sz="quarter" idx="12"/>
          </p:nvPr>
        </p:nvSpPr>
        <p:spPr>
          <a:xfrm>
            <a:off x="6623844" y="4521297"/>
            <a:ext cx="13481844" cy="2266755"/>
          </a:xfrm>
          <a:scene3d>
            <a:camera prst="orthographicFront"/>
            <a:lightRig rig="threePt" dir="t"/>
          </a:scene3d>
          <a:sp3d>
            <a:bevelT/>
          </a:sp3d>
        </p:spPr>
        <p:txBody>
          <a:bodyPr>
            <a:normAutofit/>
          </a:bodyPr>
          <a:lstStyle/>
          <a:p>
            <a:pPr algn="ctr"/>
            <a:r>
              <a:rPr lang="en-US" sz="13800" i="1" dirty="0">
                <a:solidFill>
                  <a:schemeClr val="bg1">
                    <a:lumMod val="85000"/>
                  </a:schemeClr>
                </a:solidFill>
              </a:rPr>
              <a:t>QUESTIONS?</a:t>
            </a:r>
          </a:p>
        </p:txBody>
      </p:sp>
    </p:spTree>
    <p:extLst>
      <p:ext uri="{BB962C8B-B14F-4D97-AF65-F5344CB8AC3E}">
        <p14:creationId xmlns:p14="http://schemas.microsoft.com/office/powerpoint/2010/main" val="677784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3644" y="1560927"/>
            <a:ext cx="4191000" cy="2667000"/>
          </a:xfrm>
        </p:spPr>
        <p:txBody>
          <a:bodyPr numCol="1">
            <a:normAutofit/>
          </a:bodyPr>
          <a:lstStyle/>
          <a:p>
            <a:pPr marL="12700" marR="5080">
              <a:lnSpc>
                <a:spcPct val="100000"/>
              </a:lnSpc>
              <a:spcBef>
                <a:spcPts val="90"/>
              </a:spcBef>
            </a:pPr>
            <a:r>
              <a:rPr lang="en-US" sz="4800" b="1" spc="-150" dirty="0">
                <a:solidFill>
                  <a:schemeClr val="bg1">
                    <a:lumMod val="50000"/>
                  </a:schemeClr>
                </a:solidFill>
                <a:latin typeface="Arial" panose="020B0604020202020204" pitchFamily="34" charset="0"/>
                <a:cs typeface="Arial" panose="020B0604020202020204" pitchFamily="34" charset="0"/>
              </a:rPr>
              <a:t>Content</a:t>
            </a:r>
          </a:p>
        </p:txBody>
      </p:sp>
      <p:sp>
        <p:nvSpPr>
          <p:cNvPr id="8" name="Text Placeholder 7">
            <a:extLst>
              <a:ext uri="{FF2B5EF4-FFF2-40B4-BE49-F238E27FC236}">
                <a16:creationId xmlns:a16="http://schemas.microsoft.com/office/drawing/2014/main" id="{F2248367-DC15-4EB2-8093-C1122DE834AD}"/>
              </a:ext>
            </a:extLst>
          </p:cNvPr>
          <p:cNvSpPr>
            <a:spLocks noGrp="1"/>
          </p:cNvSpPr>
          <p:nvPr>
            <p:ph type="body" sz="quarter" idx="12"/>
          </p:nvPr>
        </p:nvSpPr>
        <p:spPr>
          <a:xfrm>
            <a:off x="6623844" y="1559120"/>
            <a:ext cx="13481844" cy="8438955"/>
          </a:xfrm>
        </p:spPr>
        <p:txBody>
          <a:bodyPr/>
          <a:lstStyle/>
          <a:p>
            <a:pPr marL="342900" indent="-342900">
              <a:buFont typeface="Arial" panose="020B0604020202020204" pitchFamily="34" charset="0"/>
              <a:buChar char="•"/>
            </a:pPr>
            <a:r>
              <a:rPr lang="en-US" sz="4400" dirty="0">
                <a:solidFill>
                  <a:schemeClr val="bg1">
                    <a:lumMod val="85000"/>
                  </a:schemeClr>
                </a:solidFill>
              </a:rPr>
              <a:t>Background</a:t>
            </a:r>
          </a:p>
          <a:p>
            <a:pPr marL="342900" indent="-342900">
              <a:buFont typeface="Arial" panose="020B0604020202020204" pitchFamily="34" charset="0"/>
              <a:buChar char="•"/>
            </a:pPr>
            <a:r>
              <a:rPr lang="en-US" sz="4400" dirty="0">
                <a:solidFill>
                  <a:schemeClr val="bg1">
                    <a:lumMod val="85000"/>
                  </a:schemeClr>
                </a:solidFill>
              </a:rPr>
              <a:t>The story so far</a:t>
            </a:r>
          </a:p>
          <a:p>
            <a:pPr marL="342900" indent="-342900">
              <a:buFont typeface="Arial" panose="020B0604020202020204" pitchFamily="34" charset="0"/>
              <a:buChar char="•"/>
            </a:pPr>
            <a:r>
              <a:rPr lang="en-US" sz="4400" dirty="0">
                <a:solidFill>
                  <a:schemeClr val="bg1">
                    <a:lumMod val="85000"/>
                  </a:schemeClr>
                </a:solidFill>
              </a:rPr>
              <a:t>Future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755413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3644" y="1560927"/>
            <a:ext cx="4191000" cy="2667000"/>
          </a:xfrm>
        </p:spPr>
        <p:txBody>
          <a:bodyPr numCol="1">
            <a:normAutofit/>
          </a:bodyPr>
          <a:lstStyle/>
          <a:p>
            <a:pPr marL="12700" marR="5080">
              <a:lnSpc>
                <a:spcPct val="100000"/>
              </a:lnSpc>
              <a:spcBef>
                <a:spcPts val="90"/>
              </a:spcBef>
            </a:pPr>
            <a:r>
              <a:rPr lang="en-US" sz="4800" b="1" spc="-150" dirty="0">
                <a:solidFill>
                  <a:schemeClr val="bg1">
                    <a:lumMod val="50000"/>
                  </a:schemeClr>
                </a:solidFill>
                <a:latin typeface="Arial" panose="020B0604020202020204" pitchFamily="34" charset="0"/>
                <a:cs typeface="Arial" panose="020B0604020202020204" pitchFamily="34" charset="0"/>
              </a:rPr>
              <a:t>Backstory</a:t>
            </a:r>
          </a:p>
        </p:txBody>
      </p:sp>
      <p:sp>
        <p:nvSpPr>
          <p:cNvPr id="8" name="Text Placeholder 7">
            <a:extLst>
              <a:ext uri="{FF2B5EF4-FFF2-40B4-BE49-F238E27FC236}">
                <a16:creationId xmlns:a16="http://schemas.microsoft.com/office/drawing/2014/main" id="{F2248367-DC15-4EB2-8093-C1122DE834AD}"/>
              </a:ext>
            </a:extLst>
          </p:cNvPr>
          <p:cNvSpPr>
            <a:spLocks noGrp="1"/>
          </p:cNvSpPr>
          <p:nvPr>
            <p:ph type="body" sz="quarter" idx="12"/>
          </p:nvPr>
        </p:nvSpPr>
        <p:spPr>
          <a:xfrm>
            <a:off x="6623844" y="1559120"/>
            <a:ext cx="13481844" cy="8438955"/>
          </a:xfrm>
        </p:spPr>
        <p:txBody>
          <a:bodyPr>
            <a:normAutofit/>
          </a:bodyPr>
          <a:lstStyle/>
          <a:p>
            <a:pPr marL="342900" indent="-342900">
              <a:buFont typeface="Arial" panose="020B0604020202020204" pitchFamily="34" charset="0"/>
              <a:buChar char="•"/>
            </a:pPr>
            <a:r>
              <a:rPr lang="en-US" sz="4400" dirty="0">
                <a:solidFill>
                  <a:schemeClr val="bg1">
                    <a:lumMod val="85000"/>
                  </a:schemeClr>
                </a:solidFill>
              </a:rPr>
              <a:t>Author</a:t>
            </a:r>
          </a:p>
          <a:p>
            <a:pPr marL="800100" lvl="1" indent="-342900">
              <a:buFont typeface="Arial" panose="020B0604020202020204" pitchFamily="34" charset="0"/>
              <a:buChar char="•"/>
            </a:pPr>
            <a:r>
              <a:rPr lang="en-US" sz="3200" dirty="0">
                <a:solidFill>
                  <a:schemeClr val="bg1">
                    <a:lumMod val="85000"/>
                  </a:schemeClr>
                </a:solidFill>
              </a:rPr>
              <a:t>Rihards Balašs, researcher at EDI (Institute of electronics and computer science)</a:t>
            </a:r>
          </a:p>
          <a:p>
            <a:pPr marL="342900" indent="-342900">
              <a:buFont typeface="Arial" panose="020B0604020202020204" pitchFamily="34" charset="0"/>
              <a:buChar char="•"/>
            </a:pPr>
            <a:r>
              <a:rPr lang="en-US" sz="4400" dirty="0">
                <a:solidFill>
                  <a:schemeClr val="bg1">
                    <a:lumMod val="85000"/>
                  </a:schemeClr>
                </a:solidFill>
              </a:rPr>
              <a:t>Studies</a:t>
            </a:r>
          </a:p>
          <a:p>
            <a:pPr marL="800100" lvl="1" indent="-342900">
              <a:buFont typeface="Arial" panose="020B0604020202020204" pitchFamily="34" charset="0"/>
              <a:buChar char="•"/>
            </a:pPr>
            <a:r>
              <a:rPr lang="en-US" sz="3200" dirty="0">
                <a:solidFill>
                  <a:schemeClr val="bg1">
                    <a:lumMod val="85000"/>
                  </a:schemeClr>
                </a:solidFill>
              </a:rPr>
              <a:t>Bachelor and Masters degrees in computer science got in University of Latvia</a:t>
            </a:r>
            <a:endParaRPr lang="en-US" sz="4400" dirty="0">
              <a:solidFill>
                <a:schemeClr val="bg1">
                  <a:lumMod val="85000"/>
                </a:schemeClr>
              </a:solidFill>
            </a:endParaRPr>
          </a:p>
          <a:p>
            <a:pPr marL="800100" lvl="1" indent="-342900">
              <a:buFont typeface="Arial" panose="020B0604020202020204" pitchFamily="34" charset="0"/>
              <a:buChar char="•"/>
            </a:pPr>
            <a:r>
              <a:rPr lang="en-US" sz="3200" dirty="0">
                <a:solidFill>
                  <a:schemeClr val="bg1">
                    <a:lumMod val="85000"/>
                  </a:schemeClr>
                </a:solidFill>
              </a:rPr>
              <a:t>Started doctoral studies in 2017</a:t>
            </a:r>
          </a:p>
          <a:p>
            <a:pPr marL="342900" indent="-342900">
              <a:buFont typeface="Arial" panose="020B0604020202020204" pitchFamily="34" charset="0"/>
              <a:buChar char="•"/>
            </a:pPr>
            <a:r>
              <a:rPr lang="en-US" sz="4400" dirty="0">
                <a:solidFill>
                  <a:schemeClr val="bg1">
                    <a:lumMod val="85000"/>
                  </a:schemeClr>
                </a:solidFill>
              </a:rPr>
              <a:t>Initial thesis</a:t>
            </a:r>
          </a:p>
          <a:p>
            <a:pPr marL="800100" lvl="1" indent="-342900">
              <a:buFont typeface="Arial" panose="020B0604020202020204" pitchFamily="34" charset="0"/>
              <a:buChar char="•"/>
            </a:pPr>
            <a:r>
              <a:rPr lang="en-US" sz="3200" dirty="0">
                <a:solidFill>
                  <a:schemeClr val="bg1">
                    <a:lumMod val="85000"/>
                  </a:schemeClr>
                </a:solidFill>
              </a:rPr>
              <a:t>Hardware security solutions for internet of things</a:t>
            </a:r>
          </a:p>
          <a:p>
            <a:pPr marL="1257300" lvl="2" indent="-342900">
              <a:buFont typeface="Arial" panose="020B0604020202020204" pitchFamily="34" charset="0"/>
              <a:buChar char="•"/>
            </a:pPr>
            <a:r>
              <a:rPr lang="en-US" sz="2800" dirty="0">
                <a:solidFill>
                  <a:schemeClr val="bg1">
                    <a:lumMod val="85000"/>
                  </a:schemeClr>
                </a:solidFill>
              </a:rPr>
              <a:t>Backdoor access</a:t>
            </a:r>
          </a:p>
          <a:p>
            <a:pPr marL="1257300" lvl="2" indent="-342900">
              <a:buFont typeface="Arial" panose="020B0604020202020204" pitchFamily="34" charset="0"/>
              <a:buChar char="•"/>
            </a:pPr>
            <a:r>
              <a:rPr lang="en-US" sz="2800" dirty="0">
                <a:solidFill>
                  <a:schemeClr val="bg1">
                    <a:lumMod val="85000"/>
                  </a:schemeClr>
                </a:solidFill>
              </a:rPr>
              <a:t>Physical access</a:t>
            </a:r>
          </a:p>
          <a:p>
            <a:pPr marL="1714500" lvl="3" indent="-342900">
              <a:buFont typeface="Arial" panose="020B0604020202020204" pitchFamily="34" charset="0"/>
              <a:buChar char="•"/>
            </a:pPr>
            <a:r>
              <a:rPr lang="en-US" sz="2400" dirty="0">
                <a:solidFill>
                  <a:schemeClr val="bg1">
                    <a:lumMod val="85000"/>
                  </a:schemeClr>
                </a:solidFill>
              </a:rPr>
              <a:t>Open pins / ports</a:t>
            </a:r>
          </a:p>
          <a:p>
            <a:pPr marL="1714500" lvl="3" indent="-342900">
              <a:buFont typeface="Arial" panose="020B0604020202020204" pitchFamily="34" charset="0"/>
              <a:buChar char="•"/>
            </a:pPr>
            <a:r>
              <a:rPr lang="en-US" sz="2400" dirty="0">
                <a:solidFill>
                  <a:schemeClr val="bg1">
                    <a:lumMod val="85000"/>
                  </a:schemeClr>
                </a:solidFill>
              </a:rPr>
              <a:t>Malicious additions</a:t>
            </a:r>
          </a:p>
        </p:txBody>
      </p:sp>
    </p:spTree>
    <p:extLst>
      <p:ext uri="{BB962C8B-B14F-4D97-AF65-F5344CB8AC3E}">
        <p14:creationId xmlns:p14="http://schemas.microsoft.com/office/powerpoint/2010/main" val="3145021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3644" y="1560927"/>
            <a:ext cx="5181600" cy="2667000"/>
          </a:xfrm>
        </p:spPr>
        <p:txBody>
          <a:bodyPr numCol="1">
            <a:normAutofit/>
          </a:bodyPr>
          <a:lstStyle/>
          <a:p>
            <a:pPr marL="12700" marR="5080">
              <a:lnSpc>
                <a:spcPct val="100000"/>
              </a:lnSpc>
              <a:spcBef>
                <a:spcPts val="90"/>
              </a:spcBef>
            </a:pPr>
            <a:r>
              <a:rPr lang="en-US" sz="4800" b="1" spc="-150" dirty="0">
                <a:solidFill>
                  <a:schemeClr val="bg1">
                    <a:lumMod val="50000"/>
                  </a:schemeClr>
                </a:solidFill>
                <a:latin typeface="Arial" panose="020B0604020202020204" pitchFamily="34" charset="0"/>
                <a:cs typeface="Arial" panose="020B0604020202020204" pitchFamily="34" charset="0"/>
              </a:rPr>
              <a:t>The story so far – the plan</a:t>
            </a:r>
          </a:p>
        </p:txBody>
      </p:sp>
      <p:sp>
        <p:nvSpPr>
          <p:cNvPr id="8" name="Text Placeholder 7">
            <a:extLst>
              <a:ext uri="{FF2B5EF4-FFF2-40B4-BE49-F238E27FC236}">
                <a16:creationId xmlns:a16="http://schemas.microsoft.com/office/drawing/2014/main" id="{F2248367-DC15-4EB2-8093-C1122DE834AD}"/>
              </a:ext>
            </a:extLst>
          </p:cNvPr>
          <p:cNvSpPr>
            <a:spLocks noGrp="1"/>
          </p:cNvSpPr>
          <p:nvPr>
            <p:ph type="body" sz="quarter" idx="12"/>
          </p:nvPr>
        </p:nvSpPr>
        <p:spPr>
          <a:xfrm>
            <a:off x="6623844" y="1559120"/>
            <a:ext cx="13481844" cy="8438955"/>
          </a:xfrm>
        </p:spPr>
        <p:txBody>
          <a:bodyPr>
            <a:normAutofit/>
          </a:bodyPr>
          <a:lstStyle/>
          <a:p>
            <a:pPr marL="571500" indent="-571500">
              <a:buFont typeface="Arial" panose="020B0604020202020204" pitchFamily="34" charset="0"/>
              <a:buChar char="•"/>
            </a:pPr>
            <a:endParaRPr lang="en-US" sz="4400" i="1" dirty="0">
              <a:solidFill>
                <a:schemeClr val="bg1">
                  <a:lumMod val="85000"/>
                </a:schemeClr>
              </a:solidFill>
            </a:endParaRPr>
          </a:p>
        </p:txBody>
      </p:sp>
      <p:graphicFrame>
        <p:nvGraphicFramePr>
          <p:cNvPr id="4" name="Table 3">
            <a:extLst>
              <a:ext uri="{FF2B5EF4-FFF2-40B4-BE49-F238E27FC236}">
                <a16:creationId xmlns:a16="http://schemas.microsoft.com/office/drawing/2014/main" id="{5F6B8F2C-13B9-42C2-A759-1E2CDDE7BF36}"/>
              </a:ext>
            </a:extLst>
          </p:cNvPr>
          <p:cNvGraphicFramePr>
            <a:graphicFrameLocks noGrp="1"/>
          </p:cNvGraphicFramePr>
          <p:nvPr>
            <p:extLst>
              <p:ext uri="{D42A27DB-BD31-4B8C-83A1-F6EECF244321}">
                <p14:modId xmlns:p14="http://schemas.microsoft.com/office/powerpoint/2010/main" val="2538574300"/>
              </p:ext>
            </p:extLst>
          </p:nvPr>
        </p:nvGraphicFramePr>
        <p:xfrm>
          <a:off x="6852444" y="2378075"/>
          <a:ext cx="12954000" cy="8093991"/>
        </p:xfrm>
        <a:graphic>
          <a:graphicData uri="http://schemas.openxmlformats.org/drawingml/2006/table">
            <a:tbl>
              <a:tblPr>
                <a:tableStyleId>{D113A9D2-9D6B-4929-AA2D-F23B5EE8CBE7}</a:tableStyleId>
              </a:tblPr>
              <a:tblGrid>
                <a:gridCol w="5527681">
                  <a:extLst>
                    <a:ext uri="{9D8B030D-6E8A-4147-A177-3AD203B41FA5}">
                      <a16:colId xmlns:a16="http://schemas.microsoft.com/office/drawing/2014/main" val="1583547985"/>
                    </a:ext>
                  </a:extLst>
                </a:gridCol>
                <a:gridCol w="1369903">
                  <a:extLst>
                    <a:ext uri="{9D8B030D-6E8A-4147-A177-3AD203B41FA5}">
                      <a16:colId xmlns:a16="http://schemas.microsoft.com/office/drawing/2014/main" val="3463123833"/>
                    </a:ext>
                  </a:extLst>
                </a:gridCol>
                <a:gridCol w="1297803">
                  <a:extLst>
                    <a:ext uri="{9D8B030D-6E8A-4147-A177-3AD203B41FA5}">
                      <a16:colId xmlns:a16="http://schemas.microsoft.com/office/drawing/2014/main" val="1102652715"/>
                    </a:ext>
                  </a:extLst>
                </a:gridCol>
                <a:gridCol w="1345871">
                  <a:extLst>
                    <a:ext uri="{9D8B030D-6E8A-4147-A177-3AD203B41FA5}">
                      <a16:colId xmlns:a16="http://schemas.microsoft.com/office/drawing/2014/main" val="4033160393"/>
                    </a:ext>
                  </a:extLst>
                </a:gridCol>
                <a:gridCol w="1321837">
                  <a:extLst>
                    <a:ext uri="{9D8B030D-6E8A-4147-A177-3AD203B41FA5}">
                      <a16:colId xmlns:a16="http://schemas.microsoft.com/office/drawing/2014/main" val="517633028"/>
                    </a:ext>
                  </a:extLst>
                </a:gridCol>
                <a:gridCol w="1009403">
                  <a:extLst>
                    <a:ext uri="{9D8B030D-6E8A-4147-A177-3AD203B41FA5}">
                      <a16:colId xmlns:a16="http://schemas.microsoft.com/office/drawing/2014/main" val="3105432057"/>
                    </a:ext>
                  </a:extLst>
                </a:gridCol>
                <a:gridCol w="1081502">
                  <a:extLst>
                    <a:ext uri="{9D8B030D-6E8A-4147-A177-3AD203B41FA5}">
                      <a16:colId xmlns:a16="http://schemas.microsoft.com/office/drawing/2014/main" val="1965533207"/>
                    </a:ext>
                  </a:extLst>
                </a:gridCol>
              </a:tblGrid>
              <a:tr h="646833">
                <a:tc>
                  <a:txBody>
                    <a:bodyPr/>
                    <a:lstStyle/>
                    <a:p>
                      <a:pPr algn="ctr" rtl="0" fontAlgn="ctr"/>
                      <a:r>
                        <a:rPr lang="en-US" sz="2800" b="1" dirty="0">
                          <a:effectLst/>
                        </a:rPr>
                        <a:t>Name</a:t>
                      </a:r>
                      <a:endParaRPr lang="en-US" sz="2800" b="1"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0" fontAlgn="ctr"/>
                      <a:r>
                        <a:rPr lang="en-US" sz="2800" b="1" dirty="0">
                          <a:effectLst/>
                        </a:rPr>
                        <a:t>Year 1</a:t>
                      </a:r>
                      <a:endParaRPr lang="en-US" sz="2800" b="1"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0" fontAlgn="ctr"/>
                      <a:r>
                        <a:rPr lang="en-US" sz="2800" b="1" dirty="0">
                          <a:effectLst/>
                        </a:rPr>
                        <a:t>Year 2</a:t>
                      </a:r>
                      <a:endParaRPr lang="en-US" sz="2800" b="1"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0" fontAlgn="ctr"/>
                      <a:r>
                        <a:rPr lang="en-US" sz="2800" b="1" dirty="0">
                          <a:effectLst/>
                        </a:rPr>
                        <a:t>Year 3</a:t>
                      </a:r>
                      <a:endParaRPr lang="en-US" sz="2800" b="1"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0" fontAlgn="ctr"/>
                      <a:r>
                        <a:rPr lang="en-US" sz="2800" b="1" dirty="0">
                          <a:effectLst/>
                        </a:rPr>
                        <a:t>Got</a:t>
                      </a:r>
                      <a:endParaRPr lang="en-US" sz="2800" b="1"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0" fontAlgn="ctr"/>
                      <a:r>
                        <a:rPr lang="en-US" sz="2800" b="1">
                          <a:effectLst/>
                        </a:rPr>
                        <a:t>CP</a:t>
                      </a:r>
                      <a:endParaRPr lang="en-US" sz="2800" b="1">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0" fontAlgn="ctr"/>
                      <a:r>
                        <a:rPr lang="en-US" sz="2800" b="1" dirty="0">
                          <a:effectLst/>
                        </a:rPr>
                        <a:t>-CP</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809687341"/>
                  </a:ext>
                </a:extLst>
              </a:tr>
              <a:tr h="646833">
                <a:tc>
                  <a:txBody>
                    <a:bodyPr/>
                    <a:lstStyle/>
                    <a:p>
                      <a:pPr rtl="0" fontAlgn="b"/>
                      <a:r>
                        <a:rPr lang="en-US" sz="2800" b="0" dirty="0" err="1">
                          <a:effectLst/>
                        </a:rPr>
                        <a:t>Disertation</a:t>
                      </a:r>
                      <a:endParaRPr lang="en-US" sz="2800" b="0" dirty="0">
                        <a:effectLst/>
                        <a:latin typeface="Calibri" panose="020F0502020204030204" pitchFamily="34" charset="0"/>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800" b="0" dirty="0">
                          <a:effectLst/>
                        </a:rPr>
                        <a:t>24</a:t>
                      </a:r>
                      <a:endParaRPr lang="en-US" sz="2800" b="0"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a:effectLst/>
                        </a:rPr>
                        <a:t>46</a:t>
                      </a:r>
                      <a:endParaRPr lang="en-US" sz="2800" b="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a:effectLst/>
                        </a:rPr>
                        <a:t>30</a:t>
                      </a:r>
                      <a:endParaRPr lang="en-US" sz="2800" b="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800" b="0">
                          <a:effectLst/>
                        </a:rPr>
                        <a:t>70</a:t>
                      </a:r>
                      <a:endParaRPr lang="en-US" sz="2800" b="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800" b="0" dirty="0">
                          <a:effectLst/>
                        </a:rPr>
                        <a:t>100</a:t>
                      </a:r>
                      <a:endParaRPr lang="en-US" sz="2800" b="0"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800" dirty="0">
                          <a:effectLst/>
                        </a:rPr>
                        <a:t>30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072794269"/>
                  </a:ext>
                </a:extLst>
              </a:tr>
              <a:tr h="773043">
                <a:tc>
                  <a:txBody>
                    <a:bodyPr/>
                    <a:lstStyle/>
                    <a:p>
                      <a:pPr rtl="0" fontAlgn="b"/>
                      <a:r>
                        <a:rPr lang="en-US" sz="2800" b="0" dirty="0">
                          <a:effectLst/>
                        </a:rPr>
                        <a:t>DatZZ000 - Scientific Seminar of the Doctoral Studies - 1</a:t>
                      </a:r>
                      <a:endParaRPr lang="en-US" sz="2800" b="0" dirty="0">
                        <a:effectLst/>
                        <a:latin typeface="Calibri" panose="020F0502020204030204" pitchFamily="34" charset="0"/>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dirty="0">
                          <a:effectLst/>
                        </a:rPr>
                        <a:t>2</a:t>
                      </a:r>
                      <a:endParaRPr lang="en-US" sz="2800" b="0"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endParaRPr lang="en-US" sz="2800" b="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dirty="0">
                          <a:effectLst/>
                        </a:rPr>
                        <a:t>2</a:t>
                      </a:r>
                      <a:endParaRPr lang="en-US" sz="2800" b="0"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dirty="0">
                          <a:effectLst/>
                        </a:rPr>
                        <a:t>2</a:t>
                      </a:r>
                      <a:endParaRPr lang="en-US" sz="2800" b="0"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dirty="0">
                          <a:effectLst/>
                        </a:rPr>
                        <a:t>2</a:t>
                      </a:r>
                      <a:endParaRPr lang="en-US" sz="2800" b="0"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dirty="0">
                          <a:effectLst/>
                        </a:rPr>
                        <a:t>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301966257"/>
                  </a:ext>
                </a:extLst>
              </a:tr>
              <a:tr h="773043">
                <a:tc>
                  <a:txBody>
                    <a:bodyPr/>
                    <a:lstStyle/>
                    <a:p>
                      <a:pPr rtl="0" fontAlgn="b"/>
                      <a:r>
                        <a:rPr lang="en-US" sz="2800" b="0" dirty="0">
                          <a:effectLst/>
                        </a:rPr>
                        <a:t>DatZZ001 - Scientific Seminar of the Doctoral Studies - 2</a:t>
                      </a:r>
                      <a:endParaRPr lang="en-US" sz="2800" b="0" dirty="0">
                        <a:effectLst/>
                        <a:latin typeface="Calibri" panose="020F0502020204030204" pitchFamily="34" charset="0"/>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sz="2800" b="0"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endParaRPr lang="en-US" sz="2800" b="0"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a:effectLst/>
                        </a:rPr>
                        <a:t>2</a:t>
                      </a:r>
                      <a:endParaRPr lang="en-US" sz="2800" b="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sz="2800" b="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800" b="0">
                          <a:effectLst/>
                        </a:rPr>
                        <a:t>2</a:t>
                      </a:r>
                      <a:endParaRPr lang="en-US" sz="2800" b="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800" dirty="0">
                          <a:effectLst/>
                        </a:rPr>
                        <a:t>2</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145505360"/>
                  </a:ext>
                </a:extLst>
              </a:tr>
              <a:tr h="646833">
                <a:tc>
                  <a:txBody>
                    <a:bodyPr/>
                    <a:lstStyle/>
                    <a:p>
                      <a:pPr rtl="0" fontAlgn="b"/>
                      <a:r>
                        <a:rPr lang="en-US" sz="2800" b="0" dirty="0">
                          <a:effectLst/>
                        </a:rPr>
                        <a:t>DatZ7034 – Digital design</a:t>
                      </a:r>
                      <a:endParaRPr lang="en-US" sz="2800" b="0" dirty="0">
                        <a:effectLst/>
                        <a:latin typeface="Calibri" panose="020F0502020204030204" pitchFamily="34" charset="0"/>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dirty="0">
                          <a:effectLst/>
                        </a:rPr>
                        <a:t>4</a:t>
                      </a:r>
                      <a:endParaRPr lang="en-US" sz="2800" b="0"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rtl="0" fontAlgn="ctr"/>
                      <a:endParaRPr lang="en-US" sz="2800" dirty="0">
                        <a:effectLs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rtl="0" fontAlgn="ctr"/>
                      <a:endParaRPr lang="en-US" sz="2800">
                        <a:effectLs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a:effectLst/>
                        </a:rPr>
                        <a:t>4</a:t>
                      </a:r>
                      <a:endParaRPr lang="en-US" sz="2800" b="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a:effectLst/>
                        </a:rPr>
                        <a:t>4</a:t>
                      </a:r>
                      <a:endParaRPr lang="en-US" sz="2800" b="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dirty="0">
                          <a:effectLst/>
                        </a:rPr>
                        <a:t>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730258670"/>
                  </a:ext>
                </a:extLst>
              </a:tr>
              <a:tr h="646833">
                <a:tc>
                  <a:txBody>
                    <a:bodyPr/>
                    <a:lstStyle/>
                    <a:p>
                      <a:pPr rtl="0" fontAlgn="b"/>
                      <a:r>
                        <a:rPr lang="en-US" sz="2800" b="0" dirty="0">
                          <a:effectLst/>
                        </a:rPr>
                        <a:t>DatZ7032 – Wireless sensor networks</a:t>
                      </a:r>
                      <a:endParaRPr lang="en-US" sz="2800" b="0" dirty="0">
                        <a:effectLst/>
                        <a:latin typeface="Calibri" panose="020F0502020204030204" pitchFamily="34" charset="0"/>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dirty="0">
                          <a:effectLst/>
                        </a:rPr>
                        <a:t>4</a:t>
                      </a:r>
                      <a:endParaRPr lang="en-US" sz="2800" b="0"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rtl="0" fontAlgn="ctr"/>
                      <a:endParaRPr lang="en-US" sz="2800" dirty="0">
                        <a:effectLs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rtl="0" fontAlgn="ctr"/>
                      <a:endParaRPr lang="en-US" sz="2800">
                        <a:effectLs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a:effectLst/>
                        </a:rPr>
                        <a:t>4</a:t>
                      </a:r>
                      <a:endParaRPr lang="en-US" sz="2800" b="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a:effectLst/>
                        </a:rPr>
                        <a:t>4</a:t>
                      </a:r>
                      <a:endParaRPr lang="en-US" sz="2800" b="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dirty="0">
                          <a:effectLst/>
                        </a:rPr>
                        <a:t>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396914890"/>
                  </a:ext>
                </a:extLst>
              </a:tr>
              <a:tr h="773043">
                <a:tc>
                  <a:txBody>
                    <a:bodyPr/>
                    <a:lstStyle/>
                    <a:p>
                      <a:pPr rtl="0" fontAlgn="b"/>
                      <a:r>
                        <a:rPr lang="en-US" sz="2800" b="0">
                          <a:effectLst/>
                        </a:rPr>
                        <a:t>DatZ7033 - System Modelling and Semantic Web</a:t>
                      </a:r>
                      <a:endParaRPr lang="en-US" sz="2800" b="0">
                        <a:effectLst/>
                        <a:latin typeface="Calibri" panose="020F0502020204030204" pitchFamily="34" charset="0"/>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dirty="0">
                          <a:effectLst/>
                        </a:rPr>
                        <a:t>8</a:t>
                      </a:r>
                      <a:endParaRPr lang="en-US" sz="2800" b="0"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rtl="0" fontAlgn="ctr"/>
                      <a:endParaRPr lang="en-US" sz="2800" dirty="0">
                        <a:effectLs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rtl="0" fontAlgn="ctr"/>
                      <a:endParaRPr lang="en-US" sz="2800" dirty="0">
                        <a:effectLs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dirty="0">
                          <a:effectLst/>
                        </a:rPr>
                        <a:t>8</a:t>
                      </a:r>
                      <a:endParaRPr lang="en-US" sz="2800" b="0"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a:effectLst/>
                        </a:rPr>
                        <a:t>8</a:t>
                      </a:r>
                      <a:endParaRPr lang="en-US" sz="2800" b="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a:effectLst/>
                        </a:rPr>
                        <a:t>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538205765"/>
                  </a:ext>
                </a:extLst>
              </a:tr>
              <a:tr h="773043">
                <a:tc>
                  <a:txBody>
                    <a:bodyPr/>
                    <a:lstStyle/>
                    <a:p>
                      <a:pPr rtl="0" fontAlgn="b"/>
                      <a:r>
                        <a:rPr lang="en-US" sz="2800" b="0">
                          <a:effectLst/>
                        </a:rPr>
                        <a:t>DatZ7008 – Methods of Research in Computer Science</a:t>
                      </a:r>
                      <a:endParaRPr lang="en-US" sz="2800" b="0">
                        <a:effectLst/>
                        <a:latin typeface="Calibri" panose="020F0502020204030204" pitchFamily="34" charset="0"/>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u="sng" dirty="0">
                          <a:effectLst/>
                        </a:rPr>
                        <a:t>4</a:t>
                      </a:r>
                      <a:endParaRPr lang="en-US" sz="2800" b="0" u="sng"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rtl="0" fontAlgn="ctr"/>
                      <a:endParaRPr lang="en-US" sz="2800" dirty="0">
                        <a:effectLs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rtl="0" fontAlgn="ctr"/>
                      <a:endParaRPr lang="en-US" sz="2800" dirty="0">
                        <a:effectLs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dirty="0">
                          <a:effectLst/>
                        </a:rPr>
                        <a:t>4</a:t>
                      </a:r>
                      <a:endParaRPr lang="en-US" sz="2800" b="0"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dirty="0">
                          <a:effectLst/>
                        </a:rPr>
                        <a:t>4</a:t>
                      </a:r>
                      <a:endParaRPr lang="en-US" sz="2800" b="0"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dirty="0">
                          <a:effectLst/>
                        </a:rPr>
                        <a:t>0</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524472129"/>
                  </a:ext>
                </a:extLst>
              </a:tr>
              <a:tr h="646833">
                <a:tc>
                  <a:txBody>
                    <a:bodyPr/>
                    <a:lstStyle/>
                    <a:p>
                      <a:pPr rtl="0" fontAlgn="b"/>
                      <a:r>
                        <a:rPr lang="en-US" sz="2800" b="0">
                          <a:effectLst/>
                        </a:rPr>
                        <a:t>Exam</a:t>
                      </a:r>
                      <a:endParaRPr lang="en-US" sz="2800" b="0">
                        <a:effectLst/>
                        <a:latin typeface="Calibri" panose="020F0502020204030204" pitchFamily="34" charset="0"/>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endParaRPr lang="en-US" sz="2800">
                        <a:effectLs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rtl="0" fontAlgn="ctr"/>
                      <a:endParaRPr lang="en-US" sz="2800" dirty="0">
                        <a:effectLs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a:effectLst/>
                        </a:rPr>
                        <a:t>12</a:t>
                      </a:r>
                      <a:endParaRPr lang="en-US" sz="2800" b="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sz="2800" b="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800" b="0">
                          <a:effectLst/>
                        </a:rPr>
                        <a:t>12</a:t>
                      </a:r>
                      <a:endParaRPr lang="en-US" sz="2800" b="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800" dirty="0">
                          <a:effectLst/>
                        </a:rPr>
                        <a:t>12</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88642736"/>
                  </a:ext>
                </a:extLst>
              </a:tr>
              <a:tr h="646833">
                <a:tc>
                  <a:txBody>
                    <a:bodyPr/>
                    <a:lstStyle/>
                    <a:p>
                      <a:pPr rtl="0" fontAlgn="b"/>
                      <a:r>
                        <a:rPr lang="en-US" sz="2800" b="0">
                          <a:effectLst/>
                        </a:rPr>
                        <a:t>Teaching</a:t>
                      </a:r>
                      <a:endParaRPr lang="en-US" sz="2800" b="0">
                        <a:effectLst/>
                        <a:latin typeface="Calibri" panose="020F0502020204030204" pitchFamily="34" charset="0"/>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ctr"/>
                      <a:endParaRPr lang="en-US" sz="2800">
                        <a:effectLs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rtl="0" fontAlgn="ctr"/>
                      <a:endParaRPr lang="en-US" sz="2800" dirty="0">
                        <a:effectLst/>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a:effectLst/>
                        </a:rPr>
                        <a:t>8</a:t>
                      </a:r>
                      <a:endParaRPr lang="en-US" sz="2800" b="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sz="2800" b="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800" b="0">
                          <a:effectLst/>
                        </a:rPr>
                        <a:t>8</a:t>
                      </a:r>
                      <a:endParaRPr lang="en-US" sz="2800" b="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800" dirty="0">
                          <a:effectLst/>
                        </a:rPr>
                        <a:t>8</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502115908"/>
                  </a:ext>
                </a:extLst>
              </a:tr>
              <a:tr h="646833">
                <a:tc>
                  <a:txBody>
                    <a:bodyPr/>
                    <a:lstStyle/>
                    <a:p>
                      <a:pPr rtl="0" fontAlgn="b"/>
                      <a:r>
                        <a:rPr lang="en-US" sz="2800" b="0">
                          <a:effectLst/>
                        </a:rPr>
                        <a:t>Sum</a:t>
                      </a:r>
                      <a:endParaRPr lang="en-US" sz="2800" b="0">
                        <a:effectLst/>
                        <a:latin typeface="Calibri" panose="020F0502020204030204" pitchFamily="34" charset="0"/>
                      </a:endParaRPr>
                    </a:p>
                  </a:txBody>
                  <a:tcPr marL="28575" marR="28575" marT="19050" marB="1905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800" b="0" dirty="0">
                          <a:effectLst/>
                        </a:rPr>
                        <a:t>46</a:t>
                      </a:r>
                      <a:endParaRPr lang="en-US" sz="2800" b="0"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dirty="0">
                          <a:effectLst/>
                        </a:rPr>
                        <a:t>46</a:t>
                      </a:r>
                      <a:endParaRPr lang="en-US" sz="2800" b="0"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rtl="0" fontAlgn="ctr"/>
                      <a:r>
                        <a:rPr lang="en-US" sz="2800" b="0" dirty="0">
                          <a:effectLst/>
                        </a:rPr>
                        <a:t>52</a:t>
                      </a:r>
                      <a:endParaRPr lang="en-US" sz="2800" b="0" dirty="0">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800" b="1">
                          <a:effectLst/>
                        </a:rPr>
                        <a:t>92</a:t>
                      </a:r>
                      <a:endParaRPr lang="en-US" sz="2800" b="1">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800" b="1">
                          <a:effectLst/>
                        </a:rPr>
                        <a:t>144</a:t>
                      </a:r>
                      <a:endParaRPr lang="en-US" sz="2800" b="1">
                        <a:effectLst/>
                        <a:latin typeface="Calibri" panose="020F0502020204030204" pitchFamily="34" charset="0"/>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800" b="1" dirty="0">
                          <a:effectLst/>
                        </a:rPr>
                        <a:t>52</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766016383"/>
                  </a:ext>
                </a:extLst>
              </a:tr>
            </a:tbl>
          </a:graphicData>
        </a:graphic>
      </p:graphicFrame>
    </p:spTree>
    <p:extLst>
      <p:ext uri="{BB962C8B-B14F-4D97-AF65-F5344CB8AC3E}">
        <p14:creationId xmlns:p14="http://schemas.microsoft.com/office/powerpoint/2010/main" val="3518706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3644" y="1560927"/>
            <a:ext cx="5181600" cy="2667000"/>
          </a:xfrm>
        </p:spPr>
        <p:txBody>
          <a:bodyPr numCol="1">
            <a:normAutofit/>
          </a:bodyPr>
          <a:lstStyle/>
          <a:p>
            <a:pPr marL="12700" marR="5080">
              <a:lnSpc>
                <a:spcPct val="100000"/>
              </a:lnSpc>
              <a:spcBef>
                <a:spcPts val="90"/>
              </a:spcBef>
            </a:pPr>
            <a:r>
              <a:rPr lang="en-US" sz="4800" b="1" spc="-150" dirty="0">
                <a:solidFill>
                  <a:schemeClr val="bg1">
                    <a:lumMod val="50000"/>
                  </a:schemeClr>
                </a:solidFill>
                <a:latin typeface="Arial" panose="020B0604020202020204" pitchFamily="34" charset="0"/>
                <a:cs typeface="Arial" panose="020B0604020202020204" pitchFamily="34" charset="0"/>
              </a:rPr>
              <a:t>The story so far – research projects</a:t>
            </a:r>
          </a:p>
        </p:txBody>
      </p:sp>
      <p:sp>
        <p:nvSpPr>
          <p:cNvPr id="8" name="Text Placeholder 7">
            <a:extLst>
              <a:ext uri="{FF2B5EF4-FFF2-40B4-BE49-F238E27FC236}">
                <a16:creationId xmlns:a16="http://schemas.microsoft.com/office/drawing/2014/main" id="{F2248367-DC15-4EB2-8093-C1122DE834AD}"/>
              </a:ext>
            </a:extLst>
          </p:cNvPr>
          <p:cNvSpPr>
            <a:spLocks noGrp="1"/>
          </p:cNvSpPr>
          <p:nvPr>
            <p:ph type="body" sz="quarter" idx="12"/>
          </p:nvPr>
        </p:nvSpPr>
        <p:spPr>
          <a:xfrm>
            <a:off x="6623844" y="1559120"/>
            <a:ext cx="13481844" cy="8438955"/>
          </a:xfrm>
        </p:spPr>
        <p:txBody>
          <a:bodyPr>
            <a:normAutofit/>
          </a:bodyPr>
          <a:lstStyle/>
          <a:p>
            <a:pPr marL="342900" indent="-342900">
              <a:buFont typeface="Arial" panose="020B0604020202020204" pitchFamily="34" charset="0"/>
              <a:buChar char="•"/>
            </a:pPr>
            <a:endParaRPr lang="en-US" sz="4400" i="1" dirty="0">
              <a:solidFill>
                <a:schemeClr val="bg1">
                  <a:lumMod val="85000"/>
                </a:schemeClr>
              </a:solidFill>
            </a:endParaRPr>
          </a:p>
        </p:txBody>
      </p:sp>
    </p:spTree>
    <p:extLst>
      <p:ext uri="{BB962C8B-B14F-4D97-AF65-F5344CB8AC3E}">
        <p14:creationId xmlns:p14="http://schemas.microsoft.com/office/powerpoint/2010/main" val="156584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3644" y="1560927"/>
            <a:ext cx="5181600" cy="2667000"/>
          </a:xfrm>
        </p:spPr>
        <p:txBody>
          <a:bodyPr numCol="1">
            <a:normAutofit/>
          </a:bodyPr>
          <a:lstStyle/>
          <a:p>
            <a:pPr marL="12700" marR="5080">
              <a:lnSpc>
                <a:spcPct val="100000"/>
              </a:lnSpc>
              <a:spcBef>
                <a:spcPts val="90"/>
              </a:spcBef>
            </a:pPr>
            <a:r>
              <a:rPr lang="en-US" sz="4800" b="1" spc="-150" dirty="0">
                <a:solidFill>
                  <a:schemeClr val="bg1">
                    <a:lumMod val="50000"/>
                  </a:schemeClr>
                </a:solidFill>
                <a:latin typeface="Arial" panose="020B0604020202020204" pitchFamily="34" charset="0"/>
                <a:cs typeface="Arial" panose="020B0604020202020204" pitchFamily="34" charset="0"/>
              </a:rPr>
              <a:t>The story so far – research projects</a:t>
            </a:r>
          </a:p>
        </p:txBody>
      </p:sp>
      <p:sp>
        <p:nvSpPr>
          <p:cNvPr id="8" name="Text Placeholder 7">
            <a:extLst>
              <a:ext uri="{FF2B5EF4-FFF2-40B4-BE49-F238E27FC236}">
                <a16:creationId xmlns:a16="http://schemas.microsoft.com/office/drawing/2014/main" id="{F2248367-DC15-4EB2-8093-C1122DE834AD}"/>
              </a:ext>
            </a:extLst>
          </p:cNvPr>
          <p:cNvSpPr>
            <a:spLocks noGrp="1"/>
          </p:cNvSpPr>
          <p:nvPr>
            <p:ph type="body" sz="quarter" idx="12"/>
          </p:nvPr>
        </p:nvSpPr>
        <p:spPr>
          <a:xfrm>
            <a:off x="6623844" y="1559120"/>
            <a:ext cx="13481844" cy="8438955"/>
          </a:xfrm>
        </p:spPr>
        <p:txBody>
          <a:bodyPr>
            <a:normAutofit/>
          </a:bodyPr>
          <a:lstStyle/>
          <a:p>
            <a:pPr marL="342900" indent="-342900">
              <a:buFont typeface="Arial" panose="020B0604020202020204" pitchFamily="34" charset="0"/>
              <a:buChar char="•"/>
            </a:pPr>
            <a:r>
              <a:rPr lang="en-US" sz="4400" dirty="0">
                <a:solidFill>
                  <a:schemeClr val="bg1">
                    <a:lumMod val="85000"/>
                  </a:schemeClr>
                </a:solidFill>
              </a:rPr>
              <a:t>Horizon 2020 – </a:t>
            </a:r>
            <a:r>
              <a:rPr lang="en-US" sz="4400" i="1" dirty="0">
                <a:solidFill>
                  <a:schemeClr val="bg1">
                    <a:lumMod val="85000"/>
                  </a:schemeClr>
                </a:solidFill>
              </a:rPr>
              <a:t>“Trustworthy and Smart Actuation in IoT systems – ENACT”</a:t>
            </a:r>
          </a:p>
        </p:txBody>
      </p:sp>
    </p:spTree>
    <p:extLst>
      <p:ext uri="{BB962C8B-B14F-4D97-AF65-F5344CB8AC3E}">
        <p14:creationId xmlns:p14="http://schemas.microsoft.com/office/powerpoint/2010/main" val="1357753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3644" y="1560927"/>
            <a:ext cx="5181600" cy="2667000"/>
          </a:xfrm>
        </p:spPr>
        <p:txBody>
          <a:bodyPr numCol="1">
            <a:normAutofit/>
          </a:bodyPr>
          <a:lstStyle/>
          <a:p>
            <a:pPr marL="12700" marR="5080">
              <a:lnSpc>
                <a:spcPct val="100000"/>
              </a:lnSpc>
              <a:spcBef>
                <a:spcPts val="90"/>
              </a:spcBef>
            </a:pPr>
            <a:r>
              <a:rPr lang="en-US" sz="4800" b="1" spc="-150" dirty="0">
                <a:solidFill>
                  <a:schemeClr val="bg1">
                    <a:lumMod val="50000"/>
                  </a:schemeClr>
                </a:solidFill>
                <a:latin typeface="Arial" panose="020B0604020202020204" pitchFamily="34" charset="0"/>
                <a:cs typeface="Arial" panose="020B0604020202020204" pitchFamily="34" charset="0"/>
              </a:rPr>
              <a:t>The story so far – research projects</a:t>
            </a:r>
          </a:p>
        </p:txBody>
      </p:sp>
      <p:sp>
        <p:nvSpPr>
          <p:cNvPr id="8" name="Text Placeholder 7">
            <a:extLst>
              <a:ext uri="{FF2B5EF4-FFF2-40B4-BE49-F238E27FC236}">
                <a16:creationId xmlns:a16="http://schemas.microsoft.com/office/drawing/2014/main" id="{F2248367-DC15-4EB2-8093-C1122DE834AD}"/>
              </a:ext>
            </a:extLst>
          </p:cNvPr>
          <p:cNvSpPr>
            <a:spLocks noGrp="1"/>
          </p:cNvSpPr>
          <p:nvPr>
            <p:ph type="body" sz="quarter" idx="12"/>
          </p:nvPr>
        </p:nvSpPr>
        <p:spPr>
          <a:xfrm>
            <a:off x="6623844" y="1559120"/>
            <a:ext cx="13481844" cy="8438955"/>
          </a:xfrm>
        </p:spPr>
        <p:txBody>
          <a:bodyPr>
            <a:normAutofit/>
          </a:bodyPr>
          <a:lstStyle/>
          <a:p>
            <a:pPr marL="342900" indent="-342900">
              <a:buFont typeface="Arial" panose="020B0604020202020204" pitchFamily="34" charset="0"/>
              <a:buChar char="•"/>
            </a:pPr>
            <a:r>
              <a:rPr lang="en-US" sz="4400" dirty="0">
                <a:solidFill>
                  <a:schemeClr val="bg1">
                    <a:lumMod val="85000"/>
                  </a:schemeClr>
                </a:solidFill>
              </a:rPr>
              <a:t>Horizon 2020 – </a:t>
            </a:r>
            <a:r>
              <a:rPr lang="en-US" sz="4400" i="1" dirty="0">
                <a:solidFill>
                  <a:schemeClr val="bg1">
                    <a:lumMod val="85000"/>
                  </a:schemeClr>
                </a:solidFill>
              </a:rPr>
              <a:t>“Trustworthy and Smart Actuation in IoT systems – ENACT”</a:t>
            </a:r>
          </a:p>
          <a:p>
            <a:pPr marL="342900" indent="-342900">
              <a:buFont typeface="Arial" panose="020B0604020202020204" pitchFamily="34" charset="0"/>
              <a:buChar char="•"/>
            </a:pPr>
            <a:r>
              <a:rPr lang="en-US" sz="4400" dirty="0">
                <a:solidFill>
                  <a:schemeClr val="bg1">
                    <a:lumMod val="85000"/>
                  </a:schemeClr>
                </a:solidFill>
              </a:rPr>
              <a:t>Horizon 2020 – </a:t>
            </a:r>
            <a:r>
              <a:rPr lang="en-US" sz="4400" i="1" dirty="0">
                <a:solidFill>
                  <a:schemeClr val="bg1">
                    <a:lumMod val="85000"/>
                  </a:schemeClr>
                </a:solidFill>
              </a:rPr>
              <a:t>“Arrowhead-Tools for Engineering of </a:t>
            </a:r>
            <a:r>
              <a:rPr lang="en-US" sz="4400" i="1" dirty="0" err="1">
                <a:solidFill>
                  <a:schemeClr val="bg1">
                    <a:lumMod val="85000"/>
                  </a:schemeClr>
                </a:solidFill>
              </a:rPr>
              <a:t>Digitalisation</a:t>
            </a:r>
            <a:r>
              <a:rPr lang="en-US" sz="4400" i="1" dirty="0">
                <a:solidFill>
                  <a:schemeClr val="bg1">
                    <a:lumMod val="85000"/>
                  </a:schemeClr>
                </a:solidFill>
              </a:rPr>
              <a:t> Solutions (Arrowhead-Tools)”</a:t>
            </a:r>
          </a:p>
        </p:txBody>
      </p:sp>
    </p:spTree>
    <p:extLst>
      <p:ext uri="{BB962C8B-B14F-4D97-AF65-F5344CB8AC3E}">
        <p14:creationId xmlns:p14="http://schemas.microsoft.com/office/powerpoint/2010/main" val="1322510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3644" y="1560927"/>
            <a:ext cx="5181600" cy="2667000"/>
          </a:xfrm>
        </p:spPr>
        <p:txBody>
          <a:bodyPr numCol="1">
            <a:normAutofit/>
          </a:bodyPr>
          <a:lstStyle/>
          <a:p>
            <a:pPr marL="12700" marR="5080">
              <a:lnSpc>
                <a:spcPct val="100000"/>
              </a:lnSpc>
              <a:spcBef>
                <a:spcPts val="90"/>
              </a:spcBef>
            </a:pPr>
            <a:r>
              <a:rPr lang="en-US" sz="4800" b="1" spc="-150" dirty="0">
                <a:solidFill>
                  <a:schemeClr val="bg1">
                    <a:lumMod val="50000"/>
                  </a:schemeClr>
                </a:solidFill>
                <a:latin typeface="Arial" panose="020B0604020202020204" pitchFamily="34" charset="0"/>
                <a:cs typeface="Arial" panose="020B0604020202020204" pitchFamily="34" charset="0"/>
              </a:rPr>
              <a:t>The story so far – research projects</a:t>
            </a:r>
          </a:p>
        </p:txBody>
      </p:sp>
      <p:sp>
        <p:nvSpPr>
          <p:cNvPr id="8" name="Text Placeholder 7">
            <a:extLst>
              <a:ext uri="{FF2B5EF4-FFF2-40B4-BE49-F238E27FC236}">
                <a16:creationId xmlns:a16="http://schemas.microsoft.com/office/drawing/2014/main" id="{F2248367-DC15-4EB2-8093-C1122DE834AD}"/>
              </a:ext>
            </a:extLst>
          </p:cNvPr>
          <p:cNvSpPr>
            <a:spLocks noGrp="1"/>
          </p:cNvSpPr>
          <p:nvPr>
            <p:ph type="body" sz="quarter" idx="12"/>
          </p:nvPr>
        </p:nvSpPr>
        <p:spPr>
          <a:xfrm>
            <a:off x="6623844" y="1559120"/>
            <a:ext cx="13481844" cy="8438955"/>
          </a:xfrm>
        </p:spPr>
        <p:txBody>
          <a:bodyPr>
            <a:normAutofit/>
          </a:bodyPr>
          <a:lstStyle/>
          <a:p>
            <a:pPr marL="342900" indent="-342900">
              <a:buFont typeface="Arial" panose="020B0604020202020204" pitchFamily="34" charset="0"/>
              <a:buChar char="•"/>
            </a:pPr>
            <a:r>
              <a:rPr lang="en-US" sz="4400" dirty="0">
                <a:solidFill>
                  <a:schemeClr val="bg1">
                    <a:lumMod val="85000"/>
                  </a:schemeClr>
                </a:solidFill>
              </a:rPr>
              <a:t>Horizon 2020 – </a:t>
            </a:r>
            <a:r>
              <a:rPr lang="en-US" sz="4400" i="1" dirty="0">
                <a:solidFill>
                  <a:schemeClr val="bg1">
                    <a:lumMod val="85000"/>
                  </a:schemeClr>
                </a:solidFill>
              </a:rPr>
              <a:t>“Trustworthy and Smart Actuation in IoT systems – ENACT”</a:t>
            </a:r>
          </a:p>
          <a:p>
            <a:pPr marL="342900" indent="-342900">
              <a:buFont typeface="Arial" panose="020B0604020202020204" pitchFamily="34" charset="0"/>
              <a:buChar char="•"/>
            </a:pPr>
            <a:r>
              <a:rPr lang="en-US" sz="4400" dirty="0">
                <a:solidFill>
                  <a:schemeClr val="bg1">
                    <a:lumMod val="85000"/>
                  </a:schemeClr>
                </a:solidFill>
              </a:rPr>
              <a:t>Horizon 2020 – </a:t>
            </a:r>
            <a:r>
              <a:rPr lang="en-US" sz="4400" i="1" dirty="0">
                <a:solidFill>
                  <a:schemeClr val="bg1">
                    <a:lumMod val="85000"/>
                  </a:schemeClr>
                </a:solidFill>
              </a:rPr>
              <a:t>“Arrowhead-Tools for Engineering of </a:t>
            </a:r>
            <a:r>
              <a:rPr lang="en-US" sz="4400" i="1" dirty="0" err="1">
                <a:solidFill>
                  <a:schemeClr val="bg1">
                    <a:lumMod val="85000"/>
                  </a:schemeClr>
                </a:solidFill>
              </a:rPr>
              <a:t>Digitalisation</a:t>
            </a:r>
            <a:r>
              <a:rPr lang="en-US" sz="4400" i="1" dirty="0">
                <a:solidFill>
                  <a:schemeClr val="bg1">
                    <a:lumMod val="85000"/>
                  </a:schemeClr>
                </a:solidFill>
              </a:rPr>
              <a:t> Solutions (Arrowhead-Tools)”</a:t>
            </a:r>
          </a:p>
          <a:p>
            <a:pPr marL="342900" indent="-342900">
              <a:buFont typeface="Arial" panose="020B0604020202020204" pitchFamily="34" charset="0"/>
              <a:buChar char="•"/>
            </a:pPr>
            <a:r>
              <a:rPr lang="en-US" sz="4400" dirty="0">
                <a:solidFill>
                  <a:schemeClr val="bg1">
                    <a:lumMod val="85000"/>
                  </a:schemeClr>
                </a:solidFill>
              </a:rPr>
              <a:t>Horizon 2020 – </a:t>
            </a:r>
            <a:r>
              <a:rPr lang="en-US" sz="4400" i="1" dirty="0">
                <a:solidFill>
                  <a:schemeClr val="bg1">
                    <a:lumMod val="85000"/>
                  </a:schemeClr>
                </a:solidFill>
              </a:rPr>
              <a:t>“Intelligent transport and emergency management platform (</a:t>
            </a:r>
            <a:r>
              <a:rPr lang="en-US" sz="4400" i="1" dirty="0" err="1">
                <a:solidFill>
                  <a:schemeClr val="bg1">
                    <a:lumMod val="85000"/>
                  </a:schemeClr>
                </a:solidFill>
              </a:rPr>
              <a:t>iTrEMP</a:t>
            </a:r>
            <a:r>
              <a:rPr lang="en-US" sz="4400" i="1" dirty="0">
                <a:solidFill>
                  <a:schemeClr val="bg1">
                    <a:lumMod val="85000"/>
                  </a:schemeClr>
                </a:solidFill>
              </a:rPr>
              <a:t>)”</a:t>
            </a:r>
          </a:p>
        </p:txBody>
      </p:sp>
    </p:spTree>
    <p:extLst>
      <p:ext uri="{BB962C8B-B14F-4D97-AF65-F5344CB8AC3E}">
        <p14:creationId xmlns:p14="http://schemas.microsoft.com/office/powerpoint/2010/main" val="2187050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13644" y="1560927"/>
            <a:ext cx="5181600" cy="2667000"/>
          </a:xfrm>
        </p:spPr>
        <p:txBody>
          <a:bodyPr numCol="1">
            <a:normAutofit/>
          </a:bodyPr>
          <a:lstStyle/>
          <a:p>
            <a:pPr marL="12700" marR="5080">
              <a:lnSpc>
                <a:spcPct val="100000"/>
              </a:lnSpc>
              <a:spcBef>
                <a:spcPts val="90"/>
              </a:spcBef>
            </a:pPr>
            <a:r>
              <a:rPr lang="en-US" sz="4800" b="1" spc="-150" dirty="0">
                <a:solidFill>
                  <a:schemeClr val="bg1">
                    <a:lumMod val="50000"/>
                  </a:schemeClr>
                </a:solidFill>
                <a:latin typeface="Arial" panose="020B0604020202020204" pitchFamily="34" charset="0"/>
                <a:cs typeface="Arial" panose="020B0604020202020204" pitchFamily="34" charset="0"/>
              </a:rPr>
              <a:t>The story so far – research projects</a:t>
            </a:r>
          </a:p>
        </p:txBody>
      </p:sp>
      <p:sp>
        <p:nvSpPr>
          <p:cNvPr id="8" name="Text Placeholder 7">
            <a:extLst>
              <a:ext uri="{FF2B5EF4-FFF2-40B4-BE49-F238E27FC236}">
                <a16:creationId xmlns:a16="http://schemas.microsoft.com/office/drawing/2014/main" id="{F2248367-DC15-4EB2-8093-C1122DE834AD}"/>
              </a:ext>
            </a:extLst>
          </p:cNvPr>
          <p:cNvSpPr>
            <a:spLocks noGrp="1"/>
          </p:cNvSpPr>
          <p:nvPr>
            <p:ph type="body" sz="quarter" idx="12"/>
          </p:nvPr>
        </p:nvSpPr>
        <p:spPr>
          <a:xfrm>
            <a:off x="6623844" y="1559120"/>
            <a:ext cx="13481844" cy="8438955"/>
          </a:xfrm>
        </p:spPr>
        <p:txBody>
          <a:bodyPr>
            <a:normAutofit/>
          </a:bodyPr>
          <a:lstStyle/>
          <a:p>
            <a:pPr marL="342900" indent="-342900">
              <a:buFont typeface="Arial" panose="020B0604020202020204" pitchFamily="34" charset="0"/>
              <a:buChar char="•"/>
            </a:pPr>
            <a:r>
              <a:rPr lang="en-US" sz="4400" dirty="0">
                <a:solidFill>
                  <a:schemeClr val="bg1">
                    <a:lumMod val="85000"/>
                  </a:schemeClr>
                </a:solidFill>
              </a:rPr>
              <a:t>Horizon 2020 – </a:t>
            </a:r>
            <a:r>
              <a:rPr lang="en-US" sz="4400" i="1" dirty="0">
                <a:solidFill>
                  <a:schemeClr val="bg1">
                    <a:lumMod val="85000"/>
                  </a:schemeClr>
                </a:solidFill>
              </a:rPr>
              <a:t>“Trustworthy and Smart Actuation in IoT systems – ENACT”</a:t>
            </a:r>
          </a:p>
          <a:p>
            <a:pPr marL="342900" indent="-342900">
              <a:buFont typeface="Arial" panose="020B0604020202020204" pitchFamily="34" charset="0"/>
              <a:buChar char="•"/>
            </a:pPr>
            <a:r>
              <a:rPr lang="en-US" sz="4400" dirty="0">
                <a:solidFill>
                  <a:schemeClr val="bg1">
                    <a:lumMod val="85000"/>
                  </a:schemeClr>
                </a:solidFill>
              </a:rPr>
              <a:t>Horizon 2020 – </a:t>
            </a:r>
            <a:r>
              <a:rPr lang="en-US" sz="4400" i="1" dirty="0">
                <a:solidFill>
                  <a:schemeClr val="bg1">
                    <a:lumMod val="85000"/>
                  </a:schemeClr>
                </a:solidFill>
              </a:rPr>
              <a:t>“Arrowhead-Tools for Engineering of </a:t>
            </a:r>
            <a:r>
              <a:rPr lang="en-US" sz="4400" i="1" dirty="0" err="1">
                <a:solidFill>
                  <a:schemeClr val="bg1">
                    <a:lumMod val="85000"/>
                  </a:schemeClr>
                </a:solidFill>
              </a:rPr>
              <a:t>Digitalisation</a:t>
            </a:r>
            <a:r>
              <a:rPr lang="en-US" sz="4400" i="1" dirty="0">
                <a:solidFill>
                  <a:schemeClr val="bg1">
                    <a:lumMod val="85000"/>
                  </a:schemeClr>
                </a:solidFill>
              </a:rPr>
              <a:t> Solutions (Arrowhead-Tools)”</a:t>
            </a:r>
          </a:p>
          <a:p>
            <a:pPr marL="342900" indent="-342900">
              <a:buFont typeface="Arial" panose="020B0604020202020204" pitchFamily="34" charset="0"/>
              <a:buChar char="•"/>
            </a:pPr>
            <a:r>
              <a:rPr lang="en-US" sz="4400" dirty="0">
                <a:solidFill>
                  <a:schemeClr val="bg1">
                    <a:lumMod val="85000"/>
                  </a:schemeClr>
                </a:solidFill>
              </a:rPr>
              <a:t>Horizon 2020 – </a:t>
            </a:r>
            <a:r>
              <a:rPr lang="en-US" sz="4400" i="1" dirty="0">
                <a:solidFill>
                  <a:schemeClr val="bg1">
                    <a:lumMod val="85000"/>
                  </a:schemeClr>
                </a:solidFill>
              </a:rPr>
              <a:t>“Intelligent transport and emergency management platform (</a:t>
            </a:r>
            <a:r>
              <a:rPr lang="en-US" sz="4400" i="1" dirty="0" err="1">
                <a:solidFill>
                  <a:schemeClr val="bg1">
                    <a:lumMod val="85000"/>
                  </a:schemeClr>
                </a:solidFill>
              </a:rPr>
              <a:t>iTrEMP</a:t>
            </a:r>
            <a:r>
              <a:rPr lang="en-US" sz="4400" i="1" dirty="0">
                <a:solidFill>
                  <a:schemeClr val="bg1">
                    <a:lumMod val="85000"/>
                  </a:schemeClr>
                </a:solidFill>
              </a:rPr>
              <a:t>)”</a:t>
            </a:r>
          </a:p>
          <a:p>
            <a:pPr marL="342900" indent="-342900">
              <a:buFont typeface="Arial" panose="020B0604020202020204" pitchFamily="34" charset="0"/>
              <a:buChar char="•"/>
            </a:pPr>
            <a:r>
              <a:rPr lang="en-US" sz="4400" dirty="0">
                <a:solidFill>
                  <a:schemeClr val="bg1">
                    <a:lumMod val="85000"/>
                  </a:schemeClr>
                </a:solidFill>
              </a:rPr>
              <a:t>VPP – </a:t>
            </a:r>
            <a:r>
              <a:rPr lang="en-US" sz="4400" i="1" dirty="0">
                <a:solidFill>
                  <a:schemeClr val="bg1">
                    <a:lumMod val="85000"/>
                  </a:schemeClr>
                </a:solidFill>
              </a:rPr>
              <a:t>“Smart non-contact phenotyping of raspberries and quinces using machine learning methods, hyperspectral and 3D images (</a:t>
            </a:r>
            <a:r>
              <a:rPr lang="en-US" sz="4400" i="1" dirty="0" err="1">
                <a:solidFill>
                  <a:schemeClr val="bg1">
                    <a:lumMod val="85000"/>
                  </a:schemeClr>
                </a:solidFill>
              </a:rPr>
              <a:t>AKFen</a:t>
            </a:r>
            <a:r>
              <a:rPr lang="en-US" sz="4400" i="1" dirty="0">
                <a:solidFill>
                  <a:schemeClr val="bg1">
                    <a:lumMod val="85000"/>
                  </a:schemeClr>
                </a:solidFill>
              </a:rPr>
              <a:t>)”</a:t>
            </a:r>
          </a:p>
        </p:txBody>
      </p:sp>
    </p:spTree>
    <p:extLst>
      <p:ext uri="{BB962C8B-B14F-4D97-AF65-F5344CB8AC3E}">
        <p14:creationId xmlns:p14="http://schemas.microsoft.com/office/powerpoint/2010/main" val="3148922833"/>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PF Handbook Pro"/>
        <a:ea typeface=""/>
        <a:cs typeface=""/>
      </a:majorFont>
      <a:minorFont>
        <a:latin typeface="PF Handbook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1008</TotalTime>
  <Words>1635</Words>
  <Application>Microsoft Office PowerPoint</Application>
  <PresentationFormat>Custom</PresentationFormat>
  <Paragraphs>224</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(null)</vt:lpstr>
      <vt:lpstr>Arial Narrow</vt:lpstr>
      <vt:lpstr>Calibri</vt:lpstr>
      <vt:lpstr>PF Handbook Pro</vt:lpstr>
      <vt:lpstr>Office Theme</vt:lpstr>
      <vt:lpstr>PHD progress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EDIS NOBIS EXCEATIAE  PORPORUM DERIT</dc:title>
  <dc:creator>Sergey</dc:creator>
  <cp:lastModifiedBy>Rihards Balašs</cp:lastModifiedBy>
  <cp:revision>89</cp:revision>
  <dcterms:created xsi:type="dcterms:W3CDTF">2018-05-23T10:57:02Z</dcterms:created>
  <dcterms:modified xsi:type="dcterms:W3CDTF">2021-12-08T14:10:38Z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2018-05-10T00:00:00Z</vt:filetime>
  </property>
  <property fmtid="{D5CDD505-2E9C-101B-9397-08002B2CF9AE}" pid="3" name="Creator">
    <vt:lpwstr>Adobe InDesign CC 13.0 (Macintosh)</vt:lpwstr>
  </property>
  <property fmtid="{D5CDD505-2E9C-101B-9397-08002B2CF9AE}" pid="4" name="LastSaved">
    <vt:filetime>2018-05-23T00:00:00Z</vt:filetime>
  </property>
</Properties>
</file>