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64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93E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0B7F0-17D3-4FBB-B815-65CE47A2311B}" v="43" dt="2022-02-24T23:39:16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7142" autoAdjust="0"/>
  </p:normalViewPr>
  <p:slideViewPr>
    <p:cSldViewPr snapToGrid="0">
      <p:cViewPr varScale="1">
        <p:scale>
          <a:sx n="139" d="100"/>
          <a:sy n="139" d="100"/>
        </p:scale>
        <p:origin x="192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B2620-84BD-4895-9F87-A7414DF27C72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3C0B6-907F-4A79-A26B-78714CDF87E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465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first </a:t>
            </a:r>
            <a:r>
              <a:rPr lang="lv-LV" dirty="0" err="1"/>
              <a:t>year</a:t>
            </a:r>
            <a:r>
              <a:rPr lang="lv-LV" dirty="0"/>
              <a:t> I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directing</a:t>
            </a:r>
            <a:r>
              <a:rPr lang="lv-LV" dirty="0"/>
              <a:t> </a:t>
            </a:r>
            <a:r>
              <a:rPr lang="lv-LV" dirty="0" err="1"/>
              <a:t>my</a:t>
            </a:r>
            <a:r>
              <a:rPr lang="lv-LV" dirty="0"/>
              <a:t> </a:t>
            </a:r>
            <a:r>
              <a:rPr lang="lv-LV" dirty="0" err="1"/>
              <a:t>attention</a:t>
            </a:r>
            <a:r>
              <a:rPr lang="lv-LV" dirty="0"/>
              <a:t> </a:t>
            </a:r>
            <a:r>
              <a:rPr lang="lv-LV" dirty="0" err="1"/>
              <a:t>towards</a:t>
            </a:r>
            <a:r>
              <a:rPr lang="lv-LV" dirty="0"/>
              <a:t> «</a:t>
            </a:r>
            <a:r>
              <a:rPr lang="lv-LV" dirty="0" err="1"/>
              <a:t>engineering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organism</a:t>
            </a:r>
            <a:r>
              <a:rPr lang="lv-LV" dirty="0"/>
              <a:t> </a:t>
            </a:r>
            <a:r>
              <a:rPr lang="lv-LV" dirty="0" err="1"/>
              <a:t>strains</a:t>
            </a:r>
            <a:r>
              <a:rPr lang="lv-LV" dirty="0"/>
              <a:t>» </a:t>
            </a:r>
            <a:r>
              <a:rPr lang="lv-LV" dirty="0" err="1"/>
              <a:t>part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my</a:t>
            </a:r>
            <a:r>
              <a:rPr lang="lv-LV" dirty="0"/>
              <a:t> </a:t>
            </a:r>
            <a:r>
              <a:rPr lang="lv-LV" dirty="0" err="1"/>
              <a:t>title</a:t>
            </a:r>
            <a:r>
              <a:rPr lang="lv-LV" dirty="0"/>
              <a:t> - </a:t>
            </a:r>
            <a:r>
              <a:rPr lang="lv-LV" dirty="0" err="1"/>
              <a:t>specifically</a:t>
            </a:r>
            <a:r>
              <a:rPr lang="lv-LV" dirty="0"/>
              <a:t> </a:t>
            </a:r>
            <a:r>
              <a:rPr lang="lv-LV" dirty="0" err="1"/>
              <a:t>exploring</a:t>
            </a:r>
            <a:r>
              <a:rPr lang="lv-LV" dirty="0"/>
              <a:t> </a:t>
            </a:r>
            <a:r>
              <a:rPr lang="lv-LV" dirty="0" err="1"/>
              <a:t>previously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15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6095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983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First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developed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2003. it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optKnock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later</a:t>
            </a:r>
            <a:r>
              <a:rPr lang="lv-LV" dirty="0"/>
              <a:t> it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implemented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COBRA </a:t>
            </a:r>
            <a:r>
              <a:rPr lang="lv-LV" dirty="0" err="1"/>
              <a:t>toolbox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most</a:t>
            </a:r>
            <a:r>
              <a:rPr lang="lv-LV" dirty="0"/>
              <a:t> </a:t>
            </a:r>
            <a:r>
              <a:rPr lang="lv-LV" dirty="0" err="1"/>
              <a:t>metabolic</a:t>
            </a:r>
            <a:r>
              <a:rPr lang="lv-LV" dirty="0"/>
              <a:t> </a:t>
            </a:r>
            <a:r>
              <a:rPr lang="lv-LV" dirty="0" err="1"/>
              <a:t>engineers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to </a:t>
            </a:r>
            <a:r>
              <a:rPr lang="lv-LV" dirty="0" err="1"/>
              <a:t>develop</a:t>
            </a:r>
            <a:r>
              <a:rPr lang="lv-LV" dirty="0"/>
              <a:t> </a:t>
            </a:r>
            <a:r>
              <a:rPr lang="lv-LV" dirty="0" err="1"/>
              <a:t>new</a:t>
            </a:r>
            <a:r>
              <a:rPr lang="lv-LV" dirty="0"/>
              <a:t> </a:t>
            </a:r>
            <a:r>
              <a:rPr lang="lv-LV" dirty="0" err="1"/>
              <a:t>strains</a:t>
            </a:r>
            <a:r>
              <a:rPr lang="lv-LV" dirty="0"/>
              <a:t>.</a:t>
            </a:r>
          </a:p>
          <a:p>
            <a:r>
              <a:rPr lang="lv-LV" dirty="0"/>
              <a:t>It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bi-level</a:t>
            </a:r>
            <a:r>
              <a:rPr lang="lv-LV" dirty="0"/>
              <a:t> </a:t>
            </a:r>
            <a:r>
              <a:rPr lang="lv-LV" dirty="0" err="1"/>
              <a:t>programming</a:t>
            </a:r>
            <a:r>
              <a:rPr lang="lv-LV" dirty="0"/>
              <a:t> </a:t>
            </a:r>
            <a:r>
              <a:rPr lang="lv-LV" dirty="0" err="1"/>
              <a:t>framework</a:t>
            </a:r>
            <a:r>
              <a:rPr lang="lv-LV" dirty="0"/>
              <a:t> </a:t>
            </a:r>
            <a:r>
              <a:rPr lang="lv-LV" dirty="0" err="1"/>
              <a:t>whose</a:t>
            </a:r>
            <a:r>
              <a:rPr lang="lv-LV" dirty="0"/>
              <a:t> first </a:t>
            </a:r>
            <a:r>
              <a:rPr lang="lv-LV" dirty="0" err="1"/>
              <a:t>layer</a:t>
            </a:r>
            <a:r>
              <a:rPr lang="lv-LV" dirty="0"/>
              <a:t> </a:t>
            </a:r>
            <a:r>
              <a:rPr lang="lv-LV" dirty="0" err="1"/>
              <a:t>tries</a:t>
            </a:r>
            <a:r>
              <a:rPr lang="lv-LV" dirty="0"/>
              <a:t> to </a:t>
            </a:r>
            <a:r>
              <a:rPr lang="lv-LV" dirty="0" err="1"/>
              <a:t>maximize</a:t>
            </a:r>
            <a:r>
              <a:rPr lang="lv-LV" dirty="0"/>
              <a:t> </a:t>
            </a:r>
            <a:r>
              <a:rPr lang="lv-LV" dirty="0" err="1"/>
              <a:t>yield</a:t>
            </a:r>
            <a:r>
              <a:rPr lang="lv-LV" dirty="0"/>
              <a:t>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second</a:t>
            </a:r>
            <a:r>
              <a:rPr lang="lv-LV" dirty="0"/>
              <a:t> – </a:t>
            </a:r>
            <a:r>
              <a:rPr lang="lv-LV" dirty="0" err="1"/>
              <a:t>maximize</a:t>
            </a:r>
            <a:r>
              <a:rPr lang="lv-LV" dirty="0"/>
              <a:t> </a:t>
            </a:r>
            <a:r>
              <a:rPr lang="lv-LV" dirty="0" err="1"/>
              <a:t>growth</a:t>
            </a:r>
            <a:r>
              <a:rPr lang="lv-LV" dirty="0"/>
              <a:t>.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levels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combined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single</a:t>
            </a:r>
            <a:r>
              <a:rPr lang="lv-LV" dirty="0"/>
              <a:t> </a:t>
            </a:r>
            <a:r>
              <a:rPr lang="lv-LV" dirty="0" err="1"/>
              <a:t>Mixed</a:t>
            </a:r>
            <a:r>
              <a:rPr lang="lv-LV" dirty="0"/>
              <a:t> </a:t>
            </a:r>
            <a:r>
              <a:rPr lang="lv-LV" dirty="0" err="1"/>
              <a:t>Integer</a:t>
            </a:r>
            <a:r>
              <a:rPr lang="lv-LV" dirty="0"/>
              <a:t> </a:t>
            </a:r>
            <a:r>
              <a:rPr lang="lv-LV" dirty="0" err="1"/>
              <a:t>Linear</a:t>
            </a:r>
            <a:r>
              <a:rPr lang="lv-LV" dirty="0"/>
              <a:t> </a:t>
            </a:r>
            <a:r>
              <a:rPr lang="lv-LV" dirty="0" err="1"/>
              <a:t>Programming</a:t>
            </a:r>
            <a:r>
              <a:rPr lang="lv-LV" dirty="0"/>
              <a:t> </a:t>
            </a:r>
            <a:r>
              <a:rPr lang="lv-LV" dirty="0" err="1"/>
              <a:t>problem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solved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commercial</a:t>
            </a:r>
            <a:r>
              <a:rPr lang="lv-LV" dirty="0"/>
              <a:t> </a:t>
            </a:r>
            <a:r>
              <a:rPr lang="lv-LV" dirty="0" err="1"/>
              <a:t>solvers</a:t>
            </a:r>
            <a:r>
              <a:rPr lang="lv-LV" dirty="0"/>
              <a:t>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gives</a:t>
            </a:r>
            <a:r>
              <a:rPr lang="lv-LV" dirty="0"/>
              <a:t> </a:t>
            </a:r>
            <a:r>
              <a:rPr lang="lv-LV" dirty="0" err="1"/>
              <a:t>overly</a:t>
            </a:r>
            <a:r>
              <a:rPr lang="lv-LV" dirty="0"/>
              <a:t> </a:t>
            </a:r>
            <a:r>
              <a:rPr lang="lv-LV" dirty="0" err="1"/>
              <a:t>optimistic</a:t>
            </a:r>
            <a:r>
              <a:rPr lang="lv-LV" dirty="0"/>
              <a:t> </a:t>
            </a:r>
            <a:r>
              <a:rPr lang="lv-LV" dirty="0" err="1"/>
              <a:t>results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growth</a:t>
            </a:r>
            <a:r>
              <a:rPr lang="lv-LV" dirty="0"/>
              <a:t> </a:t>
            </a:r>
            <a:r>
              <a:rPr lang="lv-LV" dirty="0" err="1"/>
              <a:t>coupling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weak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217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Growth</a:t>
            </a:r>
            <a:r>
              <a:rPr lang="lv-LV" dirty="0"/>
              <a:t> </a:t>
            </a:r>
            <a:r>
              <a:rPr lang="lv-LV" dirty="0" err="1"/>
              <a:t>coupling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strain</a:t>
            </a:r>
            <a:r>
              <a:rPr lang="lv-LV" dirty="0"/>
              <a:t> </a:t>
            </a:r>
            <a:r>
              <a:rPr lang="lv-LV" dirty="0" err="1"/>
              <a:t>design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forces</a:t>
            </a:r>
            <a:r>
              <a:rPr lang="lv-LV" dirty="0"/>
              <a:t> </a:t>
            </a:r>
            <a:r>
              <a:rPr lang="lv-LV" dirty="0" err="1"/>
              <a:t>organism</a:t>
            </a:r>
            <a:r>
              <a:rPr lang="lv-LV" dirty="0"/>
              <a:t> to </a:t>
            </a:r>
            <a:r>
              <a:rPr lang="lv-LV" dirty="0" err="1"/>
              <a:t>produce</a:t>
            </a:r>
            <a:r>
              <a:rPr lang="lv-LV" dirty="0"/>
              <a:t> </a:t>
            </a:r>
            <a:r>
              <a:rPr lang="lv-LV" dirty="0" err="1"/>
              <a:t>desired</a:t>
            </a:r>
            <a:r>
              <a:rPr lang="lv-LV" dirty="0"/>
              <a:t> </a:t>
            </a:r>
            <a:r>
              <a:rPr lang="lv-LV" dirty="0" err="1"/>
              <a:t>metabolite</a:t>
            </a:r>
            <a:r>
              <a:rPr lang="lv-LV" dirty="0"/>
              <a:t> </a:t>
            </a:r>
            <a:r>
              <a:rPr lang="lv-LV" dirty="0" err="1"/>
              <a:t>while</a:t>
            </a:r>
            <a:r>
              <a:rPr lang="lv-LV" dirty="0"/>
              <a:t> it </a:t>
            </a:r>
            <a:r>
              <a:rPr lang="lv-LV" dirty="0" err="1"/>
              <a:t>grows</a:t>
            </a:r>
            <a:r>
              <a:rPr lang="lv-LV" dirty="0"/>
              <a:t>. It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easily</a:t>
            </a:r>
            <a:r>
              <a:rPr lang="lv-LV" dirty="0"/>
              <a:t> </a:t>
            </a:r>
            <a:r>
              <a:rPr lang="lv-LV" dirty="0" err="1"/>
              <a:t>seen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production</a:t>
            </a:r>
            <a:r>
              <a:rPr lang="lv-LV" dirty="0"/>
              <a:t> </a:t>
            </a:r>
            <a:r>
              <a:rPr lang="lv-LV" dirty="0" err="1"/>
              <a:t>envelope</a:t>
            </a:r>
            <a:r>
              <a:rPr lang="lv-LV" dirty="0"/>
              <a:t>,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flux</a:t>
            </a:r>
            <a:r>
              <a:rPr lang="lv-LV" dirty="0"/>
              <a:t> </a:t>
            </a:r>
            <a:r>
              <a:rPr lang="lv-LV" dirty="0" err="1"/>
              <a:t>projection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target</a:t>
            </a:r>
            <a:r>
              <a:rPr lang="lv-LV" dirty="0"/>
              <a:t> </a:t>
            </a:r>
            <a:r>
              <a:rPr lang="lv-LV" dirty="0" err="1"/>
              <a:t>product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growth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2d </a:t>
            </a:r>
            <a:r>
              <a:rPr lang="lv-LV" dirty="0" err="1"/>
              <a:t>graph</a:t>
            </a:r>
            <a:r>
              <a:rPr lang="lv-LV" dirty="0"/>
              <a:t>.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metabolic</a:t>
            </a:r>
            <a:r>
              <a:rPr lang="lv-LV" dirty="0"/>
              <a:t> </a:t>
            </a:r>
            <a:r>
              <a:rPr lang="lv-LV" dirty="0" err="1"/>
              <a:t>engineers</a:t>
            </a:r>
            <a:r>
              <a:rPr lang="lv-LV" dirty="0"/>
              <a:t> it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useful</a:t>
            </a:r>
            <a:r>
              <a:rPr lang="lv-LV" dirty="0"/>
              <a:t> 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organism</a:t>
            </a:r>
            <a:r>
              <a:rPr lang="lv-LV" dirty="0"/>
              <a:t> </a:t>
            </a:r>
            <a:r>
              <a:rPr lang="lv-LV" dirty="0" err="1"/>
              <a:t>always</a:t>
            </a:r>
            <a:r>
              <a:rPr lang="lv-LV" dirty="0"/>
              <a:t> </a:t>
            </a:r>
            <a:r>
              <a:rPr lang="lv-LV" dirty="0" err="1"/>
              <a:t>produces</a:t>
            </a:r>
            <a:r>
              <a:rPr lang="lv-LV" dirty="0"/>
              <a:t> </a:t>
            </a:r>
            <a:r>
              <a:rPr lang="lv-LV" dirty="0" err="1"/>
              <a:t>target</a:t>
            </a:r>
            <a:r>
              <a:rPr lang="lv-LV" dirty="0"/>
              <a:t> </a:t>
            </a:r>
            <a:r>
              <a:rPr lang="lv-LV" dirty="0" err="1"/>
              <a:t>metabolite</a:t>
            </a:r>
            <a:r>
              <a:rPr lang="lv-LV" dirty="0"/>
              <a:t> </a:t>
            </a:r>
            <a:r>
              <a:rPr lang="lv-LV" dirty="0" err="1"/>
              <a:t>even</a:t>
            </a:r>
            <a:r>
              <a:rPr lang="lv-LV" dirty="0"/>
              <a:t> 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organism</a:t>
            </a:r>
            <a:r>
              <a:rPr lang="lv-LV" dirty="0"/>
              <a:t> </a:t>
            </a:r>
            <a:r>
              <a:rPr lang="lv-LV" dirty="0" err="1"/>
              <a:t>does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grow</a:t>
            </a:r>
            <a:r>
              <a:rPr lang="lv-LV" dirty="0"/>
              <a:t> –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Strong-growth</a:t>
            </a:r>
            <a:r>
              <a:rPr lang="lv-LV" dirty="0"/>
              <a:t> </a:t>
            </a:r>
            <a:r>
              <a:rPr lang="lv-LV" dirty="0" err="1"/>
              <a:t>coupling</a:t>
            </a:r>
            <a:endParaRPr lang="lv-LV" dirty="0"/>
          </a:p>
          <a:p>
            <a:r>
              <a:rPr lang="lv-LV" dirty="0" err="1"/>
              <a:t>Growth</a:t>
            </a:r>
            <a:r>
              <a:rPr lang="lv-LV" dirty="0"/>
              <a:t> </a:t>
            </a:r>
            <a:r>
              <a:rPr lang="lv-LV" dirty="0" err="1"/>
              <a:t>coupling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weak</a:t>
            </a:r>
            <a:r>
              <a:rPr lang="lv-LV" dirty="0"/>
              <a:t>, </a:t>
            </a:r>
            <a:r>
              <a:rPr lang="lv-LV" dirty="0" err="1"/>
              <a:t>holistic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strong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9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Next</a:t>
            </a:r>
            <a:r>
              <a:rPr lang="lv-LV" dirty="0"/>
              <a:t> </a:t>
            </a:r>
            <a:r>
              <a:rPr lang="lv-LV" dirty="0" err="1"/>
              <a:t>noteworthy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robustKnock</a:t>
            </a:r>
            <a:r>
              <a:rPr lang="lv-LV" dirty="0"/>
              <a:t>,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improved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optKnock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algorithm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creates</a:t>
            </a:r>
            <a:r>
              <a:rPr lang="lv-LV" dirty="0"/>
              <a:t> </a:t>
            </a:r>
            <a:r>
              <a:rPr lang="lv-LV" dirty="0" err="1"/>
              <a:t>smaller</a:t>
            </a:r>
            <a:r>
              <a:rPr lang="lv-LV" dirty="0"/>
              <a:t> MILP </a:t>
            </a:r>
            <a:r>
              <a:rPr lang="lv-LV" dirty="0" err="1"/>
              <a:t>problem</a:t>
            </a:r>
            <a:r>
              <a:rPr lang="lv-LV" dirty="0"/>
              <a:t> ()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always</a:t>
            </a:r>
            <a:r>
              <a:rPr lang="lv-LV" dirty="0"/>
              <a:t> </a:t>
            </a:r>
            <a:r>
              <a:rPr lang="lv-LV" dirty="0" err="1"/>
              <a:t>finds</a:t>
            </a:r>
            <a:r>
              <a:rPr lang="lv-LV" dirty="0"/>
              <a:t> </a:t>
            </a:r>
            <a:r>
              <a:rPr lang="lv-LV" dirty="0" err="1"/>
              <a:t>growth-coupling</a:t>
            </a:r>
            <a:r>
              <a:rPr lang="lv-LV" dirty="0"/>
              <a:t> </a:t>
            </a:r>
            <a:r>
              <a:rPr lang="lv-LV" dirty="0" err="1"/>
              <a:t>potential</a:t>
            </a:r>
            <a:r>
              <a:rPr lang="lv-LV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356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Next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I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looking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optCouple</a:t>
            </a:r>
            <a:r>
              <a:rPr lang="lv-LV" dirty="0"/>
              <a:t>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first </a:t>
            </a:r>
            <a:r>
              <a:rPr lang="lv-LV" dirty="0" err="1"/>
              <a:t>taht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Python</a:t>
            </a:r>
            <a:r>
              <a:rPr lang="lv-LV" dirty="0"/>
              <a:t>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gives</a:t>
            </a:r>
            <a:r>
              <a:rPr lang="lv-LV" dirty="0"/>
              <a:t> </a:t>
            </a:r>
            <a:r>
              <a:rPr lang="lv-LV" dirty="0" err="1"/>
              <a:t>user</a:t>
            </a:r>
            <a:r>
              <a:rPr lang="lv-LV" dirty="0"/>
              <a:t> </a:t>
            </a:r>
            <a:r>
              <a:rPr lang="lv-LV" dirty="0" err="1"/>
              <a:t>ability</a:t>
            </a:r>
            <a:r>
              <a:rPr lang="lv-LV" dirty="0"/>
              <a:t> to </a:t>
            </a:r>
            <a:r>
              <a:rPr lang="lv-LV" dirty="0" err="1"/>
              <a:t>att</a:t>
            </a:r>
            <a:r>
              <a:rPr lang="lv-LV" dirty="0"/>
              <a:t> </a:t>
            </a:r>
            <a:r>
              <a:rPr lang="lv-LV" dirty="0" err="1"/>
              <a:t>reactions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model</a:t>
            </a:r>
            <a:r>
              <a:rPr lang="lv-LV" dirty="0"/>
              <a:t> as </a:t>
            </a:r>
            <a:r>
              <a:rPr lang="lv-LV" dirty="0" err="1"/>
              <a:t>well</a:t>
            </a:r>
            <a:r>
              <a:rPr lang="lv-LV" dirty="0"/>
              <a:t> as </a:t>
            </a:r>
            <a:r>
              <a:rPr lang="lv-LV" dirty="0" err="1"/>
              <a:t>take</a:t>
            </a:r>
            <a:r>
              <a:rPr lang="lv-LV" dirty="0"/>
              <a:t> </a:t>
            </a:r>
            <a:r>
              <a:rPr lang="lv-LV" dirty="0" err="1"/>
              <a:t>them</a:t>
            </a:r>
            <a:r>
              <a:rPr lang="lv-LV" dirty="0"/>
              <a:t> </a:t>
            </a:r>
            <a:r>
              <a:rPr lang="lv-LV" dirty="0" err="1"/>
              <a:t>out</a:t>
            </a:r>
            <a:r>
              <a:rPr lang="lv-LV" dirty="0"/>
              <a:t>.</a:t>
            </a:r>
          </a:p>
          <a:p>
            <a:r>
              <a:rPr lang="lv-LV" dirty="0" err="1"/>
              <a:t>Creators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worked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reducing</a:t>
            </a:r>
            <a:r>
              <a:rPr lang="lv-LV" dirty="0"/>
              <a:t> </a:t>
            </a:r>
            <a:r>
              <a:rPr lang="lv-LV" dirty="0" err="1"/>
              <a:t>calculation</a:t>
            </a:r>
            <a:r>
              <a:rPr lang="lv-LV" dirty="0"/>
              <a:t> </a:t>
            </a:r>
            <a:r>
              <a:rPr lang="lv-LV" dirty="0" err="1"/>
              <a:t>times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further</a:t>
            </a:r>
            <a:r>
              <a:rPr lang="lv-LV" dirty="0"/>
              <a:t> </a:t>
            </a:r>
            <a:r>
              <a:rPr lang="lv-LV" dirty="0" err="1"/>
              <a:t>decreasing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matrix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MILP </a:t>
            </a:r>
            <a:r>
              <a:rPr lang="lv-LV" dirty="0" err="1"/>
              <a:t>problem</a:t>
            </a:r>
            <a:r>
              <a:rPr lang="lv-LV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929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Next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ModCell2,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gave</a:t>
            </a:r>
            <a:r>
              <a:rPr lang="lv-LV" dirty="0"/>
              <a:t> </a:t>
            </a:r>
            <a:r>
              <a:rPr lang="lv-LV" dirty="0" err="1"/>
              <a:t>user</a:t>
            </a:r>
            <a:r>
              <a:rPr lang="lv-LV" dirty="0"/>
              <a:t> </a:t>
            </a:r>
            <a:r>
              <a:rPr lang="lv-LV" dirty="0" err="1"/>
              <a:t>posibility</a:t>
            </a:r>
            <a:r>
              <a:rPr lang="lv-LV" dirty="0"/>
              <a:t> to </a:t>
            </a:r>
            <a:r>
              <a:rPr lang="lv-LV" dirty="0" err="1"/>
              <a:t>calculate</a:t>
            </a:r>
            <a:r>
              <a:rPr lang="lv-LV" dirty="0"/>
              <a:t> </a:t>
            </a:r>
            <a:r>
              <a:rPr lang="lv-LV" dirty="0" err="1"/>
              <a:t>multiple</a:t>
            </a:r>
            <a:r>
              <a:rPr lang="lv-LV" dirty="0"/>
              <a:t> </a:t>
            </a:r>
            <a:r>
              <a:rPr lang="lv-LV" dirty="0" err="1"/>
              <a:t>target</a:t>
            </a:r>
            <a:r>
              <a:rPr lang="lv-LV" dirty="0"/>
              <a:t> </a:t>
            </a:r>
            <a:r>
              <a:rPr lang="lv-LV" dirty="0" err="1"/>
              <a:t>functions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same</a:t>
            </a:r>
            <a:r>
              <a:rPr lang="lv-LV" dirty="0"/>
              <a:t> </a:t>
            </a:r>
            <a:r>
              <a:rPr lang="lv-LV" dirty="0" err="1"/>
              <a:t>time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creating</a:t>
            </a:r>
            <a:r>
              <a:rPr lang="lv-LV" dirty="0"/>
              <a:t> «</a:t>
            </a:r>
            <a:r>
              <a:rPr lang="lv-LV" dirty="0" err="1"/>
              <a:t>cells</a:t>
            </a:r>
            <a:r>
              <a:rPr lang="lv-LV" dirty="0"/>
              <a:t>». It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complicated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me</a:t>
            </a:r>
            <a:r>
              <a:rPr lang="lv-LV" dirty="0"/>
              <a:t> to </a:t>
            </a:r>
            <a:r>
              <a:rPr lang="lv-LV" dirty="0" err="1"/>
              <a:t>make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work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any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model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mentioned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tutorials</a:t>
            </a:r>
            <a:r>
              <a:rPr lang="lv-LV" dirty="0"/>
              <a:t> as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had</a:t>
            </a:r>
            <a:r>
              <a:rPr lang="lv-LV" dirty="0"/>
              <a:t> to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multiple</a:t>
            </a:r>
            <a:r>
              <a:rPr lang="lv-LV" dirty="0"/>
              <a:t> CSV </a:t>
            </a:r>
            <a:r>
              <a:rPr lang="lv-LV" dirty="0" err="1"/>
              <a:t>files</a:t>
            </a:r>
            <a:r>
              <a:rPr lang="lv-LV" dirty="0"/>
              <a:t> just </a:t>
            </a:r>
            <a:r>
              <a:rPr lang="lv-LV" dirty="0" err="1"/>
              <a:t>so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model</a:t>
            </a:r>
            <a:r>
              <a:rPr lang="lv-LV" dirty="0"/>
              <a:t> </a:t>
            </a:r>
            <a:r>
              <a:rPr lang="lv-LV" dirty="0" err="1"/>
              <a:t>would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able</a:t>
            </a:r>
            <a:r>
              <a:rPr lang="lv-LV" dirty="0"/>
              <a:t> to </a:t>
            </a:r>
            <a:r>
              <a:rPr lang="lv-LV" dirty="0" err="1"/>
              <a:t>run</a:t>
            </a:r>
            <a:r>
              <a:rPr lang="lv-LV" dirty="0"/>
              <a:t>.</a:t>
            </a:r>
          </a:p>
          <a:p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uses</a:t>
            </a:r>
            <a:r>
              <a:rPr lang="lv-LV" dirty="0"/>
              <a:t> </a:t>
            </a:r>
            <a:r>
              <a:rPr lang="lv-LV" dirty="0" err="1"/>
              <a:t>genetic</a:t>
            </a:r>
            <a:r>
              <a:rPr lang="lv-LV" dirty="0"/>
              <a:t> algoritms to </a:t>
            </a:r>
            <a:r>
              <a:rPr lang="lv-LV" dirty="0" err="1"/>
              <a:t>reach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result</a:t>
            </a:r>
            <a:r>
              <a:rPr lang="lv-LV" dirty="0"/>
              <a:t>. I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to </a:t>
            </a:r>
            <a:r>
              <a:rPr lang="lv-LV" dirty="0" err="1"/>
              <a:t>explore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code</a:t>
            </a:r>
            <a:r>
              <a:rPr lang="lv-LV" dirty="0"/>
              <a:t> to </a:t>
            </a:r>
            <a:r>
              <a:rPr lang="lv-LV" dirty="0" err="1"/>
              <a:t>see</a:t>
            </a:r>
            <a:r>
              <a:rPr lang="lv-LV" dirty="0"/>
              <a:t> </a:t>
            </a:r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exactly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optimization</a:t>
            </a:r>
            <a:r>
              <a:rPr lang="lv-LV" dirty="0"/>
              <a:t> </a:t>
            </a:r>
            <a:r>
              <a:rPr lang="lv-LV" dirty="0" err="1"/>
              <a:t>function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how</a:t>
            </a:r>
            <a:r>
              <a:rPr lang="lv-LV" dirty="0"/>
              <a:t> it </a:t>
            </a:r>
            <a:r>
              <a:rPr lang="lv-LV" dirty="0" err="1"/>
              <a:t>works</a:t>
            </a:r>
            <a:r>
              <a:rPr lang="lv-LV" dirty="0"/>
              <a:t>.</a:t>
            </a:r>
          </a:p>
          <a:p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large</a:t>
            </a:r>
            <a:r>
              <a:rPr lang="lv-LV" dirty="0"/>
              <a:t> </a:t>
            </a:r>
            <a:r>
              <a:rPr lang="lv-LV" dirty="0" err="1"/>
              <a:t>number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methods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uses</a:t>
            </a:r>
            <a:r>
              <a:rPr lang="lv-LV" dirty="0"/>
              <a:t> AI.</a:t>
            </a:r>
          </a:p>
          <a:p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authors</a:t>
            </a:r>
            <a:r>
              <a:rPr lang="lv-LV" dirty="0"/>
              <a:t> </a:t>
            </a:r>
            <a:r>
              <a:rPr lang="lv-LV" dirty="0" err="1"/>
              <a:t>described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approach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game</a:t>
            </a:r>
            <a:r>
              <a:rPr lang="lv-LV" dirty="0"/>
              <a:t> </a:t>
            </a:r>
            <a:r>
              <a:rPr lang="lv-LV" dirty="0" err="1"/>
              <a:t>theory</a:t>
            </a:r>
            <a:r>
              <a:rPr lang="lv-LV" dirty="0"/>
              <a:t> </a:t>
            </a:r>
            <a:r>
              <a:rPr lang="lv-LV" dirty="0" err="1"/>
              <a:t>where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player</a:t>
            </a:r>
            <a:r>
              <a:rPr lang="lv-LV" dirty="0"/>
              <a:t> </a:t>
            </a:r>
            <a:r>
              <a:rPr lang="lv-LV" dirty="0" err="1"/>
              <a:t>tries</a:t>
            </a:r>
            <a:r>
              <a:rPr lang="lv-LV" dirty="0"/>
              <a:t> to </a:t>
            </a:r>
            <a:r>
              <a:rPr lang="lv-LV" dirty="0" err="1"/>
              <a:t>produce</a:t>
            </a:r>
            <a:r>
              <a:rPr lang="lv-LV" dirty="0"/>
              <a:t> </a:t>
            </a:r>
            <a:r>
              <a:rPr lang="lv-LV" dirty="0" err="1"/>
              <a:t>biomass</a:t>
            </a:r>
            <a:r>
              <a:rPr lang="lv-LV" dirty="0"/>
              <a:t>, </a:t>
            </a:r>
            <a:r>
              <a:rPr lang="lv-LV" dirty="0" err="1"/>
              <a:t>while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tries</a:t>
            </a:r>
            <a:r>
              <a:rPr lang="lv-LV" dirty="0"/>
              <a:t> to </a:t>
            </a:r>
            <a:r>
              <a:rPr lang="lv-LV" dirty="0" err="1"/>
              <a:t>create</a:t>
            </a:r>
            <a:r>
              <a:rPr lang="lv-LV" dirty="0"/>
              <a:t> </a:t>
            </a:r>
            <a:r>
              <a:rPr lang="lv-LV" dirty="0" err="1"/>
              <a:t>target</a:t>
            </a:r>
            <a:r>
              <a:rPr lang="lv-LV" dirty="0"/>
              <a:t> </a:t>
            </a:r>
            <a:r>
              <a:rPr lang="lv-LV" dirty="0" err="1"/>
              <a:t>product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3853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Latest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I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able</a:t>
            </a:r>
            <a:r>
              <a:rPr lang="lv-LV" dirty="0"/>
              <a:t> to </a:t>
            </a:r>
            <a:r>
              <a:rPr lang="lv-LV" dirty="0" err="1"/>
              <a:t>find</a:t>
            </a:r>
            <a:r>
              <a:rPr lang="lv-LV" dirty="0"/>
              <a:t>,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strainDesign</a:t>
            </a:r>
            <a:r>
              <a:rPr lang="lv-LV" dirty="0"/>
              <a:t>.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uses</a:t>
            </a:r>
            <a:r>
              <a:rPr lang="lv-LV" dirty="0"/>
              <a:t> </a:t>
            </a:r>
            <a:r>
              <a:rPr lang="lv-LV" dirty="0" err="1"/>
              <a:t>python</a:t>
            </a:r>
            <a:r>
              <a:rPr lang="lv-LV" dirty="0"/>
              <a:t>, </a:t>
            </a:r>
            <a:r>
              <a:rPr lang="lv-LV" dirty="0" err="1"/>
              <a:t>but</a:t>
            </a:r>
            <a:r>
              <a:rPr lang="lv-LV" dirty="0"/>
              <a:t> </a:t>
            </a:r>
            <a:r>
              <a:rPr lang="lv-LV" dirty="0" err="1"/>
              <a:t>creators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made</a:t>
            </a:r>
            <a:r>
              <a:rPr lang="lv-LV" dirty="0"/>
              <a:t> </a:t>
            </a:r>
            <a:r>
              <a:rPr lang="lv-LV" dirty="0" err="1"/>
              <a:t>graphical</a:t>
            </a:r>
            <a:r>
              <a:rPr lang="lv-LV" dirty="0"/>
              <a:t> </a:t>
            </a:r>
            <a:r>
              <a:rPr lang="lv-LV" dirty="0" err="1"/>
              <a:t>user</a:t>
            </a:r>
            <a:r>
              <a:rPr lang="lv-LV" dirty="0"/>
              <a:t> </a:t>
            </a:r>
            <a:r>
              <a:rPr lang="lv-LV" dirty="0" err="1"/>
              <a:t>interface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ease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. It </a:t>
            </a:r>
            <a:r>
              <a:rPr lang="lv-LV" dirty="0" err="1"/>
              <a:t>uses</a:t>
            </a:r>
            <a:r>
              <a:rPr lang="lv-LV" dirty="0"/>
              <a:t> </a:t>
            </a:r>
            <a:r>
              <a:rPr lang="lv-LV" dirty="0" err="1"/>
              <a:t>several</a:t>
            </a:r>
            <a:r>
              <a:rPr lang="lv-LV" dirty="0"/>
              <a:t> </a:t>
            </a:r>
            <a:r>
              <a:rPr lang="lv-LV" dirty="0" err="1"/>
              <a:t>previously</a:t>
            </a:r>
            <a:r>
              <a:rPr lang="lv-LV" dirty="0"/>
              <a:t> </a:t>
            </a:r>
            <a:r>
              <a:rPr lang="lv-LV" dirty="0" err="1"/>
              <a:t>created</a:t>
            </a:r>
            <a:r>
              <a:rPr lang="lv-LV" dirty="0"/>
              <a:t> </a:t>
            </a:r>
            <a:r>
              <a:rPr lang="lv-LV" dirty="0" err="1"/>
              <a:t>methods</a:t>
            </a:r>
            <a:r>
              <a:rPr lang="lv-LV" dirty="0"/>
              <a:t> to </a:t>
            </a:r>
            <a:r>
              <a:rPr lang="lv-LV" dirty="0" err="1"/>
              <a:t>improve</a:t>
            </a:r>
            <a:r>
              <a:rPr lang="lv-LV" dirty="0"/>
              <a:t> </a:t>
            </a:r>
            <a:r>
              <a:rPr lang="lv-LV" dirty="0" err="1"/>
              <a:t>potential</a:t>
            </a:r>
            <a:r>
              <a:rPr lang="lv-LV" dirty="0"/>
              <a:t> </a:t>
            </a:r>
            <a:r>
              <a:rPr lang="lv-LV" dirty="0" err="1"/>
              <a:t>results</a:t>
            </a:r>
            <a:r>
              <a:rPr lang="lv-LV" dirty="0"/>
              <a:t>.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included</a:t>
            </a:r>
            <a:r>
              <a:rPr lang="lv-LV" dirty="0"/>
              <a:t> </a:t>
            </a:r>
            <a:r>
              <a:rPr lang="lv-LV" dirty="0" err="1"/>
              <a:t>ability</a:t>
            </a:r>
            <a:r>
              <a:rPr lang="lv-LV" dirty="0"/>
              <a:t> to </a:t>
            </a:r>
            <a:r>
              <a:rPr lang="lv-LV" dirty="0" err="1"/>
              <a:t>set</a:t>
            </a:r>
            <a:r>
              <a:rPr lang="lv-LV" dirty="0"/>
              <a:t> </a:t>
            </a:r>
            <a:r>
              <a:rPr lang="lv-LV" dirty="0" err="1"/>
              <a:t>desired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undesired</a:t>
            </a:r>
            <a:r>
              <a:rPr lang="lv-LV" dirty="0"/>
              <a:t> reģions </a:t>
            </a:r>
            <a:r>
              <a:rPr lang="lv-LV" dirty="0" err="1"/>
              <a:t>firther</a:t>
            </a:r>
            <a:r>
              <a:rPr lang="lv-LV" dirty="0"/>
              <a:t> </a:t>
            </a:r>
            <a:r>
              <a:rPr lang="lv-LV" dirty="0" err="1"/>
              <a:t>increasing</a:t>
            </a:r>
            <a:r>
              <a:rPr lang="lv-LV" dirty="0"/>
              <a:t> </a:t>
            </a:r>
            <a:r>
              <a:rPr lang="lv-LV" dirty="0" err="1"/>
              <a:t>usefulness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666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Based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previous</a:t>
            </a:r>
            <a:r>
              <a:rPr lang="lv-LV" dirty="0"/>
              <a:t> </a:t>
            </a:r>
            <a:r>
              <a:rPr lang="lv-LV" dirty="0" err="1"/>
              <a:t>methods</a:t>
            </a:r>
            <a:r>
              <a:rPr lang="lv-LV" dirty="0"/>
              <a:t> I </a:t>
            </a:r>
            <a:r>
              <a:rPr lang="lv-LV" dirty="0" err="1"/>
              <a:t>am</a:t>
            </a:r>
            <a:r>
              <a:rPr lang="lv-LV" dirty="0"/>
              <a:t> </a:t>
            </a:r>
            <a:r>
              <a:rPr lang="lv-LV" dirty="0" err="1"/>
              <a:t>trying</a:t>
            </a:r>
            <a:r>
              <a:rPr lang="lv-LV" dirty="0"/>
              <a:t> to </a:t>
            </a:r>
            <a:r>
              <a:rPr lang="lv-LV" dirty="0" err="1"/>
              <a:t>create</a:t>
            </a:r>
            <a:r>
              <a:rPr lang="lv-LV" dirty="0"/>
              <a:t> </a:t>
            </a:r>
            <a:r>
              <a:rPr lang="lv-LV" dirty="0" err="1"/>
              <a:t>new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hopefully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some</a:t>
            </a:r>
            <a:r>
              <a:rPr lang="lv-LV" dirty="0"/>
              <a:t> </a:t>
            </a:r>
            <a:r>
              <a:rPr lang="lv-LV" dirty="0" err="1"/>
              <a:t>kind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AI to </a:t>
            </a:r>
            <a:r>
              <a:rPr lang="lv-LV" dirty="0" err="1"/>
              <a:t>improve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calculation</a:t>
            </a:r>
            <a:r>
              <a:rPr lang="lv-LV" dirty="0"/>
              <a:t> </a:t>
            </a:r>
            <a:r>
              <a:rPr lang="lv-LV" dirty="0" err="1"/>
              <a:t>times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results</a:t>
            </a:r>
            <a:endParaRPr lang="lv-LV" dirty="0"/>
          </a:p>
          <a:p>
            <a:r>
              <a:rPr lang="lv-LV" dirty="0" err="1"/>
              <a:t>Currently</a:t>
            </a:r>
            <a:r>
              <a:rPr lang="lv-LV" dirty="0"/>
              <a:t> I </a:t>
            </a:r>
            <a:r>
              <a:rPr lang="lv-LV" dirty="0" err="1"/>
              <a:t>am</a:t>
            </a:r>
            <a:r>
              <a:rPr lang="lv-LV" dirty="0"/>
              <a:t> </a:t>
            </a:r>
            <a:r>
              <a:rPr lang="lv-LV" dirty="0" err="1"/>
              <a:t>looking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active</a:t>
            </a:r>
            <a:r>
              <a:rPr lang="lv-LV" dirty="0"/>
              <a:t> </a:t>
            </a:r>
            <a:r>
              <a:rPr lang="lv-LV" dirty="0" err="1"/>
              <a:t>reactions</a:t>
            </a:r>
            <a:endParaRPr lang="lv-LV" dirty="0"/>
          </a:p>
          <a:p>
            <a:r>
              <a:rPr lang="lv-LV" dirty="0" err="1"/>
              <a:t>Each</a:t>
            </a:r>
            <a:r>
              <a:rPr lang="lv-LV" dirty="0"/>
              <a:t> </a:t>
            </a:r>
            <a:r>
              <a:rPr lang="lv-LV" dirty="0" err="1"/>
              <a:t>situation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described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active</a:t>
            </a:r>
            <a:r>
              <a:rPr lang="lv-LV" dirty="0"/>
              <a:t> </a:t>
            </a:r>
            <a:r>
              <a:rPr lang="lv-LV" dirty="0" err="1"/>
              <a:t>reactions</a:t>
            </a:r>
            <a:r>
              <a:rPr lang="lv-LV" dirty="0"/>
              <a:t> – </a:t>
            </a:r>
            <a:r>
              <a:rPr lang="lv-LV" dirty="0" err="1"/>
              <a:t>underlined</a:t>
            </a:r>
            <a:r>
              <a:rPr lang="lv-LV" dirty="0"/>
              <a:t> </a:t>
            </a:r>
            <a:r>
              <a:rPr lang="lv-LV" dirty="0" err="1"/>
              <a:t>points</a:t>
            </a:r>
            <a:r>
              <a:rPr lang="lv-LV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6121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C0B6-907F-4A79-A26B-78714CDF87E6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076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3C8C7-B11B-45DB-BA10-0406E1ABC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8B0D2-5049-4E11-82EA-F3118648E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CD8C8-F8D0-4D59-B649-72B34D9F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C5202-671B-4635-A7F0-736E9D11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90452-A19C-4983-AE03-76A756E4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561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79E4-F14C-4229-9A0F-831661C9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B81B2-51FE-4146-9EE5-9848C242D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6F4A-D657-491F-BB3F-3B90EAE6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8B7A5-8573-42F0-AC14-E5E76F88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D26C9-EC79-418E-BDF5-FB031537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238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7A0B3-570D-4B81-8AD5-8D1391A20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63C70-1070-4313-BE82-A3907B4C5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5C2B9-9B4B-4CB5-8A6F-EE491A84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74FA6-B7F8-4FBA-A901-E43B5B09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7DDB4-A630-40F1-80DC-F94C74C2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55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479F-711A-4A2B-9D34-7EBE20FE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5A6A3-8C1A-43FB-A857-86868766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2137E-0DD4-4038-919C-A0A41E70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7DA82-13BA-4ACD-9C16-F905BDB1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B4F5F-AEA5-464B-A267-80838351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10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3D761-4572-4134-B2F2-9BA79688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54B51-CE2E-470F-A8B3-EDD958FA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ED991-DA1E-46B1-8695-CBD6039C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4753-9813-4D95-A60B-749A28FA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4BC6C-E976-4212-AD74-1BC5943A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242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9C40-445E-47D8-8B74-9BEC8140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CE06-210E-4011-B535-BD6769181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80C90-9C44-48EC-98C2-603C5822D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EBA17-B382-458F-BB3B-762D96B4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F296B-5462-4514-80DF-FBCAF9B1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43736-BBAA-49EA-BE4D-AAF3E498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600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98B6A-A020-4775-948E-94B45A2B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33D51-C8F6-4DD6-9715-14323DCB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CCB19-46EE-488B-BC5A-D4BE588DF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CF873-494F-470A-8102-A511058E9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DC240-2C64-43EF-BD5C-3E1791918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9D6CC3-D93E-4C29-834A-8F2C7386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F2089-D662-43AA-AD5F-DD0EB557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5BE59-F031-437E-A948-E0F830FF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323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755CA-68FB-41FB-9555-728A9EC0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D27E1-D6A8-4FDE-A2AD-E279D1C0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5433F-C970-412E-9E41-94D0233E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2432E-63CF-4BDB-892E-EA6B1917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95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09ECE-D175-45E1-8D54-D1B6994B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12C82-1C38-4EB6-97BF-ECE84881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9E45F-5484-4693-8DDF-81C95BD3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59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17EB3-D54E-4467-8578-7747817E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7379-D6AC-4302-B45C-B3AB8444D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1C413-2787-40A3-9177-F73D73804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5A753-C40F-485E-AFA0-86A82D01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C0278-CE73-4B11-B75C-BAF1CAD0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01ABA-C0E1-455E-AB11-D59E8240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768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70F3-1CF4-4A00-AE89-6048AED7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0422B-8E15-4894-8E34-DECCAD8C5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2D94E-997C-4C03-B9EE-8FA483A20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C3F43-D012-4062-8238-593B7924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E1CE6-900C-4542-B9C6-CA7129AD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730F-04D1-4305-BD8C-69C48ED0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56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F0F65-584B-4CB5-9659-DC9D65C9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72E62-9127-433E-BEC5-989A510CB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208A7-70D6-4F2F-82E1-C43E4020D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BDB8-DA4A-4A35-B485-0712B27AE79E}" type="datetimeFigureOut">
              <a:rPr lang="lv-LV" smtClean="0"/>
              <a:t>26.10.2022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FE9F-E15A-4EBD-8CD6-BAB07BFA1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A2FDF-1FD4-4C09-9313-BEBD8EABF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9C1E-860F-4723-B949-E26C04CC691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547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3687-B46C-4344-A4A8-B34D54AF7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279" y="1122363"/>
            <a:ext cx="11121813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CECEC"/>
                </a:solidFill>
              </a:rPr>
              <a:t>Artificial intelligence in stoichiometric model-based sustainable metabolic engineering of organism strains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FE4CC-D95C-45C6-B504-4A8612289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lv-LV" dirty="0">
                <a:solidFill>
                  <a:srgbClr val="ECECEC"/>
                </a:solidFill>
              </a:rPr>
              <a:t>Kristaps Bērziņš</a:t>
            </a:r>
          </a:p>
          <a:p>
            <a:r>
              <a:rPr lang="lv-LV" dirty="0" err="1">
                <a:solidFill>
                  <a:srgbClr val="ECECEC"/>
                </a:solidFill>
              </a:rPr>
              <a:t>PhD</a:t>
            </a:r>
            <a:r>
              <a:rPr lang="lv-LV" dirty="0">
                <a:solidFill>
                  <a:srgbClr val="ECECEC"/>
                </a:solidFill>
              </a:rPr>
              <a:t> student</a:t>
            </a:r>
          </a:p>
        </p:txBody>
      </p:sp>
    </p:spTree>
    <p:extLst>
      <p:ext uri="{BB962C8B-B14F-4D97-AF65-F5344CB8AC3E}">
        <p14:creationId xmlns:p14="http://schemas.microsoft.com/office/powerpoint/2010/main" val="38691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Artificial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Inteligence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Genetic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Algorithms</a:t>
            </a:r>
            <a:endParaRPr lang="lv-LV" dirty="0">
              <a:solidFill>
                <a:srgbClr val="ECECEC"/>
              </a:solidFill>
            </a:endParaRPr>
          </a:p>
          <a:p>
            <a:pPr lvl="1"/>
            <a:r>
              <a:rPr lang="lv-LV" dirty="0">
                <a:solidFill>
                  <a:srgbClr val="ECECEC"/>
                </a:solidFill>
              </a:rPr>
              <a:t>ModCell2</a:t>
            </a:r>
          </a:p>
          <a:p>
            <a:pPr lvl="1"/>
            <a:r>
              <a:rPr lang="lv-LV" dirty="0" err="1">
                <a:solidFill>
                  <a:srgbClr val="ECECEC"/>
                </a:solidFill>
              </a:rPr>
              <a:t>optGene</a:t>
            </a:r>
            <a:endParaRPr lang="lv-LV" dirty="0">
              <a:solidFill>
                <a:srgbClr val="ECECEC"/>
              </a:solidFill>
            </a:endParaRPr>
          </a:p>
          <a:p>
            <a:pPr lvl="1"/>
            <a:r>
              <a:rPr lang="lv-LV" dirty="0" err="1">
                <a:solidFill>
                  <a:srgbClr val="ECECEC"/>
                </a:solidFill>
              </a:rPr>
              <a:t>kStrain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Neural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network</a:t>
            </a:r>
            <a:endParaRPr lang="lv-LV" dirty="0">
              <a:solidFill>
                <a:srgbClr val="ECECEC"/>
              </a:solidFill>
            </a:endParaRPr>
          </a:p>
          <a:p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7" name="Content Placeholder 7" descr="Chart, bar chart&#10;&#10;Description automatically generated">
            <a:extLst>
              <a:ext uri="{FF2B5EF4-FFF2-40B4-BE49-F238E27FC236}">
                <a16:creationId xmlns:a16="http://schemas.microsoft.com/office/drawing/2014/main" id="{E69113D7-DD6D-ACF7-4E68-99987C828C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369" y="2296313"/>
            <a:ext cx="8760631" cy="4561687"/>
          </a:xfrm>
        </p:spPr>
      </p:pic>
    </p:spTree>
    <p:extLst>
      <p:ext uri="{BB962C8B-B14F-4D97-AF65-F5344CB8AC3E}">
        <p14:creationId xmlns:p14="http://schemas.microsoft.com/office/powerpoint/2010/main" val="5046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E7D563-4033-4ED4-9E2C-1C25852A2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5400" dirty="0" err="1">
                <a:solidFill>
                  <a:srgbClr val="ECECEC"/>
                </a:solidFill>
              </a:rPr>
              <a:t>Thank</a:t>
            </a:r>
            <a:r>
              <a:rPr lang="lv-LV" sz="5400" dirty="0">
                <a:solidFill>
                  <a:srgbClr val="ECECEC"/>
                </a:solidFill>
              </a:rPr>
              <a:t> </a:t>
            </a:r>
            <a:r>
              <a:rPr lang="lv-LV" sz="5400" dirty="0" err="1">
                <a:solidFill>
                  <a:srgbClr val="ECECEC"/>
                </a:solidFill>
              </a:rPr>
              <a:t>you</a:t>
            </a:r>
            <a:endParaRPr lang="lv-LV" sz="5400" dirty="0">
              <a:solidFill>
                <a:srgbClr val="ECE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1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Exploration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r>
              <a:rPr lang="lv-LV" dirty="0">
                <a:solidFill>
                  <a:srgbClr val="ECECEC"/>
                </a:solidFill>
              </a:rPr>
              <a:t> - </a:t>
            </a:r>
            <a:r>
              <a:rPr lang="lv-LV" dirty="0" err="1">
                <a:solidFill>
                  <a:srgbClr val="ECECEC"/>
                </a:solidFill>
              </a:rPr>
              <a:t>optKnock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rgbClr val="ECECEC"/>
                </a:solidFill>
              </a:rPr>
              <a:t>First </a:t>
            </a:r>
            <a:r>
              <a:rPr lang="lv-LV" dirty="0" err="1">
                <a:solidFill>
                  <a:srgbClr val="ECECEC"/>
                </a:solidFill>
              </a:rPr>
              <a:t>method</a:t>
            </a:r>
            <a:r>
              <a:rPr lang="lv-LV" dirty="0">
                <a:solidFill>
                  <a:srgbClr val="ECECEC"/>
                </a:solidFill>
              </a:rPr>
              <a:t> (</a:t>
            </a:r>
            <a:r>
              <a:rPr lang="lv-LV" dirty="0" err="1">
                <a:solidFill>
                  <a:srgbClr val="ECECEC"/>
                </a:solidFill>
              </a:rPr>
              <a:t>created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</a:t>
            </a:r>
            <a:r>
              <a:rPr lang="lv-LV" dirty="0">
                <a:solidFill>
                  <a:srgbClr val="ECECEC"/>
                </a:solidFill>
              </a:rPr>
              <a:t> 2003)</a:t>
            </a:r>
          </a:p>
          <a:p>
            <a:r>
              <a:rPr lang="lv-LV" dirty="0" err="1">
                <a:solidFill>
                  <a:srgbClr val="ECECEC"/>
                </a:solidFill>
              </a:rPr>
              <a:t>Bilevel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programming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framework</a:t>
            </a:r>
            <a:endParaRPr lang="lv-LV" dirty="0">
              <a:solidFill>
                <a:srgbClr val="ECECEC"/>
              </a:solidFill>
            </a:endParaRPr>
          </a:p>
          <a:p>
            <a:pPr lvl="1"/>
            <a:r>
              <a:rPr lang="lv-LV" dirty="0">
                <a:solidFill>
                  <a:srgbClr val="ECECEC"/>
                </a:solidFill>
              </a:rPr>
              <a:t>First </a:t>
            </a:r>
            <a:r>
              <a:rPr lang="lv-LV" dirty="0" err="1">
                <a:solidFill>
                  <a:srgbClr val="ECECEC"/>
                </a:solidFill>
              </a:rPr>
              <a:t>level</a:t>
            </a:r>
            <a:r>
              <a:rPr lang="lv-LV" dirty="0">
                <a:solidFill>
                  <a:srgbClr val="ECECEC"/>
                </a:solidFill>
              </a:rPr>
              <a:t> – </a:t>
            </a:r>
            <a:r>
              <a:rPr lang="lv-LV" dirty="0" err="1">
                <a:solidFill>
                  <a:srgbClr val="ECECEC"/>
                </a:solidFill>
              </a:rPr>
              <a:t>maximize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yield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product</a:t>
            </a:r>
            <a:endParaRPr lang="lv-LV" dirty="0">
              <a:solidFill>
                <a:srgbClr val="ECECEC"/>
              </a:solidFill>
            </a:endParaRPr>
          </a:p>
          <a:p>
            <a:pPr lvl="1"/>
            <a:r>
              <a:rPr lang="lv-LV" dirty="0" err="1">
                <a:solidFill>
                  <a:srgbClr val="ECECEC"/>
                </a:solidFill>
              </a:rPr>
              <a:t>Second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level</a:t>
            </a:r>
            <a:r>
              <a:rPr lang="lv-LV" dirty="0">
                <a:solidFill>
                  <a:srgbClr val="ECECEC"/>
                </a:solidFill>
              </a:rPr>
              <a:t> – </a:t>
            </a:r>
            <a:r>
              <a:rPr lang="lv-LV" dirty="0" err="1">
                <a:solidFill>
                  <a:srgbClr val="ECECEC"/>
                </a:solidFill>
              </a:rPr>
              <a:t>Optimizes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growth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Solved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using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mixed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integer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linear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programming</a:t>
            </a:r>
            <a:r>
              <a:rPr lang="lv-LV" dirty="0">
                <a:solidFill>
                  <a:srgbClr val="ECECEC"/>
                </a:solidFill>
              </a:rPr>
              <a:t> (MILP)</a:t>
            </a:r>
          </a:p>
          <a:p>
            <a:r>
              <a:rPr lang="lv-LV" dirty="0" err="1">
                <a:solidFill>
                  <a:srgbClr val="ECECEC"/>
                </a:solidFill>
              </a:rPr>
              <a:t>Weak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growth-coupling</a:t>
            </a:r>
            <a:endParaRPr lang="lv-LV" dirty="0">
              <a:solidFill>
                <a:srgbClr val="ECECEC"/>
              </a:solidFill>
            </a:endParaRPr>
          </a:p>
          <a:p>
            <a:pPr marL="0" indent="0">
              <a:buNone/>
            </a:pPr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25ECF7F-6CB4-406B-25FD-5F3F77D947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781273"/>
            <a:ext cx="5181600" cy="244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B7FE5F-2887-27EE-99FA-DEEFDF419733}"/>
              </a:ext>
            </a:extLst>
          </p:cNvPr>
          <p:cNvSpPr/>
          <p:nvPr/>
        </p:nvSpPr>
        <p:spPr>
          <a:xfrm>
            <a:off x="6296906" y="2392565"/>
            <a:ext cx="4889025" cy="32038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Growth-coupling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Envelopes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When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organism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grows</a:t>
            </a:r>
            <a:r>
              <a:rPr lang="lv-LV" dirty="0">
                <a:solidFill>
                  <a:srgbClr val="ECECEC"/>
                </a:solidFill>
              </a:rPr>
              <a:t>, it </a:t>
            </a:r>
            <a:r>
              <a:rPr lang="lv-LV" dirty="0" err="1">
                <a:solidFill>
                  <a:srgbClr val="ECECEC"/>
                </a:solidFill>
              </a:rPr>
              <a:t>produces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target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metabolite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Growth-coupling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relationship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can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be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represented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by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projecting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flux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space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onto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the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product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biomass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yield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axis</a:t>
            </a:r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56F5EF-E80D-F104-16C0-16475597956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18" y="2519950"/>
            <a:ext cx="4582164" cy="296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6F16F0-4575-587F-D1AD-7E113D71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39" y="4520925"/>
            <a:ext cx="5239481" cy="19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4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Exploration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r>
              <a:rPr lang="lv-LV" dirty="0">
                <a:solidFill>
                  <a:srgbClr val="ECECEC"/>
                </a:solidFill>
              </a:rPr>
              <a:t> - </a:t>
            </a:r>
            <a:r>
              <a:rPr lang="lv-LV" dirty="0" err="1">
                <a:solidFill>
                  <a:srgbClr val="ECECEC"/>
                </a:solidFill>
              </a:rPr>
              <a:t>robustKnock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Created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</a:t>
            </a:r>
            <a:r>
              <a:rPr lang="lv-LV" dirty="0">
                <a:solidFill>
                  <a:srgbClr val="ECECEC"/>
                </a:solidFill>
              </a:rPr>
              <a:t> 2010</a:t>
            </a:r>
          </a:p>
          <a:p>
            <a:r>
              <a:rPr lang="lv-LV" dirty="0" err="1">
                <a:solidFill>
                  <a:srgbClr val="ECECEC"/>
                </a:solidFill>
              </a:rPr>
              <a:t>Improves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optKnock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Guarantees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that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target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metabolite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produced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Uses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max-min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optimization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Solved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using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mixed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integer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linear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programming</a:t>
            </a:r>
            <a:r>
              <a:rPr lang="lv-LV" dirty="0">
                <a:solidFill>
                  <a:srgbClr val="ECECEC"/>
                </a:solidFill>
              </a:rPr>
              <a:t> (MILP)</a:t>
            </a:r>
          </a:p>
          <a:p>
            <a:pPr marL="0" indent="0">
              <a:buNone/>
            </a:pPr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0D0704C-B2F9-5A18-95B9-C1D1979960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41285" y="1517989"/>
            <a:ext cx="5181600" cy="1911011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B31E4A-E893-09D0-AB25-07C108286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8941" y="3490881"/>
            <a:ext cx="5043629" cy="32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0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3ACF0EB-1843-CC44-2137-45BB6A990A6B}"/>
              </a:ext>
            </a:extLst>
          </p:cNvPr>
          <p:cNvSpPr/>
          <p:nvPr/>
        </p:nvSpPr>
        <p:spPr>
          <a:xfrm>
            <a:off x="6469552" y="2385690"/>
            <a:ext cx="4585750" cy="3210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Exploration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r>
              <a:rPr lang="lv-LV" dirty="0">
                <a:solidFill>
                  <a:srgbClr val="ECECEC"/>
                </a:solidFill>
              </a:rPr>
              <a:t> - </a:t>
            </a:r>
            <a:r>
              <a:rPr lang="lv-LV" dirty="0" err="1">
                <a:solidFill>
                  <a:srgbClr val="ECECEC"/>
                </a:solidFill>
              </a:rPr>
              <a:t>optCouple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Created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</a:t>
            </a:r>
            <a:r>
              <a:rPr lang="lv-LV" dirty="0">
                <a:solidFill>
                  <a:srgbClr val="ECECEC"/>
                </a:solidFill>
              </a:rPr>
              <a:t> 2019</a:t>
            </a:r>
          </a:p>
          <a:p>
            <a:r>
              <a:rPr lang="lv-LV" dirty="0" err="1">
                <a:solidFill>
                  <a:srgbClr val="ECECEC"/>
                </a:solidFill>
              </a:rPr>
              <a:t>Python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Another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improvement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optKnock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Possible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knock-outs,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knock-ins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modification</a:t>
            </a:r>
            <a:r>
              <a:rPr lang="lv-LV" dirty="0">
                <a:solidFill>
                  <a:srgbClr val="ECECEC"/>
                </a:solidFill>
              </a:rPr>
              <a:t> to </a:t>
            </a:r>
            <a:r>
              <a:rPr lang="lv-LV" dirty="0" err="1">
                <a:solidFill>
                  <a:srgbClr val="ECECEC"/>
                </a:solidFill>
              </a:rPr>
              <a:t>growth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medium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Postprocessing</a:t>
            </a:r>
            <a:r>
              <a:rPr lang="lv-LV" dirty="0">
                <a:solidFill>
                  <a:srgbClr val="ECECEC"/>
                </a:solidFill>
              </a:rPr>
              <a:t> to </a:t>
            </a:r>
            <a:r>
              <a:rPr lang="lv-LV" dirty="0" err="1">
                <a:solidFill>
                  <a:srgbClr val="ECECEC"/>
                </a:solidFill>
              </a:rPr>
              <a:t>identify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modifications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that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contribute</a:t>
            </a:r>
            <a:r>
              <a:rPr lang="lv-LV" dirty="0">
                <a:solidFill>
                  <a:srgbClr val="ECECEC"/>
                </a:solidFill>
              </a:rPr>
              <a:t> (</a:t>
            </a:r>
            <a:r>
              <a:rPr lang="lv-LV" dirty="0" err="1">
                <a:solidFill>
                  <a:srgbClr val="ECECEC"/>
                </a:solidFill>
              </a:rPr>
              <a:t>improves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calculation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times</a:t>
            </a:r>
            <a:r>
              <a:rPr lang="lv-LV" dirty="0">
                <a:solidFill>
                  <a:srgbClr val="ECECEC"/>
                </a:solidFill>
              </a:rPr>
              <a:t>)</a:t>
            </a:r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76839FB6-3979-C79B-9B25-F7CA1A0AF7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5" y="2401090"/>
            <a:ext cx="4572009" cy="3200407"/>
          </a:xfrm>
        </p:spPr>
      </p:pic>
    </p:spTree>
    <p:extLst>
      <p:ext uri="{BB962C8B-B14F-4D97-AF65-F5344CB8AC3E}">
        <p14:creationId xmlns:p14="http://schemas.microsoft.com/office/powerpoint/2010/main" val="256278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Exploration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r>
              <a:rPr lang="lv-LV" dirty="0">
                <a:solidFill>
                  <a:srgbClr val="ECECEC"/>
                </a:solidFill>
              </a:rPr>
              <a:t> – ModCell2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Created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</a:t>
            </a:r>
            <a:r>
              <a:rPr lang="lv-LV" dirty="0">
                <a:solidFill>
                  <a:srgbClr val="ECECEC"/>
                </a:solidFill>
              </a:rPr>
              <a:t> 2019</a:t>
            </a:r>
          </a:p>
          <a:p>
            <a:r>
              <a:rPr lang="lv-LV" dirty="0" err="1">
                <a:solidFill>
                  <a:srgbClr val="ECECEC"/>
                </a:solidFill>
              </a:rPr>
              <a:t>Evolutionary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game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theory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evolutionary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algorithms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Can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calculate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multiple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target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metabolites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the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same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time</a:t>
            </a:r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2B4442-AF0F-1C22-CE74-2A01ADE1B4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612552"/>
            <a:ext cx="5181600" cy="2777483"/>
          </a:xfrm>
        </p:spPr>
      </p:pic>
    </p:spTree>
    <p:extLst>
      <p:ext uri="{BB962C8B-B14F-4D97-AF65-F5344CB8AC3E}">
        <p14:creationId xmlns:p14="http://schemas.microsoft.com/office/powerpoint/2010/main" val="209244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Exploration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of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r>
              <a:rPr lang="lv-LV" dirty="0">
                <a:solidFill>
                  <a:srgbClr val="ECECEC"/>
                </a:solidFill>
              </a:rPr>
              <a:t> – </a:t>
            </a:r>
            <a:r>
              <a:rPr lang="lv-LV" dirty="0" err="1">
                <a:solidFill>
                  <a:srgbClr val="ECECEC"/>
                </a:solidFill>
              </a:rPr>
              <a:t>strainDesign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Created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</a:t>
            </a:r>
            <a:r>
              <a:rPr lang="lv-LV" dirty="0">
                <a:solidFill>
                  <a:srgbClr val="ECECEC"/>
                </a:solidFill>
              </a:rPr>
              <a:t> 2022</a:t>
            </a:r>
          </a:p>
          <a:p>
            <a:r>
              <a:rPr lang="lv-LV" dirty="0" err="1">
                <a:solidFill>
                  <a:srgbClr val="ECECEC"/>
                </a:solidFill>
              </a:rPr>
              <a:t>Python</a:t>
            </a:r>
            <a:r>
              <a:rPr lang="lv-LV" dirty="0">
                <a:solidFill>
                  <a:srgbClr val="ECECEC"/>
                </a:solidFill>
              </a:rPr>
              <a:t> GUI</a:t>
            </a:r>
          </a:p>
          <a:p>
            <a:r>
              <a:rPr lang="lv-LV" dirty="0" err="1">
                <a:solidFill>
                  <a:srgbClr val="ECECEC"/>
                </a:solidFill>
              </a:rPr>
              <a:t>Combines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four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previous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methods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User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input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minimized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>
                <a:solidFill>
                  <a:srgbClr val="ECECEC"/>
                </a:solidFill>
              </a:rPr>
              <a:t>MILP </a:t>
            </a:r>
            <a:r>
              <a:rPr lang="lv-LV" dirty="0" err="1">
                <a:solidFill>
                  <a:srgbClr val="ECECEC"/>
                </a:solidFill>
              </a:rPr>
              <a:t>creation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is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automated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Can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include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desired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and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undesired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regions</a:t>
            </a:r>
            <a:endParaRPr lang="lv-LV" dirty="0">
              <a:solidFill>
                <a:srgbClr val="ECECEC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DE74A0D-28C7-A20A-6344-987B2CBE52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9598" y="1825625"/>
            <a:ext cx="4966803" cy="4351338"/>
          </a:xfrm>
        </p:spPr>
      </p:pic>
    </p:spTree>
    <p:extLst>
      <p:ext uri="{BB962C8B-B14F-4D97-AF65-F5344CB8AC3E}">
        <p14:creationId xmlns:p14="http://schemas.microsoft.com/office/powerpoint/2010/main" val="99412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90" y="-91467"/>
            <a:ext cx="8877964" cy="1325563"/>
          </a:xfrm>
        </p:spPr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Designing</a:t>
            </a:r>
            <a:r>
              <a:rPr lang="lv-LV" dirty="0">
                <a:solidFill>
                  <a:srgbClr val="ECECEC"/>
                </a:solidFill>
              </a:rPr>
              <a:t> novel </a:t>
            </a:r>
            <a:r>
              <a:rPr lang="lv-LV" dirty="0" err="1">
                <a:solidFill>
                  <a:srgbClr val="ECECEC"/>
                </a:solidFill>
              </a:rPr>
              <a:t>method</a:t>
            </a:r>
            <a:r>
              <a:rPr lang="lv-LV" dirty="0">
                <a:solidFill>
                  <a:srgbClr val="ECECEC"/>
                </a:solidFill>
              </a:rPr>
              <a:t> – </a:t>
            </a:r>
            <a:r>
              <a:rPr lang="lv-LV" dirty="0" err="1">
                <a:solidFill>
                  <a:srgbClr val="ECECEC"/>
                </a:solidFill>
              </a:rPr>
              <a:t>active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reactions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290" y="1234096"/>
            <a:ext cx="5418358" cy="1775136"/>
          </a:xfrm>
        </p:spPr>
        <p:txBody>
          <a:bodyPr>
            <a:normAutofit fontScale="92500" lnSpcReduction="10000"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Constant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zero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flux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dirty="0" err="1">
                <a:solidFill>
                  <a:srgbClr val="ECECEC"/>
                </a:solidFill>
              </a:rPr>
              <a:t>Variability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including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zero</a:t>
            </a:r>
            <a:endParaRPr lang="lv-LV" dirty="0">
              <a:solidFill>
                <a:srgbClr val="ECECEC"/>
              </a:solidFill>
            </a:endParaRPr>
          </a:p>
          <a:p>
            <a:r>
              <a:rPr lang="lv-LV" b="1" u="sng" dirty="0" err="1">
                <a:solidFill>
                  <a:srgbClr val="ECECEC"/>
                </a:solidFill>
              </a:rPr>
              <a:t>Variability</a:t>
            </a:r>
            <a:r>
              <a:rPr lang="lv-LV" b="1" u="sng" dirty="0">
                <a:solidFill>
                  <a:srgbClr val="ECECEC"/>
                </a:solidFill>
              </a:rPr>
              <a:t> </a:t>
            </a:r>
            <a:r>
              <a:rPr lang="lv-LV" b="1" u="sng" dirty="0" err="1">
                <a:solidFill>
                  <a:srgbClr val="ECECEC"/>
                </a:solidFill>
              </a:rPr>
              <a:t>excluding</a:t>
            </a:r>
            <a:r>
              <a:rPr lang="lv-LV" b="1" u="sng" dirty="0">
                <a:solidFill>
                  <a:srgbClr val="ECECEC"/>
                </a:solidFill>
              </a:rPr>
              <a:t> </a:t>
            </a:r>
            <a:r>
              <a:rPr lang="lv-LV" b="1" u="sng" dirty="0" err="1">
                <a:solidFill>
                  <a:srgbClr val="ECECEC"/>
                </a:solidFill>
              </a:rPr>
              <a:t>zero</a:t>
            </a:r>
            <a:endParaRPr lang="lv-LV" b="1" u="sng" dirty="0">
              <a:solidFill>
                <a:srgbClr val="ECECEC"/>
              </a:solidFill>
            </a:endParaRPr>
          </a:p>
          <a:p>
            <a:r>
              <a:rPr lang="lv-LV" b="1" u="sng" dirty="0" err="1">
                <a:solidFill>
                  <a:srgbClr val="ECECEC"/>
                </a:solidFill>
              </a:rPr>
              <a:t>Constant</a:t>
            </a:r>
            <a:r>
              <a:rPr lang="lv-LV" b="1" u="sng" dirty="0">
                <a:solidFill>
                  <a:srgbClr val="ECECEC"/>
                </a:solidFill>
              </a:rPr>
              <a:t> </a:t>
            </a:r>
            <a:r>
              <a:rPr lang="lv-LV" b="1" u="sng" dirty="0" err="1">
                <a:solidFill>
                  <a:srgbClr val="ECECEC"/>
                </a:solidFill>
              </a:rPr>
              <a:t>non-zero</a:t>
            </a:r>
            <a:r>
              <a:rPr lang="lv-LV" b="1" u="sng" dirty="0">
                <a:solidFill>
                  <a:srgbClr val="ECECEC"/>
                </a:solidFill>
              </a:rPr>
              <a:t> </a:t>
            </a:r>
            <a:r>
              <a:rPr lang="lv-LV" b="1" u="sng" dirty="0" err="1">
                <a:solidFill>
                  <a:srgbClr val="ECECEC"/>
                </a:solidFill>
              </a:rPr>
              <a:t>flux</a:t>
            </a:r>
            <a:endParaRPr lang="lv-LV" b="1" u="sng" dirty="0">
              <a:solidFill>
                <a:srgbClr val="ECECEC"/>
              </a:solidFill>
            </a:endParaRPr>
          </a:p>
        </p:txBody>
      </p:sp>
      <p:pic>
        <p:nvPicPr>
          <p:cNvPr id="7" name="Content Placeholder 6" descr="A map of the world&#10;&#10;Description automatically generated with low confidence">
            <a:extLst>
              <a:ext uri="{FF2B5EF4-FFF2-40B4-BE49-F238E27FC236}">
                <a16:creationId xmlns:a16="http://schemas.microsoft.com/office/drawing/2014/main" id="{B36B4E7B-EA20-E23B-8533-8906E5EAC7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07" y="3009231"/>
            <a:ext cx="5181600" cy="3844570"/>
          </a:xfr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27E0A972-875A-2CE0-80E6-1121BD3F79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3" y="3009231"/>
            <a:ext cx="6295440" cy="38466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6A6946-EF6E-62C9-E699-79476FC8FA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7554" y="6101"/>
            <a:ext cx="3549153" cy="300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3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36CE-1667-4299-8A4C-DB7B64CC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ECECEC"/>
                </a:solidFill>
              </a:rPr>
              <a:t>Understanding</a:t>
            </a:r>
            <a:r>
              <a:rPr lang="lv-LV" dirty="0">
                <a:solidFill>
                  <a:srgbClr val="ECECEC"/>
                </a:solidFill>
              </a:rPr>
              <a:t> MILP </a:t>
            </a:r>
            <a:r>
              <a:rPr lang="lv-LV" dirty="0" err="1">
                <a:solidFill>
                  <a:srgbClr val="ECECEC"/>
                </a:solidFill>
              </a:rPr>
              <a:t>matrix</a:t>
            </a:r>
            <a:endParaRPr lang="lv-LV" dirty="0">
              <a:solidFill>
                <a:srgbClr val="ECECE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E86D-ECCE-4E23-AAD6-084EC42B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738" y="1825625"/>
            <a:ext cx="5418358" cy="4272667"/>
          </a:xfrm>
        </p:spPr>
        <p:txBody>
          <a:bodyPr>
            <a:normAutofit/>
          </a:bodyPr>
          <a:lstStyle/>
          <a:p>
            <a:r>
              <a:rPr lang="lv-LV" dirty="0" err="1">
                <a:solidFill>
                  <a:srgbClr val="ECECEC"/>
                </a:solidFill>
              </a:rPr>
              <a:t>Stoichiometric</a:t>
            </a:r>
            <a:r>
              <a:rPr lang="lv-LV" dirty="0">
                <a:solidFill>
                  <a:srgbClr val="ECECEC"/>
                </a:solidFill>
              </a:rPr>
              <a:t> </a:t>
            </a:r>
            <a:r>
              <a:rPr lang="lv-LV" dirty="0" err="1">
                <a:solidFill>
                  <a:srgbClr val="ECECEC"/>
                </a:solidFill>
              </a:rPr>
              <a:t>matrix</a:t>
            </a:r>
            <a:r>
              <a:rPr lang="lv-LV" dirty="0">
                <a:solidFill>
                  <a:srgbClr val="ECECEC"/>
                </a:solidFill>
              </a:rPr>
              <a:t> S</a:t>
            </a:r>
          </a:p>
          <a:p>
            <a:r>
              <a:rPr lang="lv-LV" dirty="0" err="1">
                <a:solidFill>
                  <a:srgbClr val="ECECEC"/>
                </a:solidFill>
              </a:rPr>
              <a:t>Reactions</a:t>
            </a:r>
            <a:r>
              <a:rPr lang="lv-LV" dirty="0">
                <a:solidFill>
                  <a:srgbClr val="ECECEC"/>
                </a:solidFill>
              </a:rPr>
              <a:t> n</a:t>
            </a:r>
          </a:p>
          <a:p>
            <a:r>
              <a:rPr lang="lv-LV" dirty="0" err="1">
                <a:solidFill>
                  <a:srgbClr val="ECECEC"/>
                </a:solidFill>
              </a:rPr>
              <a:t>Metabolites</a:t>
            </a:r>
            <a:r>
              <a:rPr lang="lv-LV" dirty="0">
                <a:solidFill>
                  <a:srgbClr val="ECECEC"/>
                </a:solidFill>
              </a:rPr>
              <a:t> m</a:t>
            </a:r>
          </a:p>
          <a:p>
            <a:r>
              <a:rPr lang="lv-LV" dirty="0" err="1">
                <a:solidFill>
                  <a:srgbClr val="ECECEC"/>
                </a:solidFill>
              </a:rPr>
              <a:t>Constraints</a:t>
            </a:r>
            <a:r>
              <a:rPr lang="lv-LV" dirty="0">
                <a:solidFill>
                  <a:srgbClr val="ECECEC"/>
                </a:solidFill>
              </a:rPr>
              <a:t> C</a:t>
            </a:r>
          </a:p>
          <a:p>
            <a:r>
              <a:rPr lang="lv-LV" dirty="0" err="1">
                <a:solidFill>
                  <a:srgbClr val="ECECEC"/>
                </a:solidFill>
              </a:rPr>
              <a:t>Objective</a:t>
            </a:r>
            <a:r>
              <a:rPr lang="lv-LV" dirty="0">
                <a:solidFill>
                  <a:srgbClr val="ECECEC"/>
                </a:solidFill>
              </a:rPr>
              <a:t> 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2F4C40-6323-DAEA-A158-1D9354096F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24821"/>
            <a:ext cx="5181600" cy="4152946"/>
          </a:xfrm>
        </p:spPr>
      </p:pic>
    </p:spTree>
    <p:extLst>
      <p:ext uri="{BB962C8B-B14F-4D97-AF65-F5344CB8AC3E}">
        <p14:creationId xmlns:p14="http://schemas.microsoft.com/office/powerpoint/2010/main" val="356152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739</Words>
  <Application>Microsoft Office PowerPoint</Application>
  <PresentationFormat>Widescreen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Artificial intelligence in stoichiometric model-based sustainable metabolic engineering of organism strains</vt:lpstr>
      <vt:lpstr>Exploration of methods - optKnock</vt:lpstr>
      <vt:lpstr>Growth-coupling and Envelopes</vt:lpstr>
      <vt:lpstr>Exploration of methods - robustKnock</vt:lpstr>
      <vt:lpstr>Exploration of methods - optCouple</vt:lpstr>
      <vt:lpstr>Exploration of methods – ModCell2</vt:lpstr>
      <vt:lpstr>Exploration of methods – strainDesign</vt:lpstr>
      <vt:lpstr>Designing novel method – active reactions</vt:lpstr>
      <vt:lpstr>Understanding MILP matrix</vt:lpstr>
      <vt:lpstr>Artificial Inteligence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in stoichiometric model-based sustainable metabolic engineering of organism strains</dc:title>
  <dc:creator>Kristaps Bērziņš</dc:creator>
  <cp:lastModifiedBy>Kristaps Berzins</cp:lastModifiedBy>
  <cp:revision>2</cp:revision>
  <dcterms:created xsi:type="dcterms:W3CDTF">2021-12-22T08:07:22Z</dcterms:created>
  <dcterms:modified xsi:type="dcterms:W3CDTF">2022-10-26T12:59:52Z</dcterms:modified>
</cp:coreProperties>
</file>