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5" r:id="rId6"/>
    <p:sldId id="266" r:id="rId7"/>
    <p:sldId id="262" r:id="rId8"/>
    <p:sldId id="276" r:id="rId9"/>
    <p:sldId id="267" r:id="rId10"/>
    <p:sldId id="269" r:id="rId11"/>
    <p:sldId id="270" r:id="rId12"/>
    <p:sldId id="271" r:id="rId13"/>
    <p:sldId id="272" r:id="rId14"/>
    <p:sldId id="274" r:id="rId15"/>
    <p:sldId id="273" r:id="rId16"/>
    <p:sldId id="280" r:id="rId17"/>
    <p:sldId id="277" r:id="rId18"/>
    <p:sldId id="278" r:id="rId19"/>
    <p:sldId id="279" r:id="rId20"/>
    <p:sldId id="259" r:id="rId21"/>
    <p:sldId id="264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93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1080" autoAdjust="0"/>
  </p:normalViewPr>
  <p:slideViewPr>
    <p:cSldViewPr snapToGrid="0">
      <p:cViewPr varScale="1">
        <p:scale>
          <a:sx n="113" d="100"/>
          <a:sy n="113" d="100"/>
        </p:scale>
        <p:origin x="19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ps Berzins" userId="056593f9a1301edb" providerId="LiveId" clId="{5D8C2C16-E81C-4AE8-875A-8D1668DEC6E0}"/>
    <pc:docChg chg="undo custSel modSld">
      <pc:chgData name="Kristaps Berzins" userId="056593f9a1301edb" providerId="LiveId" clId="{5D8C2C16-E81C-4AE8-875A-8D1668DEC6E0}" dt="2023-11-22T10:59:56.014" v="911" actId="20577"/>
      <pc:docMkLst>
        <pc:docMk/>
      </pc:docMkLst>
      <pc:sldChg chg="modNotesTx">
        <pc:chgData name="Kristaps Berzins" userId="056593f9a1301edb" providerId="LiveId" clId="{5D8C2C16-E81C-4AE8-875A-8D1668DEC6E0}" dt="2023-11-22T09:49:33.182" v="40" actId="20577"/>
        <pc:sldMkLst>
          <pc:docMk/>
          <pc:sldMk cId="386914938" sldId="256"/>
        </pc:sldMkLst>
      </pc:sldChg>
      <pc:sldChg chg="modSp mod modNotesTx">
        <pc:chgData name="Kristaps Berzins" userId="056593f9a1301edb" providerId="LiveId" clId="{5D8C2C16-E81C-4AE8-875A-8D1668DEC6E0}" dt="2023-11-22T09:51:31.806" v="62" actId="20577"/>
        <pc:sldMkLst>
          <pc:docMk/>
          <pc:sldMk cId="1724216621" sldId="257"/>
        </pc:sldMkLst>
        <pc:spChg chg="mod">
          <ac:chgData name="Kristaps Berzins" userId="056593f9a1301edb" providerId="LiveId" clId="{5D8C2C16-E81C-4AE8-875A-8D1668DEC6E0}" dt="2023-11-22T09:50:09.056" v="41" actId="207"/>
          <ac:spMkLst>
            <pc:docMk/>
            <pc:sldMk cId="1724216621" sldId="257"/>
            <ac:spMk id="4" creationId="{A2439D3F-38EC-4439-A171-27A5FDBB0EB2}"/>
          </ac:spMkLst>
        </pc:spChg>
        <pc:picChg chg="mod">
          <ac:chgData name="Kristaps Berzins" userId="056593f9a1301edb" providerId="LiveId" clId="{5D8C2C16-E81C-4AE8-875A-8D1668DEC6E0}" dt="2023-11-22T09:50:13.319" v="43" actId="1076"/>
          <ac:picMkLst>
            <pc:docMk/>
            <pc:sldMk cId="1724216621" sldId="257"/>
            <ac:picMk id="8" creationId="{9E93E0B6-DC9B-408B-B2C3-C1B25A3F46E3}"/>
          </ac:picMkLst>
        </pc:picChg>
      </pc:sldChg>
      <pc:sldChg chg="addSp modSp mod modNotesTx">
        <pc:chgData name="Kristaps Berzins" userId="056593f9a1301edb" providerId="LiveId" clId="{5D8C2C16-E81C-4AE8-875A-8D1668DEC6E0}" dt="2023-11-22T10:04:09.637" v="296" actId="20577"/>
        <pc:sldMkLst>
          <pc:docMk/>
          <pc:sldMk cId="726056826" sldId="258"/>
        </pc:sldMkLst>
        <pc:spChg chg="mod">
          <ac:chgData name="Kristaps Berzins" userId="056593f9a1301edb" providerId="LiveId" clId="{5D8C2C16-E81C-4AE8-875A-8D1668DEC6E0}" dt="2023-11-22T09:57:32.885" v="231" actId="1076"/>
          <ac:spMkLst>
            <pc:docMk/>
            <pc:sldMk cId="726056826" sldId="258"/>
            <ac:spMk id="2" creationId="{035F0B6A-FDA5-4EB1-B0A5-583850912CE0}"/>
          </ac:spMkLst>
        </pc:spChg>
        <pc:spChg chg="mod">
          <ac:chgData name="Kristaps Berzins" userId="056593f9a1301edb" providerId="LiveId" clId="{5D8C2C16-E81C-4AE8-875A-8D1668DEC6E0}" dt="2023-11-22T09:57:35.958" v="232" actId="1076"/>
          <ac:spMkLst>
            <pc:docMk/>
            <pc:sldMk cId="726056826" sldId="258"/>
            <ac:spMk id="3" creationId="{CE6BA85A-FAE0-4D4B-AB23-FC2E9F3E2A48}"/>
          </ac:spMkLst>
        </pc:spChg>
        <pc:picChg chg="mod">
          <ac:chgData name="Kristaps Berzins" userId="056593f9a1301edb" providerId="LiveId" clId="{5D8C2C16-E81C-4AE8-875A-8D1668DEC6E0}" dt="2023-11-22T09:57:27.354" v="230" actId="1076"/>
          <ac:picMkLst>
            <pc:docMk/>
            <pc:sldMk cId="726056826" sldId="258"/>
            <ac:picMk id="6" creationId="{608E12F2-9D19-A531-8914-F0B6A5859782}"/>
          </ac:picMkLst>
        </pc:picChg>
        <pc:picChg chg="add mod">
          <ac:chgData name="Kristaps Berzins" userId="056593f9a1301edb" providerId="LiveId" clId="{5D8C2C16-E81C-4AE8-875A-8D1668DEC6E0}" dt="2023-11-22T09:57:01.596" v="201" actId="1076"/>
          <ac:picMkLst>
            <pc:docMk/>
            <pc:sldMk cId="726056826" sldId="258"/>
            <ac:picMk id="7" creationId="{C4EA57DE-3C3D-7500-3DCE-EAC728A9C5FA}"/>
          </ac:picMkLst>
        </pc:picChg>
        <pc:picChg chg="mod">
          <ac:chgData name="Kristaps Berzins" userId="056593f9a1301edb" providerId="LiveId" clId="{5D8C2C16-E81C-4AE8-875A-8D1668DEC6E0}" dt="2023-11-22T09:57:17.285" v="229" actId="1076"/>
          <ac:picMkLst>
            <pc:docMk/>
            <pc:sldMk cId="726056826" sldId="258"/>
            <ac:picMk id="9" creationId="{89EF7697-7522-4769-88F4-1E375D32C997}"/>
          </ac:picMkLst>
        </pc:picChg>
        <pc:picChg chg="mod">
          <ac:chgData name="Kristaps Berzins" userId="056593f9a1301edb" providerId="LiveId" clId="{5D8C2C16-E81C-4AE8-875A-8D1668DEC6E0}" dt="2023-11-22T09:57:06.403" v="227" actId="1036"/>
          <ac:picMkLst>
            <pc:docMk/>
            <pc:sldMk cId="726056826" sldId="258"/>
            <ac:picMk id="1026" creationId="{BF1D8BA9-9532-4A00-9EED-7315773AC0E6}"/>
          </ac:picMkLst>
        </pc:picChg>
      </pc:sldChg>
      <pc:sldChg chg="modNotesTx">
        <pc:chgData name="Kristaps Berzins" userId="056593f9a1301edb" providerId="LiveId" clId="{5D8C2C16-E81C-4AE8-875A-8D1668DEC6E0}" dt="2023-11-22T10:50:00.913" v="819" actId="20577"/>
        <pc:sldMkLst>
          <pc:docMk/>
          <pc:sldMk cId="2533334095" sldId="263"/>
        </pc:sldMkLst>
      </pc:sldChg>
      <pc:sldChg chg="modNotesTx">
        <pc:chgData name="Kristaps Berzins" userId="056593f9a1301edb" providerId="LiveId" clId="{5D8C2C16-E81C-4AE8-875A-8D1668DEC6E0}" dt="2023-11-22T10:59:56.014" v="911" actId="20577"/>
        <pc:sldMkLst>
          <pc:docMk/>
          <pc:sldMk cId="2368563018" sldId="266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ALDD19xr</cx:pt>
          <cx:pt idx="1">ACONT</cx:pt>
          <cx:pt idx="2">NDPK1</cx:pt>
          <cx:pt idx="3">SUCOAS</cx:pt>
          <cx:pt idx="4">ALDD19xr</cx:pt>
          <cx:pt idx="5">ACONT</cx:pt>
          <cx:pt idx="6">NDPK1</cx:pt>
          <cx:pt idx="7">SUCOAS</cx:pt>
        </cx:lvl>
      </cx:strDim>
      <cx:numDim type="val">
        <cx:f>Sheet1!$B$2:$B$9</cx:f>
        <cx:lvl ptCount="8" formatCode="General">
          <cx:pt idx="0">0</cx:pt>
          <cx:pt idx="1">5.0461312917759598</cx:pt>
          <cx:pt idx="2">-10</cx:pt>
          <cx:pt idx="3">-10</cx:pt>
          <cx:pt idx="4">0</cx:pt>
          <cx:pt idx="5">5.0461965634021899</cx:pt>
          <cx:pt idx="6">10</cx:pt>
          <cx:pt idx="7">-3.5615164008922902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lv-LV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Plūsmu variabilitāte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boxWhisker" uniqueId="{B39DB438-4EBF-481A-939A-40E841E7871A}">
          <cx:dataId val="0"/>
          <cx:layoutPr>
            <cx:visibility meanLine="0" meanMarker="0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10" min="-10"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B2620-84BD-4895-9F87-A7414DF27C72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C0B6-907F-4A79-A26B-78714CDF87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465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Sveiki, mani sauc Kristaps Bērziņš - 3. gada doktorants un es jums pastāstīšu par savu doktorantūras progresu. Tēma: «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Mākslīgais intelekts uz stehiometriskiem modeļiem bāzētā ilgtspējīgā organismu celmu metaboliskajā inženierijā»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1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Nākamā būtiskā metode, kas izstrādāta ir </a:t>
            </a:r>
            <a:r>
              <a:rPr lang="lv-LV" dirty="0" err="1"/>
              <a:t>robustKnock</a:t>
            </a:r>
            <a:r>
              <a:rPr lang="lv-LV" dirty="0"/>
              <a:t>. Tā tiecās būt uzlabojums </a:t>
            </a:r>
            <a:r>
              <a:rPr lang="lv-LV" dirty="0" err="1"/>
              <a:t>optKnock</a:t>
            </a:r>
            <a:r>
              <a:rPr lang="lv-LV" dirty="0"/>
              <a:t> algoritmam un ieviesa </a:t>
            </a:r>
            <a:r>
              <a:rPr lang="lv-LV" dirty="0" err="1"/>
              <a:t>max-min</a:t>
            </a:r>
            <a:r>
              <a:rPr lang="lv-LV" dirty="0"/>
              <a:t> funkciju, kas cenšas maksimizēt produkta plūsmas variabilitātes apakšējo robežu.</a:t>
            </a:r>
          </a:p>
          <a:p>
            <a:r>
              <a:rPr lang="lv-LV" dirty="0"/>
              <a:t>Šī metode arī izmanto MILP risināšanas metodi, bet izveidotā MILP matrica ir mazāka un efektīvāka par </a:t>
            </a:r>
            <a:r>
              <a:rPr lang="lv-LV" dirty="0" err="1"/>
              <a:t>optKnock</a:t>
            </a:r>
            <a:r>
              <a:rPr lang="lv-LV" dirty="0"/>
              <a:t> MILP matricu.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356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Nākošā metode – </a:t>
            </a:r>
            <a:r>
              <a:rPr lang="lv-LV" dirty="0" err="1"/>
              <a:t>optKnock</a:t>
            </a:r>
            <a:r>
              <a:rPr lang="lv-LV" dirty="0"/>
              <a:t>. Pirmā metode, kas izstrādāta </a:t>
            </a:r>
            <a:r>
              <a:rPr lang="lv-LV" dirty="0" err="1"/>
              <a:t>python</a:t>
            </a:r>
            <a:r>
              <a:rPr lang="lv-LV" dirty="0"/>
              <a:t> valodā. ŠĪ metode pirmā deva iespēju arī no datu bāzes ievietot reakcijas modelī, ne tikai veikt delēcijas</a:t>
            </a:r>
          </a:p>
          <a:p>
            <a:r>
              <a:rPr lang="lv-LV" dirty="0"/>
              <a:t>Metode vēl joprojām pielieto MILP risināšanas metodes. Bet risināšanas laiks ir uzlabots, jo ieviesti dažādi ātrdarbības risinājumi.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929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Nākamā metode, ko apskatīju ir ModCell2. Tā dod iespēju aplūkot vairākus mērķa produktus vienlaicīgi izveidojot tādas kā «šūnas». To ir sarežģīti pielietot uz modeļiem, kas nav pielietoti pašas </a:t>
            </a:r>
            <a:r>
              <a:rPr lang="lv-LV" dirty="0" err="1"/>
              <a:t>netodes</a:t>
            </a:r>
            <a:r>
              <a:rPr lang="lv-LV" dirty="0"/>
              <a:t> izstrādes procesā, jo jāizveido vairāki CSV faili no modeļa, kuru vēlos aprēķināt un nav izveidotas caurskatāmas pamācības. </a:t>
            </a:r>
          </a:p>
          <a:p>
            <a:r>
              <a:rPr lang="lv-LV" dirty="0"/>
              <a:t>Šī metode gan </a:t>
            </a:r>
            <a:r>
              <a:rPr lang="lv-LV" dirty="0" err="1"/>
              <a:t>pieskarās</a:t>
            </a:r>
            <a:r>
              <a:rPr lang="lv-LV" dirty="0"/>
              <a:t> man interesējošām tēmām kā ģenētiskie algoritmi. Es noteikti vēl aplūkošu šīs metodes kodu, lai smeltos iedvesmu. </a:t>
            </a:r>
          </a:p>
          <a:p>
            <a:r>
              <a:rPr lang="lv-LV" dirty="0"/>
              <a:t>Autori apraksta metodi pielietojot spēļu teoriju, kur viens spēlētājs cenšas maksimizēt biomasu, kamēr cits – mērķa produktu.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3853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Visnesenāk izstrādātā metode – </a:t>
            </a:r>
            <a:r>
              <a:rPr lang="lv-LV" dirty="0" err="1"/>
              <a:t>strainDesign</a:t>
            </a:r>
            <a:r>
              <a:rPr lang="lv-LV" dirty="0"/>
              <a:t>, tiecas atrast labāko risinājumu pielietojot iepriekš izstrādātas metodes – </a:t>
            </a:r>
            <a:r>
              <a:rPr lang="lv-LV" dirty="0" err="1"/>
              <a:t>optKnock</a:t>
            </a:r>
            <a:r>
              <a:rPr lang="lv-LV" dirty="0"/>
              <a:t>, </a:t>
            </a:r>
            <a:r>
              <a:rPr lang="lv-LV" dirty="0" err="1"/>
              <a:t>robustKnock</a:t>
            </a:r>
            <a:r>
              <a:rPr lang="lv-LV" dirty="0"/>
              <a:t>, </a:t>
            </a:r>
            <a:r>
              <a:rPr lang="lv-LV" dirty="0" err="1"/>
              <a:t>optCouple</a:t>
            </a:r>
            <a:r>
              <a:rPr lang="lv-LV" dirty="0"/>
              <a:t>, MCS (</a:t>
            </a:r>
            <a:r>
              <a:rPr lang="lv-LV" dirty="0" err="1"/>
              <a:t>minimal</a:t>
            </a:r>
            <a:r>
              <a:rPr lang="lv-LV" dirty="0"/>
              <a:t> </a:t>
            </a:r>
            <a:r>
              <a:rPr lang="lv-LV" dirty="0" err="1"/>
              <a:t>cutsets</a:t>
            </a:r>
            <a:r>
              <a:rPr lang="lv-LV" dirty="0"/>
              <a:t>).</a:t>
            </a:r>
          </a:p>
          <a:p>
            <a:r>
              <a:rPr lang="lv-LV" dirty="0"/>
              <a:t>Izstrādātāji ieviesa iespēju ierobežot risinājumu lauku ar vēlamajiem un nevēlamajiem reģioniem.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668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Visas iepriekš apskatītās metodes balstās uz MILP problēmu risināšanu. Lai saprastu kā tās darbojās nācās izprast kā tieši strādā šīs MILP matricas, kā tās izveidotas.</a:t>
            </a:r>
          </a:p>
          <a:p>
            <a:r>
              <a:rPr lang="lv-LV" dirty="0"/>
              <a:t>Kad izveidota sākotnējā matrica, tai liek klāt rindiņas – ierobežojumus, tādus kā vēlamo reakciju daudzuma delēcija, vēlamā produkta minimuma maksimizācija (</a:t>
            </a:r>
            <a:r>
              <a:rPr lang="lv-LV" dirty="0" err="1"/>
              <a:t>robustKnock</a:t>
            </a:r>
            <a:r>
              <a:rPr lang="lv-LV" dirty="0"/>
              <a:t>) u.tml.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0766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Iepriekš izstrādātās metodes darbojās risinot MILP matricas, kurās process tiek nodrošināts dzēšot reakcijas, Mana inovācija ir izmantot aktīvās un neaktīvās reakcijas.</a:t>
            </a:r>
          </a:p>
          <a:p>
            <a:r>
              <a:rPr lang="lv-LV" dirty="0"/>
              <a:t>Visas reakcijas var sadalīt 4 grupās. Šeit daži piemēri kā </a:t>
            </a:r>
            <a:r>
              <a:rPr lang="lv-LV" dirty="0" err="1"/>
              <a:t>klasterizējot</a:t>
            </a:r>
            <a:r>
              <a:rPr lang="lv-LV" dirty="0"/>
              <a:t> šīs četras reakciju grupas var novērot dažādas interesantas sakritības.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612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374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Tātad kā darbojas algoritms:</a:t>
            </a:r>
          </a:p>
          <a:p>
            <a:r>
              <a:rPr lang="lv-LV" dirty="0"/>
              <a:t>Pirmais solis ir atrast aktīvās reakcijas vēlamā </a:t>
            </a:r>
            <a:r>
              <a:rPr lang="lv-LV" dirty="0" err="1"/>
              <a:t>envelope</a:t>
            </a:r>
            <a:r>
              <a:rPr lang="lv-LV" dirty="0"/>
              <a:t> punktā (</a:t>
            </a:r>
            <a:r>
              <a:rPr lang="lv-LV" dirty="0" err="1"/>
              <a:t>Target</a:t>
            </a:r>
            <a:r>
              <a:rPr lang="lv-LV" dirty="0"/>
              <a:t> </a:t>
            </a:r>
            <a:r>
              <a:rPr lang="lv-LV" dirty="0" err="1"/>
              <a:t>Point</a:t>
            </a:r>
            <a:r>
              <a:rPr lang="lv-LV" dirty="0"/>
              <a:t>).</a:t>
            </a:r>
          </a:p>
          <a:p>
            <a:r>
              <a:rPr lang="lv-LV" dirty="0"/>
              <a:t>1. Tiek izvēlēts punkts (biomasa un produkts tiek ierobežoti uz šo punktu)</a:t>
            </a:r>
          </a:p>
          <a:p>
            <a:r>
              <a:rPr lang="lv-LV" dirty="0"/>
              <a:t>2. Šajā punktā tiek meklētas aktīvās reakcijas. Ir 4 tipu reakcijas:</a:t>
            </a:r>
          </a:p>
          <a:p>
            <a:r>
              <a:rPr lang="lv-LV" dirty="0"/>
              <a:t>	Konstantas un ir 0, </a:t>
            </a:r>
          </a:p>
          <a:p>
            <a:r>
              <a:rPr lang="lv-LV" dirty="0"/>
              <a:t>	konstantas un nav 0,</a:t>
            </a:r>
          </a:p>
          <a:p>
            <a:r>
              <a:rPr lang="lv-LV" dirty="0"/>
              <a:t>	mainīgas un nesatur 0;</a:t>
            </a:r>
          </a:p>
          <a:p>
            <a:r>
              <a:rPr lang="lv-LV" dirty="0"/>
              <a:t>	mainīgas un satur 0</a:t>
            </a:r>
          </a:p>
          <a:p>
            <a:r>
              <a:rPr lang="lv-LV" dirty="0"/>
              <a:t>Aktīvās reakcijas ir 2. 3. un daļa no 4. grupas reakcijām.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529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Nākamais algoritma uzdevums ir atrast mazāko aktīvo reakciju skaitu no 4. grupas reakcijām.</a:t>
            </a:r>
          </a:p>
          <a:p>
            <a:r>
              <a:rPr lang="lv-LV" dirty="0"/>
              <a:t>Lai to izdarītu tiek izveidota stehiometriskā matrica un pielietotas MILP metodes (vienādojumu sistēmas).</a:t>
            </a:r>
          </a:p>
          <a:p>
            <a:r>
              <a:rPr lang="lv-LV" dirty="0"/>
              <a:t>Šajās sistēmās mainīgo skaits ir tikpat liels kā potenciālo aktīvo reakciju skaits.</a:t>
            </a:r>
          </a:p>
          <a:p>
            <a:r>
              <a:rPr lang="lv-LV" dirty="0"/>
              <a:t>Jāpiemin, ka katrā mērķa punktā šī aktīvo reakciju kopa būs savādāka. Tas nozīmē, ka optimālāko rezultātu nevar tik viegli noteikt un ka var būt vairāki grafika punkti, kuru optimālais «</a:t>
            </a:r>
            <a:r>
              <a:rPr lang="lv-LV" dirty="0" err="1"/>
              <a:t>envelope</a:t>
            </a:r>
            <a:r>
              <a:rPr lang="lv-LV" dirty="0"/>
              <a:t>» sakrīt.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924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Kad ir atrasts optimālais </a:t>
            </a:r>
            <a:r>
              <a:rPr lang="lv-LV" dirty="0" err="1"/>
              <a:t>envelope</a:t>
            </a:r>
            <a:r>
              <a:rPr lang="lv-LV" dirty="0"/>
              <a:t> un tā aktīvo reakciju kopa, sākas algoritma 2. solis.</a:t>
            </a:r>
          </a:p>
          <a:p>
            <a:r>
              <a:rPr lang="lv-LV" dirty="0"/>
              <a:t>Šajā solī nepieciešams no visām pārējām reakcijām (neaktīvajām) atrast tādu reakciju kopu, kura saglabātu perfekto «</a:t>
            </a:r>
            <a:r>
              <a:rPr lang="lv-LV" dirty="0" err="1"/>
              <a:t>envelope</a:t>
            </a:r>
            <a:r>
              <a:rPr lang="lv-LV" dirty="0"/>
              <a:t>»</a:t>
            </a:r>
          </a:p>
          <a:p>
            <a:r>
              <a:rPr lang="lv-LV" dirty="0"/>
              <a:t>Perfektais </a:t>
            </a:r>
            <a:r>
              <a:rPr lang="lv-LV" dirty="0" err="1"/>
              <a:t>envelope</a:t>
            </a:r>
            <a:r>
              <a:rPr lang="lv-LV" dirty="0"/>
              <a:t> tiek raksturots ar 2 punktiem:</a:t>
            </a:r>
          </a:p>
          <a:p>
            <a:r>
              <a:rPr lang="lv-LV" dirty="0"/>
              <a:t>	MP punkts, kas ir punkts, kurā organisms visticamāk darbosies</a:t>
            </a:r>
          </a:p>
          <a:p>
            <a:r>
              <a:rPr lang="lv-LV" dirty="0"/>
              <a:t>	Vēlamā produkta minimālais punkts</a:t>
            </a:r>
          </a:p>
          <a:p>
            <a:r>
              <a:rPr lang="lv-LV" dirty="0"/>
              <a:t>Kā arī efektivitāti nosaka izslēdzamo gēnu/reakciju skaits – jo mazāk, jo labāk</a:t>
            </a:r>
          </a:p>
          <a:p>
            <a:r>
              <a:rPr lang="lv-LV" dirty="0"/>
              <a:t>Šie 3 kritēriji tiek pielietoti 2. algoritma solī, lai iegūtu pēc iespējas labāku </a:t>
            </a:r>
            <a:r>
              <a:rPr lang="lv-LV" dirty="0" err="1"/>
              <a:t>envelope</a:t>
            </a:r>
            <a:r>
              <a:rPr lang="lv-LV" dirty="0"/>
              <a:t> ar pēc iespējas mazāk </a:t>
            </a:r>
            <a:r>
              <a:rPr lang="lv-LV" dirty="0" err="1"/>
              <a:t>delēcijām</a:t>
            </a:r>
            <a:r>
              <a:rPr lang="lv-LV" dirty="0"/>
              <a:t>.</a:t>
            </a:r>
          </a:p>
          <a:p>
            <a:r>
              <a:rPr lang="lv-LV" dirty="0"/>
              <a:t>Aprēķini var tikt veikti vairākos veidos:</a:t>
            </a:r>
          </a:p>
          <a:p>
            <a:r>
              <a:rPr lang="lv-LV" dirty="0"/>
              <a:t>	Galvenais veids, kas tiek pielietots algoritmā ir sekvenciālā metode,</a:t>
            </a:r>
          </a:p>
          <a:p>
            <a:r>
              <a:rPr lang="lv-LV" dirty="0"/>
              <a:t>	Alternatīvi var izmantot MILP metodi, kas līdzinās jau industrijā pielietotajām metodēm</a:t>
            </a:r>
          </a:p>
          <a:p>
            <a:r>
              <a:rPr lang="lv-LV" dirty="0"/>
              <a:t>	Alternatīvi var tikt izmantot kāda AI metode, līdz šim ir izstrādāta ģenētisko algoritmu metode</a:t>
            </a:r>
          </a:p>
          <a:p>
            <a:r>
              <a:rPr lang="lv-LV" dirty="0"/>
              <a:t>	Nākotnē tiks pievienota vēl kāda.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110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Es esmu ieguvis bakalaura grādu fizikā, pēc tam es uzsāku darbu mikrobioloģijas un biotehnoloģijas institūtā, kurā uzsāku darbus ar stehiometriskajiem modeļiem un kodēšanu.</a:t>
            </a:r>
          </a:p>
          <a:p>
            <a:r>
              <a:rPr lang="lv-LV" dirty="0"/>
              <a:t>Sekoja maģistra grāds Datorzinātnē ar līdzīgu tēmu, kurā izmantoju līdzīgus atslēgvārdus, tādus kā Stehiometriskie modeļi, metaboliskā inženierija un mākslīgais intelekts.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171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Metodes pielietošana ir vienkārša. Lietošanai ir nepieciešams </a:t>
            </a:r>
            <a:r>
              <a:rPr lang="lv-LV" dirty="0" err="1"/>
              <a:t>Matlab</a:t>
            </a:r>
            <a:r>
              <a:rPr lang="lv-LV" dirty="0"/>
              <a:t>, kas jaunāks par 2018 gadu, jo uz agrākām versijām algoritms nav testēts. Un </a:t>
            </a:r>
            <a:r>
              <a:rPr lang="lv-LV" dirty="0" err="1"/>
              <a:t>Cobra</a:t>
            </a:r>
            <a:r>
              <a:rPr lang="lv-LV" dirty="0"/>
              <a:t> </a:t>
            </a:r>
            <a:r>
              <a:rPr lang="lv-LV" dirty="0" err="1"/>
              <a:t>toolbox</a:t>
            </a:r>
            <a:r>
              <a:rPr lang="lv-LV" dirty="0"/>
              <a:t>, kas metaboliskajā inženierijā ir plaši pielietots</a:t>
            </a:r>
          </a:p>
          <a:p>
            <a:r>
              <a:rPr lang="lv-LV" dirty="0"/>
              <a:t>Izsaucot algoritmu ir nepieciešams stehiometriskais modelis, kā arī jāzina vēlamā produkta nosaukums šajā modelī.</a:t>
            </a:r>
          </a:p>
          <a:p>
            <a:r>
              <a:rPr lang="lv-LV" dirty="0"/>
              <a:t>Papildus šiem nosacījumiem ir iespējams:</a:t>
            </a:r>
          </a:p>
          <a:p>
            <a:r>
              <a:rPr lang="lv-LV" dirty="0"/>
              <a:t>	ignorēt noteiktas reakcijas,</a:t>
            </a:r>
          </a:p>
          <a:p>
            <a:r>
              <a:rPr lang="lv-LV" dirty="0"/>
              <a:t>	izvēlēties vēlamo delēciju skaitu,</a:t>
            </a:r>
          </a:p>
          <a:p>
            <a:r>
              <a:rPr lang="lv-LV" dirty="0"/>
              <a:t>	Norādīt produkta molmasu, tādā veidā zīmēt organisma ražības grafiku </a:t>
            </a:r>
          </a:p>
          <a:p>
            <a:r>
              <a:rPr lang="lv-LV" dirty="0"/>
              <a:t>	Ierobežot aprēķiniem nepieciešamo laiku.</a:t>
            </a:r>
          </a:p>
          <a:p>
            <a:r>
              <a:rPr lang="lv-LV" dirty="0"/>
              <a:t>	Viduspunktu aprēķiniem var norādīt skaitu un intervālu, lai aprēķinātu optimālos grafikus, kas neatrodas uz galvenās līknes.</a:t>
            </a:r>
          </a:p>
          <a:p>
            <a:r>
              <a:rPr lang="lv-LV" dirty="0"/>
              <a:t>Pašreiz nemaināmie parametri:</a:t>
            </a:r>
          </a:p>
          <a:p>
            <a:r>
              <a:rPr lang="lv-LV" dirty="0"/>
              <a:t>	Metode nav tieši norādāma un šobrīd publiskajā versijā nevar izmēģināt AI metodes</a:t>
            </a:r>
          </a:p>
          <a:p>
            <a:r>
              <a:rPr lang="lv-LV" dirty="0"/>
              <a:t>	Delēciju tips pagaidām uzstādīts uz reakcijām, gēnu delēcija ir izstrādes režīmā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468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983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Kas tad ir </a:t>
            </a:r>
            <a:r>
              <a:rPr lang="lv-LV" dirty="0" err="1"/>
              <a:t>Stehiometrija</a:t>
            </a:r>
            <a:r>
              <a:rPr lang="lv-LV" dirty="0"/>
              <a:t> un stehiometriskā modelēšana?</a:t>
            </a:r>
          </a:p>
          <a:p>
            <a:r>
              <a:rPr lang="lv-LV" dirty="0"/>
              <a:t>Šis termins bieži izmantots ķīmisko procesu aprakstīšanai, tas apraksta attiecību starp reaģentiem ķīmiskas reakcijas laikā un balstās uz masas nezūdamības likumu.</a:t>
            </a:r>
          </a:p>
          <a:p>
            <a:r>
              <a:rPr lang="lv-LV" dirty="0"/>
              <a:t>Mikrobioloģijas situācijā tiek runāts par stehiometriskajiem modeļiem, kas ir matemātiskais modelis, kas apraksta mikroorganismā notiekošos procesus - reakcijas.</a:t>
            </a:r>
          </a:p>
          <a:p>
            <a:r>
              <a:rPr lang="lv-LV" dirty="0"/>
              <a:t>Katra reakcija mikroorganismā tiek aprakstīta izmantojot reakciju vienādojumu. Un tiek izveidota stehiometriskā matrica.</a:t>
            </a:r>
          </a:p>
          <a:p>
            <a:r>
              <a:rPr lang="lv-LV" dirty="0"/>
              <a:t>Katra reakcija patiesībā ir šādam tikai to vēl raksturo enzīms, gēns un nodalījums, kurā tas darbojas.</a:t>
            </a:r>
          </a:p>
          <a:p>
            <a:r>
              <a:rPr lang="lv-LV" dirty="0"/>
              <a:t>Alternatīvi to var aprakstīt veidojot «</a:t>
            </a:r>
            <a:r>
              <a:rPr lang="lv-LV" dirty="0" err="1"/>
              <a:t>directed</a:t>
            </a:r>
            <a:r>
              <a:rPr lang="lv-LV" dirty="0"/>
              <a:t> </a:t>
            </a:r>
            <a:r>
              <a:rPr lang="lv-LV" dirty="0" err="1"/>
              <a:t>node</a:t>
            </a:r>
            <a:r>
              <a:rPr lang="lv-LV" dirty="0"/>
              <a:t>» grafus.</a:t>
            </a:r>
          </a:p>
          <a:p>
            <a:r>
              <a:rPr lang="lv-LV" dirty="0"/>
              <a:t>Kad matrica ir izveidota, to nepieciešams risināt. Šajā gadījumā, tā kā eksistē masas nezūdamība, vispārīgais vienādojums ir 0.</a:t>
            </a:r>
          </a:p>
          <a:p>
            <a:r>
              <a:rPr lang="lv-LV" dirty="0"/>
              <a:t>Visbeidzot ir iespējams ieviest dažāda veida ierobežojumus, tādus kā plūsmu augšējo un apakšējo robežu un citus.</a:t>
            </a:r>
          </a:p>
          <a:p>
            <a:r>
              <a:rPr lang="lv-LV" dirty="0"/>
              <a:t>Es ar šāda veida modeļiem jau darbojos 4 gadus: Sākotnēji izmantoju jau esošas darba pakas – </a:t>
            </a:r>
            <a:r>
              <a:rPr lang="lv-LV" dirty="0" err="1"/>
              <a:t>Cobra</a:t>
            </a:r>
            <a:r>
              <a:rPr lang="lv-LV" dirty="0"/>
              <a:t> un </a:t>
            </a:r>
            <a:r>
              <a:rPr lang="lv-LV" dirty="0" err="1"/>
              <a:t>Raven</a:t>
            </a:r>
            <a:r>
              <a:rPr lang="lv-LV" dirty="0"/>
              <a:t> </a:t>
            </a:r>
            <a:r>
              <a:rPr lang="lv-LV" dirty="0" err="1"/>
              <a:t>toolbox</a:t>
            </a:r>
            <a:r>
              <a:rPr lang="lv-LV" dirty="0"/>
              <a:t>, paredzētas </a:t>
            </a:r>
            <a:r>
              <a:rPr lang="lv-LV" dirty="0" err="1"/>
              <a:t>matlab</a:t>
            </a:r>
            <a:r>
              <a:rPr lang="lv-LV" dirty="0"/>
              <a:t> vai </a:t>
            </a:r>
            <a:r>
              <a:rPr lang="lv-LV" dirty="0" err="1"/>
              <a:t>python</a:t>
            </a:r>
            <a:r>
              <a:rPr lang="lv-LV" dirty="0"/>
              <a:t> vidēm.</a:t>
            </a:r>
          </a:p>
          <a:p>
            <a:r>
              <a:rPr lang="lv-LV" dirty="0"/>
              <a:t>Šobrīd pats veidoju papildinājumu </a:t>
            </a:r>
            <a:r>
              <a:rPr lang="lv-LV" dirty="0" err="1"/>
              <a:t>Cobra</a:t>
            </a:r>
            <a:r>
              <a:rPr lang="lv-LV" dirty="0"/>
              <a:t> </a:t>
            </a:r>
            <a:r>
              <a:rPr lang="lv-LV" dirty="0" err="1"/>
              <a:t>toolbox</a:t>
            </a:r>
            <a:r>
              <a:rPr lang="lv-LV" dirty="0"/>
              <a:t> – </a:t>
            </a:r>
            <a:r>
              <a:rPr lang="lv-LV" dirty="0" err="1"/>
              <a:t>optEnvelope</a:t>
            </a:r>
            <a:r>
              <a:rPr lang="lv-LV" dirty="0"/>
              <a:t>, par kuru pastāstīšu vēlāk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455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Piedalījos Eiropas projektā , kurā bija nepieciešams esošam modelim pievienot metabolisko ceļu, kas eksperimentāli bija apstiprināts, bet vēl neeksistēja modelī.</a:t>
            </a:r>
          </a:p>
          <a:p>
            <a:r>
              <a:rPr lang="lv-LV" dirty="0"/>
              <a:t>Tajā laikā to darīju manuāli, liekot klāt pa vienai reakcijai un līdz bija izveidojies nepieciešamais metaboliskais ceļš. </a:t>
            </a:r>
          </a:p>
          <a:p>
            <a:r>
              <a:rPr lang="lv-LV" dirty="0"/>
              <a:t>Savā maģistra darbā es izstrādāju algoritmu, kas, izmantojot ģenētiskos algoritmus, spēj pievienot esošam modelim jaunu tajā nebijušus metabolītus vai izveidot nebijušus reakciju ceļus pievienojot reakcijas no datu bāzēm.</a:t>
            </a:r>
          </a:p>
          <a:p>
            <a:r>
              <a:rPr lang="lv-LV" dirty="0"/>
              <a:t>Pēc šī algoritma izstrādes, sākās jauna, labāka, algoritma izstrāde – idejas no šī algoritma nonāca jaunajā.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85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Vēl viens atslēgvārds mana darba nosaukumā – ilgtspējība. Šīs sadaļas izstrādei es sadarbotos ar citu institūta grupu, lai aprēķinātu ilgtspējības koeficientus.</a:t>
            </a:r>
          </a:p>
          <a:p>
            <a:r>
              <a:rPr lang="lv-LV" dirty="0"/>
              <a:t>Iegūtie koeficienti sniegtu iespējas potenciāli modificēt organismu, lai tas būtu efektīvāks industrijā vai dabas saudzēšanā.</a:t>
            </a:r>
          </a:p>
          <a:p>
            <a:r>
              <a:rPr lang="lv-LV" dirty="0"/>
              <a:t>Ekonomiskais – Organisms ražo dārgus metabolītus, kamēr patērē lētus</a:t>
            </a:r>
          </a:p>
          <a:p>
            <a:r>
              <a:rPr lang="lv-LV" dirty="0"/>
              <a:t>Daba – Organisms patērē vielas, kas negatīvi ietekmē dabu (toksīni, smakas, piesārņojums, co2</a:t>
            </a:r>
          </a:p>
          <a:p>
            <a:r>
              <a:rPr lang="lv-LV" dirty="0"/>
              <a:t>Sociālais – Organisms ražo vai patērē vielas, kas ietekmē cilvēku sociālo uztveri/stāvokli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331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Šeit grafikā atainots kā tas varētu tikt ietverts modelī, kā </a:t>
            </a:r>
            <a:r>
              <a:rPr lang="lv-LV"/>
              <a:t>koeficients klāt pie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577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Visi stehiometriskie organismi tiek risināti izmantojot plūsmu balansa analīzi (FBA) vai plūsmu variabilitātes analīzi (FVA) – tas nozīmē, ka līdz optimālam risinājumam var nonākt vairākos veidos un FBA sniedz tikai vienu no tiem.</a:t>
            </a:r>
          </a:p>
          <a:p>
            <a:r>
              <a:rPr lang="lv-LV" dirty="0"/>
              <a:t>Lai atainotu organismā notiekošo var izmantot produkcijas grafikus - </a:t>
            </a:r>
            <a:r>
              <a:rPr lang="lv-LV" dirty="0" err="1"/>
              <a:t>envelopes</a:t>
            </a:r>
            <a:endParaRPr lang="lv-LV" dirty="0"/>
          </a:p>
          <a:p>
            <a:r>
              <a:rPr lang="lv-LV" dirty="0"/>
              <a:t>Kas ir </a:t>
            </a:r>
            <a:r>
              <a:rPr lang="lv-LV" dirty="0" err="1"/>
              <a:t>envelope</a:t>
            </a:r>
            <a:r>
              <a:rPr lang="lv-LV" dirty="0"/>
              <a:t>?</a:t>
            </a:r>
          </a:p>
          <a:p>
            <a:r>
              <a:rPr lang="lv-LV" dirty="0"/>
              <a:t>Tas ir 2 dimensiju grafiks, kurā uz x ass tipiski ir atlikta biomasas variabilitāte, bet uz y ass ir vēlamā produkta variabilitāte</a:t>
            </a:r>
          </a:p>
          <a:p>
            <a:r>
              <a:rPr lang="lv-LV" dirty="0"/>
              <a:t>Laukums zem grafika norāda potenciālos organisma stāvokļus pie uzstādītajiem parametriem.</a:t>
            </a:r>
          </a:p>
          <a:p>
            <a:r>
              <a:rPr lang="lv-LV" dirty="0"/>
              <a:t>Tipiski organisms tieksies saražot pēc iespējas vairāk pēcnācēju tāpēc piemērā visticamākais punkts būs ar ~0.9 biomasai, bet 0 produktam.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61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Uz šiem grafikiem var novērot vairākus svarīgus punktus.</a:t>
            </a:r>
          </a:p>
          <a:p>
            <a:r>
              <a:rPr lang="lv-LV" dirty="0"/>
              <a:t>MP </a:t>
            </a:r>
            <a:r>
              <a:rPr lang="lv-LV" dirty="0" err="1"/>
              <a:t>point</a:t>
            </a:r>
            <a:r>
              <a:rPr lang="lv-LV" dirty="0"/>
              <a:t> – punkts, kurā organisms visticamāk atradīsies – </a:t>
            </a:r>
            <a:r>
              <a:rPr lang="lv-LV" dirty="0" err="1"/>
              <a:t>max</a:t>
            </a:r>
            <a:r>
              <a:rPr lang="lv-LV" dirty="0"/>
              <a:t> </a:t>
            </a:r>
            <a:r>
              <a:rPr lang="lv-LV" dirty="0" err="1"/>
              <a:t>biomass</a:t>
            </a:r>
            <a:endParaRPr lang="lv-LV" dirty="0"/>
          </a:p>
          <a:p>
            <a:r>
              <a:rPr lang="lv-LV" dirty="0" err="1"/>
              <a:t>Minimal</a:t>
            </a:r>
            <a:r>
              <a:rPr lang="lv-LV" dirty="0"/>
              <a:t> </a:t>
            </a:r>
            <a:r>
              <a:rPr lang="lv-LV" dirty="0" err="1"/>
              <a:t>production</a:t>
            </a:r>
            <a:r>
              <a:rPr lang="lv-LV" dirty="0"/>
              <a:t> </a:t>
            </a:r>
            <a:r>
              <a:rPr lang="lv-LV" dirty="0" err="1"/>
              <a:t>rate</a:t>
            </a:r>
            <a:r>
              <a:rPr lang="lv-LV" dirty="0"/>
              <a:t> – šo parasti vēlas maksimizēt, lai iegūtu vislielāko labumu no modificētā organisma (jo pat, ja organisms neaug, tas saražos produktu)</a:t>
            </a:r>
          </a:p>
          <a:p>
            <a:r>
              <a:rPr lang="lv-LV" dirty="0" err="1"/>
              <a:t>Target</a:t>
            </a:r>
            <a:r>
              <a:rPr lang="lv-LV" dirty="0"/>
              <a:t> </a:t>
            </a:r>
            <a:r>
              <a:rPr lang="lv-LV" dirty="0" err="1"/>
              <a:t>point</a:t>
            </a:r>
            <a:r>
              <a:rPr lang="lv-LV" dirty="0"/>
              <a:t> – punkts uz kuru tēmē metodes.</a:t>
            </a:r>
          </a:p>
          <a:p>
            <a:r>
              <a:rPr lang="lv-LV" dirty="0" err="1"/>
              <a:t>Wild</a:t>
            </a:r>
            <a:r>
              <a:rPr lang="lv-LV" dirty="0"/>
              <a:t> </a:t>
            </a:r>
            <a:r>
              <a:rPr lang="lv-LV" dirty="0" err="1"/>
              <a:t>type</a:t>
            </a:r>
            <a:r>
              <a:rPr lang="lv-LV" dirty="0"/>
              <a:t> – organisms bez modifikācijām</a:t>
            </a:r>
          </a:p>
          <a:p>
            <a:r>
              <a:rPr lang="lv-LV" dirty="0"/>
              <a:t>Vājā, stiprā sapārošana – biomasas –produkta sapārošana nozīmē, ka ja tiek saražots organisms, ir garantēts, ka tiek ražots arī produkts.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5FC8-CCFD-4567-9C0D-C09282E5FD9B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540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Pirmā metode tika izstrādāta 2003. gadā. Tā ir </a:t>
            </a:r>
            <a:r>
              <a:rPr lang="lv-LV" dirty="0" err="1"/>
              <a:t>optKnock</a:t>
            </a:r>
            <a:r>
              <a:rPr lang="lv-LV" dirty="0"/>
              <a:t> un, kad tika izstrādāts </a:t>
            </a:r>
            <a:r>
              <a:rPr lang="lv-LV" dirty="0" err="1"/>
              <a:t>Cobra</a:t>
            </a:r>
            <a:r>
              <a:rPr lang="lv-LV" dirty="0"/>
              <a:t> </a:t>
            </a:r>
            <a:r>
              <a:rPr lang="lv-LV" dirty="0" err="1"/>
              <a:t>toolbox</a:t>
            </a:r>
            <a:r>
              <a:rPr lang="lv-LV" dirty="0"/>
              <a:t>, tas tika ieviests tajā, lai meklētu reakciju delēcijas pētnieku vajadzībām. </a:t>
            </a:r>
          </a:p>
          <a:p>
            <a:r>
              <a:rPr lang="lv-LV" dirty="0"/>
              <a:t>Tas ir divlīmeņu algoritms, kura iekšējais līmenis maksimizē produkta ražošanu, bet ārējais maksimizē biomasas ražošanu. Tas viss tiek darīts ierobežojot maksimālo delēciju skaitu. </a:t>
            </a:r>
          </a:p>
          <a:p>
            <a:r>
              <a:rPr lang="lv-LV" dirty="0" err="1"/>
              <a:t>ŠĪs</a:t>
            </a:r>
            <a:r>
              <a:rPr lang="lv-LV" dirty="0"/>
              <a:t> metodes sniegtie risinājumi ir pārāk optimistiski. Un sapārošana tipiski ir vāja.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3C0B6-907F-4A79-A26B-78714CDF87E6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17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8C7-B11B-45DB-BA10-0406E1ABC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8B0D2-5049-4E11-82EA-F3118648E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D8C8-F8D0-4D59-B649-72B34D9F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C5202-671B-4635-A7F0-736E9D11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90452-A19C-4983-AE03-76A756E4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56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79E4-F14C-4229-9A0F-831661C9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81B2-51FE-4146-9EE5-9848C242D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6F4A-D657-491F-BB3F-3B90EAE6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B7A5-8573-42F0-AC14-E5E76F88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26C9-EC79-418E-BDF5-FB031537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238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7A0B3-570D-4B81-8AD5-8D1391A20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63C70-1070-4313-BE82-A3907B4C5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C2B9-9B4B-4CB5-8A6F-EE491A84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FA6-B7F8-4FBA-A901-E43B5B0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7DDB4-A630-40F1-80DC-F94C74C2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955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479F-711A-4A2B-9D34-7EBE20FE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A6A3-8C1A-43FB-A857-86868766E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137E-0DD4-4038-919C-A0A41E70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DA82-13BA-4ACD-9C16-F905BDB1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4F5F-AEA5-464B-A267-80838351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103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D761-4572-4134-B2F2-9BA79688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54B51-CE2E-470F-A8B3-EDD958FA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D991-DA1E-46B1-8695-CBD6039C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4753-9813-4D95-A60B-749A28FA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BC6C-E976-4212-AD74-1BC5943A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24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9C40-445E-47D8-8B74-9BEC8140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CE06-210E-4011-B535-BD6769181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80C90-9C44-48EC-98C2-603C5822D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BA17-B382-458F-BB3B-762D96B4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F296B-5462-4514-80DF-FBCAF9B1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43736-BBAA-49EA-BE4D-AAF3E498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60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8B6A-A020-4775-948E-94B45A2B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33D51-C8F6-4DD6-9715-14323DCB8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CCB19-46EE-488B-BC5A-D4BE588DF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F873-494F-470A-8102-A511058E9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DC240-2C64-43EF-BD5C-3E1791918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D6CC3-D93E-4C29-834A-8F2C7386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F2089-D662-43AA-AD5F-DD0EB55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5BE59-F031-437E-A948-E0F830FF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32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55CA-68FB-41FB-9555-728A9EC0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D27E1-D6A8-4FDE-A2AD-E279D1C0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433F-C970-412E-9E41-94D0233E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2432E-63CF-4BDB-892E-EA6B1917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959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09ECE-D175-45E1-8D54-D1B6994B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12C82-1C38-4EB6-97BF-ECE84881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9E45F-5484-4693-8DDF-81C95BD3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5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7EB3-D54E-4467-8578-7747817E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7379-D6AC-4302-B45C-B3AB8444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1C413-2787-40A3-9177-F73D73804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A753-C40F-485E-AFA0-86A82D01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C0278-CE73-4B11-B75C-BAF1CAD0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01ABA-C0E1-455E-AB11-D59E8240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68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70F3-1CF4-4A00-AE89-6048AED7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0422B-8E15-4894-8E34-DECCAD8C5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2D94E-997C-4C03-B9EE-8FA483A2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C3F43-D012-4062-8238-593B7924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E1CE6-900C-4542-B9C6-CA7129AD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730F-04D1-4305-BD8C-69C48ED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5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F0F65-584B-4CB5-9659-DC9D65C9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72E62-9127-433E-BEC5-989A510C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08A7-70D6-4F2F-82E1-C43E4020D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BDB8-DA4A-4A35-B485-0712B27AE79E}" type="datetimeFigureOut">
              <a:rPr lang="lv-LV" smtClean="0"/>
              <a:t>22.11.2023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CFE9F-E15A-4EBD-8CD6-BAB07BFA1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2FDF-1FD4-4C09-9313-BEBD8EABF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9C1E-860F-4723-B949-E26C04CC69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54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microsoft.com/office/2014/relationships/chartEx" Target="../charts/chartEx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3687-B46C-4344-A4A8-B34D54AF7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79" y="1122363"/>
            <a:ext cx="11121813" cy="3115340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ECECEC"/>
                </a:solidFill>
                <a:latin typeface="Forza Medium"/>
              </a:rPr>
              <a:t>Mākslīgais intelekts uz stehiometriskiem modeļiem bāzētā ilgtspējīgā organismu celmu metaboliskajā inženierijā</a:t>
            </a:r>
            <a:endParaRPr lang="lv-LV" dirty="0">
              <a:solidFill>
                <a:srgbClr val="ECECE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FE4CC-D95C-45C6-B504-4A8612289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Kristaps Bērziņš</a:t>
            </a:r>
          </a:p>
          <a:p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PhD</a:t>
            </a:r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student</a:t>
            </a:r>
          </a:p>
        </p:txBody>
      </p:sp>
    </p:spTree>
    <p:extLst>
      <p:ext uri="{BB962C8B-B14F-4D97-AF65-F5344CB8AC3E}">
        <p14:creationId xmlns:p14="http://schemas.microsoft.com/office/powerpoint/2010/main" val="38691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365125"/>
            <a:ext cx="10938933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Iepriekš izstrādāto metožu izpēte - </a:t>
            </a:r>
            <a:r>
              <a:rPr lang="lv-LV" b="1" dirty="0" err="1">
                <a:solidFill>
                  <a:srgbClr val="ECECEC"/>
                </a:solidFill>
              </a:rPr>
              <a:t>robustKnock</a:t>
            </a:r>
            <a:endParaRPr lang="lv-LV" b="1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27266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Izveidots 2009</a:t>
            </a:r>
          </a:p>
          <a:p>
            <a:r>
              <a:rPr lang="lv-LV" dirty="0">
                <a:solidFill>
                  <a:srgbClr val="ECECEC"/>
                </a:solidFill>
              </a:rPr>
              <a:t>Uzlabojums </a:t>
            </a:r>
            <a:r>
              <a:rPr lang="lv-LV" dirty="0" err="1">
                <a:solidFill>
                  <a:srgbClr val="ECECEC"/>
                </a:solidFill>
              </a:rPr>
              <a:t>optKnock</a:t>
            </a:r>
            <a:r>
              <a:rPr lang="lv-LV" dirty="0">
                <a:solidFill>
                  <a:srgbClr val="ECECEC"/>
                </a:solidFill>
              </a:rPr>
              <a:t> algoritmam</a:t>
            </a:r>
          </a:p>
          <a:p>
            <a:r>
              <a:rPr lang="lv-LV" dirty="0">
                <a:solidFill>
                  <a:srgbClr val="ECECEC"/>
                </a:solidFill>
              </a:rPr>
              <a:t>Garantē produkta ražošanu </a:t>
            </a:r>
          </a:p>
          <a:p>
            <a:r>
              <a:rPr lang="lv-LV" dirty="0">
                <a:solidFill>
                  <a:srgbClr val="ECECEC"/>
                </a:solidFill>
              </a:rPr>
              <a:t>Izmanto </a:t>
            </a:r>
            <a:r>
              <a:rPr lang="lv-LV" dirty="0" err="1">
                <a:solidFill>
                  <a:srgbClr val="ECECEC"/>
                </a:solidFill>
              </a:rPr>
              <a:t>max-min</a:t>
            </a:r>
            <a:r>
              <a:rPr lang="lv-LV" dirty="0">
                <a:solidFill>
                  <a:srgbClr val="ECECEC"/>
                </a:solidFill>
              </a:rPr>
              <a:t> optimizāciju</a:t>
            </a:r>
          </a:p>
          <a:p>
            <a:r>
              <a:rPr lang="lv-LV" dirty="0">
                <a:solidFill>
                  <a:srgbClr val="ECECEC"/>
                </a:solidFill>
              </a:rPr>
              <a:t>Risinājumu meklē ar </a:t>
            </a:r>
            <a:r>
              <a:rPr lang="lv-LV" dirty="0" err="1">
                <a:solidFill>
                  <a:srgbClr val="ECECEC"/>
                </a:solidFill>
              </a:rPr>
              <a:t>mixed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integer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linear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programming</a:t>
            </a:r>
            <a:r>
              <a:rPr lang="lv-LV" dirty="0">
                <a:solidFill>
                  <a:srgbClr val="ECECEC"/>
                </a:solidFill>
              </a:rPr>
              <a:t> (MILP)</a:t>
            </a:r>
          </a:p>
          <a:p>
            <a:pPr marL="0" indent="0">
              <a:buNone/>
            </a:pPr>
            <a:endParaRPr lang="lv-LV" dirty="0">
              <a:solidFill>
                <a:srgbClr val="ECECEC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D0704C-B2F9-5A18-95B9-C1D1979960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1285" y="1517989"/>
            <a:ext cx="5181600" cy="19110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31E4A-E893-09D0-AB25-07C108286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941" y="3490881"/>
            <a:ext cx="5043629" cy="32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96926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Iepriekš izstrādāto metožu izpēte - </a:t>
            </a:r>
            <a:r>
              <a:rPr lang="lv-LV" b="1" dirty="0" err="1">
                <a:solidFill>
                  <a:srgbClr val="ECECEC"/>
                </a:solidFill>
              </a:rPr>
              <a:t>optCouple</a:t>
            </a:r>
            <a:endParaRPr lang="lv-LV" b="1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27266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Izveidots 2019. gadā</a:t>
            </a:r>
          </a:p>
          <a:p>
            <a:r>
              <a:rPr lang="lv-LV" dirty="0" err="1">
                <a:solidFill>
                  <a:srgbClr val="ECECEC"/>
                </a:solidFill>
              </a:rPr>
              <a:t>Python</a:t>
            </a:r>
            <a:endParaRPr lang="lv-LV" dirty="0">
              <a:solidFill>
                <a:srgbClr val="ECECEC"/>
              </a:solidFill>
            </a:endParaRPr>
          </a:p>
          <a:p>
            <a:r>
              <a:rPr lang="lv-LV" dirty="0">
                <a:solidFill>
                  <a:srgbClr val="ECECEC"/>
                </a:solidFill>
              </a:rPr>
              <a:t>Uzlabo </a:t>
            </a:r>
            <a:r>
              <a:rPr lang="lv-LV" dirty="0" err="1">
                <a:solidFill>
                  <a:srgbClr val="ECECEC"/>
                </a:solidFill>
              </a:rPr>
              <a:t>optKnock</a:t>
            </a:r>
            <a:r>
              <a:rPr lang="lv-LV" dirty="0">
                <a:solidFill>
                  <a:srgbClr val="ECECEC"/>
                </a:solidFill>
              </a:rPr>
              <a:t> citos veidos kā to dara </a:t>
            </a:r>
            <a:r>
              <a:rPr lang="lv-LV" dirty="0" err="1">
                <a:solidFill>
                  <a:srgbClr val="ECECEC"/>
                </a:solidFill>
              </a:rPr>
              <a:t>robustKnock</a:t>
            </a:r>
            <a:endParaRPr lang="lv-LV" dirty="0">
              <a:solidFill>
                <a:srgbClr val="ECECEC"/>
              </a:solidFill>
            </a:endParaRPr>
          </a:p>
          <a:p>
            <a:r>
              <a:rPr lang="lv-LV" dirty="0">
                <a:solidFill>
                  <a:srgbClr val="ECECEC"/>
                </a:solidFill>
              </a:rPr>
              <a:t>Iespējamas delēcijas, </a:t>
            </a:r>
            <a:r>
              <a:rPr lang="lv-LV" dirty="0" err="1">
                <a:solidFill>
                  <a:srgbClr val="ECECEC"/>
                </a:solidFill>
              </a:rPr>
              <a:t>inserti</a:t>
            </a:r>
            <a:endParaRPr lang="lv-LV" dirty="0">
              <a:solidFill>
                <a:srgbClr val="ECECEC"/>
              </a:solidFill>
            </a:endParaRPr>
          </a:p>
          <a:p>
            <a:r>
              <a:rPr lang="lv-LV" dirty="0">
                <a:solidFill>
                  <a:srgbClr val="ECECEC"/>
                </a:solidFill>
              </a:rPr>
              <a:t>Pēcapstrāde, lai meklētu risinājumu ātrāk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489567-6D93-2927-D468-85DBAC87F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2042" y="1268628"/>
            <a:ext cx="5283200" cy="5386172"/>
          </a:xfrm>
        </p:spPr>
      </p:pic>
    </p:spTree>
    <p:extLst>
      <p:ext uri="{BB962C8B-B14F-4D97-AF65-F5344CB8AC3E}">
        <p14:creationId xmlns:p14="http://schemas.microsoft.com/office/powerpoint/2010/main" val="256278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Iepriekš izstrādāto metožu izpēte - ModCell2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4691012" cy="427266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Izveidots 2019. gadā</a:t>
            </a:r>
          </a:p>
          <a:p>
            <a:r>
              <a:rPr lang="lv-LV" dirty="0">
                <a:solidFill>
                  <a:srgbClr val="ECECEC"/>
                </a:solidFill>
              </a:rPr>
              <a:t>Pielieto evolucionāro spēļu teoriju un evolucionāros algoritmus</a:t>
            </a:r>
          </a:p>
          <a:p>
            <a:r>
              <a:rPr lang="lv-LV" dirty="0">
                <a:solidFill>
                  <a:srgbClr val="ECECEC"/>
                </a:solidFill>
              </a:rPr>
              <a:t>Var aprēķināt vairāku mērķa metabolītu risinājumus īsā laikā</a:t>
            </a:r>
          </a:p>
          <a:p>
            <a:r>
              <a:rPr lang="lv-LV" dirty="0">
                <a:solidFill>
                  <a:srgbClr val="ECECEC"/>
                </a:solidFill>
              </a:rPr>
              <a:t>Piedāvā vairākus potenciālos risinājumus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B4442-AF0F-1C22-CE74-2A01ADE1B4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7750" y="2895600"/>
            <a:ext cx="6710983" cy="3597275"/>
          </a:xfrm>
        </p:spPr>
      </p:pic>
    </p:spTree>
    <p:extLst>
      <p:ext uri="{BB962C8B-B14F-4D97-AF65-F5344CB8AC3E}">
        <p14:creationId xmlns:p14="http://schemas.microsoft.com/office/powerpoint/2010/main" val="209244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Iepriekš izstrādāto metožu izpēte– </a:t>
            </a:r>
            <a:r>
              <a:rPr lang="lv-LV" b="1" dirty="0" err="1">
                <a:solidFill>
                  <a:srgbClr val="ECECEC"/>
                </a:solidFill>
              </a:rPr>
              <a:t>strainDesign</a:t>
            </a:r>
            <a:endParaRPr lang="lv-LV" b="1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272667"/>
          </a:xfrm>
        </p:spPr>
        <p:txBody>
          <a:bodyPr>
            <a:normAutofit lnSpcReduction="10000"/>
          </a:bodyPr>
          <a:lstStyle/>
          <a:p>
            <a:r>
              <a:rPr lang="lv-LV" dirty="0">
                <a:solidFill>
                  <a:srgbClr val="ECECEC"/>
                </a:solidFill>
              </a:rPr>
              <a:t>Izveidota 2022. gadā</a:t>
            </a:r>
          </a:p>
          <a:p>
            <a:r>
              <a:rPr lang="lv-LV" dirty="0" err="1">
                <a:solidFill>
                  <a:srgbClr val="ECECEC"/>
                </a:solidFill>
              </a:rPr>
              <a:t>Python</a:t>
            </a:r>
            <a:r>
              <a:rPr lang="lv-LV" dirty="0">
                <a:solidFill>
                  <a:srgbClr val="ECECEC"/>
                </a:solidFill>
              </a:rPr>
              <a:t> GUI</a:t>
            </a:r>
          </a:p>
          <a:p>
            <a:r>
              <a:rPr lang="lv-LV" dirty="0">
                <a:solidFill>
                  <a:srgbClr val="ECECEC"/>
                </a:solidFill>
              </a:rPr>
              <a:t>Nav gluži jauna metode, bet sniedz iespēju ērti pārslēgties un pielietot iepriekš izstrādātas metodes.</a:t>
            </a:r>
          </a:p>
          <a:p>
            <a:r>
              <a:rPr lang="lv-LV" dirty="0">
                <a:solidFill>
                  <a:srgbClr val="ECECEC"/>
                </a:solidFill>
              </a:rPr>
              <a:t>Lietotājam viegli lietojama metode</a:t>
            </a:r>
          </a:p>
          <a:p>
            <a:r>
              <a:rPr lang="lv-LV" dirty="0">
                <a:solidFill>
                  <a:srgbClr val="ECECEC"/>
                </a:solidFill>
              </a:rPr>
              <a:t>Var ietekmēt risinājumu, nosakot vēlamos un nevēlamos reģionus </a:t>
            </a:r>
            <a:r>
              <a:rPr lang="lv-LV" dirty="0" err="1">
                <a:solidFill>
                  <a:srgbClr val="ECECEC"/>
                </a:solidFill>
              </a:rPr>
              <a:t>envelope</a:t>
            </a:r>
            <a:r>
              <a:rPr lang="lv-LV" dirty="0">
                <a:solidFill>
                  <a:srgbClr val="ECECEC"/>
                </a:solidFill>
              </a:rPr>
              <a:t> grafikā.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E74A0D-28C7-A20A-6344-987B2CBE5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9598" y="1825625"/>
            <a:ext cx="4966803" cy="4351338"/>
          </a:xfrm>
        </p:spPr>
      </p:pic>
    </p:spTree>
    <p:extLst>
      <p:ext uri="{BB962C8B-B14F-4D97-AF65-F5344CB8AC3E}">
        <p14:creationId xmlns:p14="http://schemas.microsoft.com/office/powerpoint/2010/main" val="99412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-16461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MILP matricas izpratne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27266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Stehiometriskā matrica S</a:t>
            </a:r>
          </a:p>
          <a:p>
            <a:r>
              <a:rPr lang="lv-LV" dirty="0">
                <a:solidFill>
                  <a:srgbClr val="ECECEC"/>
                </a:solidFill>
              </a:rPr>
              <a:t>Reakcijas n</a:t>
            </a:r>
          </a:p>
          <a:p>
            <a:r>
              <a:rPr lang="lv-LV" dirty="0">
                <a:solidFill>
                  <a:srgbClr val="ECECEC"/>
                </a:solidFill>
              </a:rPr>
              <a:t>Metabolīti m</a:t>
            </a:r>
          </a:p>
          <a:p>
            <a:r>
              <a:rPr lang="lv-LV" dirty="0">
                <a:solidFill>
                  <a:srgbClr val="ECECEC"/>
                </a:solidFill>
              </a:rPr>
              <a:t>Ierobežojumi C</a:t>
            </a:r>
          </a:p>
          <a:p>
            <a:r>
              <a:rPr lang="lv-LV" dirty="0">
                <a:solidFill>
                  <a:srgbClr val="ECECEC"/>
                </a:solidFill>
              </a:rPr>
              <a:t>Mērķa matrica 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F4C40-6323-DAEA-A158-1D9354096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1199" y="872068"/>
            <a:ext cx="7169933" cy="5746554"/>
          </a:xfrm>
        </p:spPr>
      </p:pic>
    </p:spTree>
    <p:extLst>
      <p:ext uri="{BB962C8B-B14F-4D97-AF65-F5344CB8AC3E}">
        <p14:creationId xmlns:p14="http://schemas.microsoft.com/office/powerpoint/2010/main" val="356152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90" y="-91467"/>
            <a:ext cx="8877964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Manas metodes inovācijas– aktīvās reakcijas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290" y="1234096"/>
            <a:ext cx="5418358" cy="17751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lv-LV" dirty="0"/>
              <a:t>1. Konstants = 0 (neaktīvas)</a:t>
            </a:r>
          </a:p>
          <a:p>
            <a:pPr marL="457200" lvl="1" indent="0">
              <a:buNone/>
            </a:pPr>
            <a:r>
              <a:rPr lang="lv-LV" dirty="0"/>
              <a:t>2. Konstants  </a:t>
            </a:r>
            <a:r>
              <a:rPr lang="lv-LV" dirty="0">
                <a:latin typeface="Agency FB" panose="020B0503020202020204" pitchFamily="34" charset="0"/>
              </a:rPr>
              <a:t>≠ </a:t>
            </a:r>
            <a:r>
              <a:rPr lang="lv-LV" dirty="0"/>
              <a:t>0 (aktīvas)</a:t>
            </a:r>
          </a:p>
          <a:p>
            <a:pPr marL="457200" lvl="1" indent="0">
              <a:buNone/>
            </a:pPr>
            <a:r>
              <a:rPr lang="lv-LV" dirty="0"/>
              <a:t>3. Mainīgas nesatur </a:t>
            </a:r>
            <a:r>
              <a:rPr lang="lv-LV" b="1" dirty="0"/>
              <a:t>∉ </a:t>
            </a:r>
            <a:r>
              <a:rPr lang="lv-LV" dirty="0"/>
              <a:t>0 (aktīvas)</a:t>
            </a:r>
          </a:p>
          <a:p>
            <a:pPr marL="457200" lvl="1" indent="0">
              <a:buNone/>
            </a:pPr>
            <a:r>
              <a:rPr lang="lv-LV" dirty="0"/>
              <a:t>4. Mainīgas un satur ∈ 0 (?)</a:t>
            </a:r>
          </a:p>
        </p:txBody>
      </p:sp>
      <p:pic>
        <p:nvPicPr>
          <p:cNvPr id="7" name="Content Placeholder 6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36B4E7B-EA20-E23B-8533-8906E5EAC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07" y="3009231"/>
            <a:ext cx="5181600" cy="3844570"/>
          </a:xfr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27E0A972-875A-2CE0-80E6-1121BD3F7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" y="3009231"/>
            <a:ext cx="6295440" cy="3846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6A6946-EF6E-62C9-E699-79476FC8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554" y="6101"/>
            <a:ext cx="3549153" cy="30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3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846D-EEE0-540F-7DB1-F4DAEFE8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342"/>
            <a:ext cx="12192000" cy="1325563"/>
          </a:xfrm>
        </p:spPr>
        <p:txBody>
          <a:bodyPr/>
          <a:lstStyle/>
          <a:p>
            <a:pPr algn="ctr"/>
            <a:r>
              <a:rPr lang="lv-LV" b="1" dirty="0" err="1"/>
              <a:t>OptEnvelope</a:t>
            </a:r>
            <a:endParaRPr lang="lv-LV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6B616-0D2C-538A-C319-D3C10D4E0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266" y="780965"/>
            <a:ext cx="9168010" cy="12154070"/>
          </a:xfrm>
        </p:spPr>
      </p:pic>
    </p:spTree>
    <p:extLst>
      <p:ext uri="{BB962C8B-B14F-4D97-AF65-F5344CB8AC3E}">
        <p14:creationId xmlns:p14="http://schemas.microsoft.com/office/powerpoint/2010/main" val="242753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172013-5A8C-ECD5-5916-D8CE213DC384}"/>
              </a:ext>
            </a:extLst>
          </p:cNvPr>
          <p:cNvSpPr/>
          <p:nvPr/>
        </p:nvSpPr>
        <p:spPr>
          <a:xfrm>
            <a:off x="7029450" y="2814638"/>
            <a:ext cx="5084445" cy="404336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0442C-1BC4-01E4-13EC-6AF19962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" y="193675"/>
            <a:ext cx="10515600" cy="1325563"/>
          </a:xfrm>
        </p:spPr>
        <p:txBody>
          <a:bodyPr/>
          <a:lstStyle/>
          <a:p>
            <a:r>
              <a:rPr lang="lv-LV" b="1" dirty="0"/>
              <a:t>1. Solis – Atrast aktīvās reakcijas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C6C4-A38F-8C80-1D99-4E9B5217E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Izvēlēties vēlamo organisma stāvokli no </a:t>
            </a:r>
            <a:r>
              <a:rPr lang="lv-LV" dirty="0" err="1"/>
              <a:t>envelope</a:t>
            </a:r>
            <a:r>
              <a:rPr lang="lv-LV" dirty="0"/>
              <a:t> grafika</a:t>
            </a:r>
          </a:p>
          <a:p>
            <a:r>
              <a:rPr lang="lv-LV" dirty="0"/>
              <a:t>Eksistē 4 tipu reakcijas</a:t>
            </a:r>
          </a:p>
          <a:p>
            <a:pPr marL="457200" lvl="1" indent="0">
              <a:buNone/>
            </a:pPr>
            <a:r>
              <a:rPr lang="lv-LV" dirty="0"/>
              <a:t>1. Konstants = 0 (neaktīvas)</a:t>
            </a:r>
          </a:p>
          <a:p>
            <a:pPr marL="457200" lvl="1" indent="0">
              <a:buNone/>
            </a:pPr>
            <a:r>
              <a:rPr lang="lv-LV" dirty="0"/>
              <a:t>2. Konstants  </a:t>
            </a:r>
            <a:r>
              <a:rPr lang="lv-LV" dirty="0">
                <a:latin typeface="Agency FB" panose="020B0503020202020204" pitchFamily="34" charset="0"/>
              </a:rPr>
              <a:t>≠ </a:t>
            </a:r>
            <a:r>
              <a:rPr lang="lv-LV" dirty="0"/>
              <a:t>0 (aktīvas)</a:t>
            </a:r>
          </a:p>
          <a:p>
            <a:pPr marL="457200" lvl="1" indent="0">
              <a:buNone/>
            </a:pPr>
            <a:r>
              <a:rPr lang="lv-LV" dirty="0"/>
              <a:t>3. Mainīgas nesatur </a:t>
            </a:r>
            <a:r>
              <a:rPr lang="lv-LV" b="1" dirty="0"/>
              <a:t>∉ </a:t>
            </a:r>
            <a:r>
              <a:rPr lang="lv-LV" dirty="0"/>
              <a:t>0 (aktīvas)</a:t>
            </a:r>
          </a:p>
          <a:p>
            <a:pPr marL="457200" lvl="1" indent="0">
              <a:buNone/>
            </a:pPr>
            <a:r>
              <a:rPr lang="lv-LV" dirty="0"/>
              <a:t>4. Mainīgas un satur ∈ 0 (?)</a:t>
            </a:r>
          </a:p>
          <a:p>
            <a:r>
              <a:rPr lang="lv-LV" dirty="0"/>
              <a:t>Aktīvās reakcijas – reakcijas, kas noteiktā organisma stāvokļa punktā ir aktīvas (2., 3., dažas no 4.)</a:t>
            </a:r>
          </a:p>
        </p:txBody>
      </p:sp>
      <p:pic>
        <p:nvPicPr>
          <p:cNvPr id="7" name="Content Placeholder 5" descr="Diagram of a diagram showing a growth rate&#10;&#10;Description automatically generated with medium confidence">
            <a:extLst>
              <a:ext uri="{FF2B5EF4-FFF2-40B4-BE49-F238E27FC236}">
                <a16:creationId xmlns:a16="http://schemas.microsoft.com/office/drawing/2014/main" id="{9E373DD3-C86D-2129-6727-6D58BBE666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55" y="71946"/>
            <a:ext cx="3901440" cy="2615184"/>
          </a:xfr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B5DFFFA0-BFA4-8B45-CC12-9D38B72DA89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093744" y="2746624"/>
              <a:ext cx="4895850" cy="41113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ontent Placeholder 4">
                <a:extLst>
                  <a:ext uri="{FF2B5EF4-FFF2-40B4-BE49-F238E27FC236}">
                    <a16:creationId xmlns:a16="http://schemas.microsoft.com/office/drawing/2014/main" id="{B5DFFFA0-BFA4-8B45-CC12-9D38B72DA8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3744" y="2746624"/>
                <a:ext cx="4895850" cy="41113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06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442C-1BC4-01E4-13EC-6AF19962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1. Solis – Atrast aktīvās reakcijas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C6C4-A38F-8C80-1D99-4E9B5217E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lv-LV" dirty="0"/>
          </a:p>
          <a:p>
            <a:r>
              <a:rPr lang="lv-LV" dirty="0"/>
              <a:t>Tiek izmantotas MILP metodes, lai atrastu mazāko iespējamo aktīvo reakciju skaitu izvēlētajā punktā</a:t>
            </a:r>
          </a:p>
          <a:p>
            <a:r>
              <a:rPr lang="lv-LV" dirty="0"/>
              <a:t>Katrā punktā aktīvo reakciju kopa atšķiras</a:t>
            </a:r>
          </a:p>
          <a:p>
            <a:r>
              <a:rPr lang="lv-LV" dirty="0"/>
              <a:t>Iegūst labāko iespējamo </a:t>
            </a:r>
            <a:r>
              <a:rPr lang="lv-LV" dirty="0" err="1"/>
              <a:t>envelope</a:t>
            </a:r>
            <a:r>
              <a:rPr lang="lv-LV" dirty="0"/>
              <a:t> izvēlētajā punktā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2B18FA-4D6C-54DB-8AC1-FB45954C2F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81866" y="91833"/>
            <a:ext cx="2991267" cy="3467584"/>
          </a:xfrm>
        </p:spPr>
      </p:pic>
      <p:pic>
        <p:nvPicPr>
          <p:cNvPr id="9" name="Content Placeholder 5" descr="Diagram of a diagram showing a growth rate&#10;&#10;Description automatically generated with medium confidence">
            <a:extLst>
              <a:ext uri="{FF2B5EF4-FFF2-40B4-BE49-F238E27FC236}">
                <a16:creationId xmlns:a16="http://schemas.microsoft.com/office/drawing/2014/main" id="{8F74AAA6-2D17-C08C-C0CE-004652B9B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30" y="3736455"/>
            <a:ext cx="4519850" cy="3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442C-1BC4-01E4-13EC-6AF19962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2. Solis – Delēciju skaita samazināšana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C6C4-A38F-8C80-1D99-4E9B5217E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No atrastajām reakcijām atlasīt pēc iespējas mazāku kopu</a:t>
            </a:r>
          </a:p>
          <a:p>
            <a:r>
              <a:rPr lang="lv-LV" dirty="0"/>
              <a:t>Nepieciešami 3 kritēriji</a:t>
            </a:r>
          </a:p>
          <a:p>
            <a:pPr lvl="1"/>
            <a:r>
              <a:rPr lang="lv-LV" dirty="0"/>
              <a:t>Pēc iespējas mazāka biomasa</a:t>
            </a:r>
          </a:p>
          <a:p>
            <a:pPr lvl="1"/>
            <a:r>
              <a:rPr lang="lv-LV" dirty="0"/>
              <a:t>Pēc iespējas vairāk produkta</a:t>
            </a:r>
          </a:p>
          <a:p>
            <a:pPr lvl="1"/>
            <a:r>
              <a:rPr lang="lv-LV" dirty="0"/>
              <a:t>Pēc iespējas mazāk delēciju</a:t>
            </a:r>
          </a:p>
          <a:p>
            <a:endParaRPr lang="lv-LV" dirty="0"/>
          </a:p>
        </p:txBody>
      </p:sp>
      <p:pic>
        <p:nvPicPr>
          <p:cNvPr id="6" name="Content Placeholder 5" descr="A diagram of a number&#10;&#10;Description automatically generated">
            <a:extLst>
              <a:ext uri="{FF2B5EF4-FFF2-40B4-BE49-F238E27FC236}">
                <a16:creationId xmlns:a16="http://schemas.microsoft.com/office/drawing/2014/main" id="{295F544D-917F-1F49-0717-EE479C5A7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69" y="1479945"/>
            <a:ext cx="5181600" cy="2081134"/>
          </a:xfrm>
        </p:spPr>
      </p:pic>
      <p:pic>
        <p:nvPicPr>
          <p:cNvPr id="4" name="Content Placeholder 5" descr="Diagram of a diagram showing a growth rate&#10;&#10;Description automatically generated with medium confidence">
            <a:extLst>
              <a:ext uri="{FF2B5EF4-FFF2-40B4-BE49-F238E27FC236}">
                <a16:creationId xmlns:a16="http://schemas.microsoft.com/office/drawing/2014/main" id="{22E59FDC-B685-9DE1-CB22-AAB31A3CA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62" y="3765191"/>
            <a:ext cx="4512707" cy="30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ECECEC"/>
                </a:solidFill>
                <a:latin typeface="Forza Medium"/>
              </a:rPr>
              <a:t>Par mani</a:t>
            </a:r>
            <a:endParaRPr lang="lv-LV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351338"/>
          </a:xfrm>
        </p:spPr>
        <p:txBody>
          <a:bodyPr/>
          <a:lstStyle/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Bakalaura grāds fizikā</a:t>
            </a:r>
          </a:p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Maģistra grāds datorzinātnēs</a:t>
            </a:r>
          </a:p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Pētnieks Mikrobioloģijas un biotehnoloģijas institūtā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01514-279F-4651-8367-5380415CB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124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93E0B6-DC9B-408B-B2C3-C1B25A3F4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96" y="1875730"/>
            <a:ext cx="6296904" cy="4982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39D3F-38EC-4439-A171-27A5FDBB0EB2}"/>
              </a:ext>
            </a:extLst>
          </p:cNvPr>
          <p:cNvSpPr txBox="1"/>
          <p:nvPr/>
        </p:nvSpPr>
        <p:spPr>
          <a:xfrm>
            <a:off x="5895096" y="1875730"/>
            <a:ext cx="6296904" cy="923330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800" b="1" dirty="0">
                <a:solidFill>
                  <a:srgbClr val="222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Mākslīgā intelekta izmantošana uz stehiometriskiem modeļiem bāzētu organismu celmu izvēlē un metaboliskajā inženierijā biotehnoloģijā</a:t>
            </a:r>
            <a:endParaRPr lang="lv-LV" dirty="0">
              <a:solidFill>
                <a:srgbClr val="222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1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442C-1BC4-01E4-13EC-6AF19962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Algoritma lietošana - Parametri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C6C4-A38F-8C80-1D99-4E9B5217E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Obligātie</a:t>
            </a:r>
          </a:p>
          <a:p>
            <a:pPr lvl="1"/>
            <a:r>
              <a:rPr lang="lv-LV" dirty="0"/>
              <a:t>Modelis</a:t>
            </a:r>
          </a:p>
          <a:p>
            <a:pPr lvl="1"/>
            <a:r>
              <a:rPr lang="lv-LV" dirty="0"/>
              <a:t>Vēlamais produkts</a:t>
            </a:r>
          </a:p>
          <a:p>
            <a:r>
              <a:rPr lang="lv-LV" dirty="0"/>
              <a:t>Neobligātie</a:t>
            </a:r>
          </a:p>
          <a:p>
            <a:pPr lvl="1"/>
            <a:r>
              <a:rPr lang="lv-LV" dirty="0"/>
              <a:t>Ignorējamās reakcijas</a:t>
            </a:r>
          </a:p>
          <a:p>
            <a:pPr lvl="1"/>
            <a:r>
              <a:rPr lang="lv-LV" dirty="0"/>
              <a:t>Vēlamais delēciju skaits</a:t>
            </a:r>
          </a:p>
          <a:p>
            <a:pPr lvl="1"/>
            <a:r>
              <a:rPr lang="lv-LV" dirty="0"/>
              <a:t>Produkta molmasa</a:t>
            </a:r>
          </a:p>
          <a:p>
            <a:pPr lvl="1"/>
            <a:r>
              <a:rPr lang="lv-LV" dirty="0"/>
              <a:t>Aprēķinu laiks</a:t>
            </a:r>
          </a:p>
          <a:p>
            <a:pPr lvl="1"/>
            <a:r>
              <a:rPr lang="lv-LV" dirty="0"/>
              <a:t>Viduspunkti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Metode 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Delēciju tips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A57C16-24A9-8711-B7A9-38FFE5FE1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81707" y="53643"/>
            <a:ext cx="4100756" cy="281100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D8C6E-2060-2663-3023-8607835C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84" y="3176127"/>
            <a:ext cx="4413379" cy="35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E7D563-4033-4ED4-9E2C-1C25852A2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5400" dirty="0">
                <a:solidFill>
                  <a:srgbClr val="ECECEC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16011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0B6A-FDA5-4EB1-B0A5-58385091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2" y="-210722"/>
            <a:ext cx="10515600" cy="1325563"/>
          </a:xfrm>
        </p:spPr>
        <p:txBody>
          <a:bodyPr/>
          <a:lstStyle/>
          <a:p>
            <a:r>
              <a:rPr lang="lv-LV" dirty="0">
                <a:solidFill>
                  <a:srgbClr val="ECECEC"/>
                </a:solidFill>
                <a:latin typeface="Forza Medium"/>
              </a:rPr>
              <a:t>Stehiometriskā modelēšana</a:t>
            </a:r>
            <a:endParaRPr lang="lv-LV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A85A-FAE0-4D4B-AB23-FC2E9F3E2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5" y="909130"/>
            <a:ext cx="5562600" cy="4351338"/>
          </a:xfrm>
        </p:spPr>
        <p:txBody>
          <a:bodyPr/>
          <a:lstStyle/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Masas nezūdamības likums</a:t>
            </a:r>
          </a:p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Stehiometriskais modelis</a:t>
            </a:r>
          </a:p>
          <a:p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Matlab</a:t>
            </a:r>
            <a:endParaRPr lang="lv-LV" dirty="0">
              <a:solidFill>
                <a:srgbClr val="ECECE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Cobra</a:t>
            </a:r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toolbox</a:t>
            </a:r>
            <a:endParaRPr lang="lv-LV" dirty="0">
              <a:solidFill>
                <a:srgbClr val="ECECE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RAVEN</a:t>
            </a:r>
            <a:r>
              <a:rPr lang="lv-LV" baseline="30000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Python</a:t>
            </a:r>
            <a:endParaRPr lang="lv-LV" dirty="0">
              <a:solidFill>
                <a:srgbClr val="ECECE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lv-LV" dirty="0" err="1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CobraPy</a:t>
            </a:r>
            <a:endParaRPr lang="lv-LV" dirty="0">
              <a:solidFill>
                <a:srgbClr val="ECECE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lv-LV" baseline="30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54E011-31FE-4B6C-A734-F7B421DE92ED}"/>
              </a:ext>
            </a:extLst>
          </p:cNvPr>
          <p:cNvSpPr/>
          <p:nvPr/>
        </p:nvSpPr>
        <p:spPr>
          <a:xfrm>
            <a:off x="9721932" y="4387932"/>
            <a:ext cx="2470068" cy="2470068"/>
          </a:xfrm>
          <a:prstGeom prst="ellipse">
            <a:avLst/>
          </a:prstGeom>
          <a:solidFill>
            <a:srgbClr val="222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   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1D8BA9-9532-4A00-9EED-7315773A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21" y="2542838"/>
            <a:ext cx="8310880" cy="39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9EF7697-7522-4769-88F4-1E375D32C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" y="4782541"/>
            <a:ext cx="3780837" cy="16546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5E825DD-B8C8-4D26-B6E1-9411BCC20E36}"/>
              </a:ext>
            </a:extLst>
          </p:cNvPr>
          <p:cNvGrpSpPr/>
          <p:nvPr/>
        </p:nvGrpSpPr>
        <p:grpSpPr>
          <a:xfrm>
            <a:off x="10304085" y="26237"/>
            <a:ext cx="1826001" cy="1826001"/>
            <a:chOff x="10304085" y="26237"/>
            <a:chExt cx="1826001" cy="1826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F54FC7-9921-4CA0-8224-28CC1FA7F5AB}"/>
                </a:ext>
              </a:extLst>
            </p:cNvPr>
            <p:cNvSpPr/>
            <p:nvPr/>
          </p:nvSpPr>
          <p:spPr>
            <a:xfrm>
              <a:off x="10304085" y="26237"/>
              <a:ext cx="1826001" cy="1826001"/>
            </a:xfrm>
            <a:prstGeom prst="ellipse">
              <a:avLst/>
            </a:prstGeom>
            <a:solidFill>
              <a:srgbClr val="00CB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   </a:t>
              </a:r>
              <a:endParaRPr lang="en-GB"/>
            </a:p>
          </p:txBody>
        </p:sp>
        <p:grpSp>
          <p:nvGrpSpPr>
            <p:cNvPr id="12" name="Content Placeholder 6">
              <a:extLst>
                <a:ext uri="{FF2B5EF4-FFF2-40B4-BE49-F238E27FC236}">
                  <a16:creationId xmlns:a16="http://schemas.microsoft.com/office/drawing/2014/main" id="{2E6C2605-8347-49A5-92FA-8A2D12A8157A}"/>
                </a:ext>
              </a:extLst>
            </p:cNvPr>
            <p:cNvGrpSpPr/>
            <p:nvPr/>
          </p:nvGrpSpPr>
          <p:grpSpPr>
            <a:xfrm>
              <a:off x="10542400" y="131381"/>
              <a:ext cx="1343025" cy="1571625"/>
              <a:chOff x="10502711" y="202819"/>
              <a:chExt cx="1343025" cy="1571625"/>
            </a:xfrm>
            <a:solidFill>
              <a:srgbClr val="333333"/>
            </a:solidFill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D9950C5-748F-48BF-9867-D76632E2C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2711" y="202819"/>
                <a:ext cx="1343025" cy="1571625"/>
              </a:xfrm>
              <a:custGeom>
                <a:avLst/>
                <a:gdLst>
                  <a:gd name="connsiteX0" fmla="*/ 0 w 1343025"/>
                  <a:gd name="connsiteY0" fmla="*/ 0 h 1571625"/>
                  <a:gd name="connsiteX1" fmla="*/ 1343025 w 1343025"/>
                  <a:gd name="connsiteY1" fmla="*/ 0 h 1571625"/>
                  <a:gd name="connsiteX2" fmla="*/ 1343025 w 1343025"/>
                  <a:gd name="connsiteY2" fmla="*/ 1571625 h 1571625"/>
                  <a:gd name="connsiteX3" fmla="*/ 0 w 1343025"/>
                  <a:gd name="connsiteY3" fmla="*/ 157162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3025" h="1571625">
                    <a:moveTo>
                      <a:pt x="0" y="0"/>
                    </a:moveTo>
                    <a:lnTo>
                      <a:pt x="1343025" y="0"/>
                    </a:lnTo>
                    <a:lnTo>
                      <a:pt x="1343025" y="1571625"/>
                    </a:lnTo>
                    <a:lnTo>
                      <a:pt x="0" y="1571625"/>
                    </a:lnTo>
                    <a:close/>
                  </a:path>
                </a:pathLst>
              </a:cu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53B2D81-B360-4552-AA2C-9DDA9BE78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2711" y="202819"/>
                <a:ext cx="1343025" cy="1571625"/>
              </a:xfrm>
              <a:custGeom>
                <a:avLst/>
                <a:gdLst>
                  <a:gd name="connsiteX0" fmla="*/ 0 w 1343025"/>
                  <a:gd name="connsiteY0" fmla="*/ 0 h 1571625"/>
                  <a:gd name="connsiteX1" fmla="*/ 1343025 w 1343025"/>
                  <a:gd name="connsiteY1" fmla="*/ 0 h 1571625"/>
                  <a:gd name="connsiteX2" fmla="*/ 1343025 w 1343025"/>
                  <a:gd name="connsiteY2" fmla="*/ 1571625 h 1571625"/>
                  <a:gd name="connsiteX3" fmla="*/ 0 w 1343025"/>
                  <a:gd name="connsiteY3" fmla="*/ 157162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3025" h="1571625">
                    <a:moveTo>
                      <a:pt x="0" y="0"/>
                    </a:moveTo>
                    <a:lnTo>
                      <a:pt x="1343025" y="0"/>
                    </a:lnTo>
                    <a:lnTo>
                      <a:pt x="1343025" y="1571625"/>
                    </a:lnTo>
                    <a:lnTo>
                      <a:pt x="0" y="1571625"/>
                    </a:lnTo>
                    <a:close/>
                  </a:path>
                </a:pathLst>
              </a:custGeom>
            </p:spPr>
          </p:pic>
          <p:grpSp>
            <p:nvGrpSpPr>
              <p:cNvPr id="15" name="Content Placeholder 6">
                <a:extLst>
                  <a:ext uri="{FF2B5EF4-FFF2-40B4-BE49-F238E27FC236}">
                    <a16:creationId xmlns:a16="http://schemas.microsoft.com/office/drawing/2014/main" id="{BDFFDC26-DD9A-43E5-AF75-EF09590E5DFF}"/>
                  </a:ext>
                </a:extLst>
              </p:cNvPr>
              <p:cNvGrpSpPr/>
              <p:nvPr/>
            </p:nvGrpSpPr>
            <p:grpSpPr>
              <a:xfrm>
                <a:off x="10607521" y="306666"/>
                <a:ext cx="1133998" cy="1363517"/>
                <a:chOff x="10607521" y="306666"/>
                <a:chExt cx="1133998" cy="1363517"/>
              </a:xfrm>
              <a:solidFill>
                <a:srgbClr val="333333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2C8F64D-F4D9-4839-9D52-B0E75F1125F7}"/>
                    </a:ext>
                  </a:extLst>
                </p:cNvPr>
                <p:cNvSpPr/>
                <p:nvPr/>
              </p:nvSpPr>
              <p:spPr>
                <a:xfrm>
                  <a:off x="11472972" y="1069570"/>
                  <a:ext cx="268547" cy="600614"/>
                </a:xfrm>
                <a:custGeom>
                  <a:avLst/>
                  <a:gdLst>
                    <a:gd name="connsiteX0" fmla="*/ 55770 w 268547"/>
                    <a:gd name="connsiteY0" fmla="*/ 138134 h 600614"/>
                    <a:gd name="connsiteX1" fmla="*/ 31061 w 268547"/>
                    <a:gd name="connsiteY1" fmla="*/ 68329 h 600614"/>
                    <a:gd name="connsiteX2" fmla="*/ 0 w 268547"/>
                    <a:gd name="connsiteY2" fmla="*/ 0 h 600614"/>
                    <a:gd name="connsiteX3" fmla="*/ 224034 w 268547"/>
                    <a:gd name="connsiteY3" fmla="*/ 157823 h 600614"/>
                    <a:gd name="connsiteX4" fmla="*/ 234566 w 268547"/>
                    <a:gd name="connsiteY4" fmla="*/ 446984 h 600614"/>
                    <a:gd name="connsiteX5" fmla="*/ 128733 w 268547"/>
                    <a:gd name="connsiteY5" fmla="*/ 563259 h 600614"/>
                    <a:gd name="connsiteX6" fmla="*/ 29881 w 268547"/>
                    <a:gd name="connsiteY6" fmla="*/ 600475 h 600614"/>
                    <a:gd name="connsiteX7" fmla="*/ 9798 w 268547"/>
                    <a:gd name="connsiteY7" fmla="*/ 588019 h 600614"/>
                    <a:gd name="connsiteX8" fmla="*/ 17916 w 268547"/>
                    <a:gd name="connsiteY8" fmla="*/ 570048 h 600614"/>
                    <a:gd name="connsiteX9" fmla="*/ 103622 w 268547"/>
                    <a:gd name="connsiteY9" fmla="*/ 524123 h 600614"/>
                    <a:gd name="connsiteX10" fmla="*/ 189969 w 268547"/>
                    <a:gd name="connsiteY10" fmla="*/ 392683 h 600614"/>
                    <a:gd name="connsiteX11" fmla="*/ 150784 w 268547"/>
                    <a:gd name="connsiteY11" fmla="*/ 216407 h 600614"/>
                    <a:gd name="connsiteX12" fmla="*/ 55770 w 268547"/>
                    <a:gd name="connsiteY12" fmla="*/ 138134 h 60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47" h="600614">
                      <a:moveTo>
                        <a:pt x="55770" y="138134"/>
                      </a:moveTo>
                      <a:cubicBezTo>
                        <a:pt x="55770" y="138134"/>
                        <a:pt x="43563" y="97372"/>
                        <a:pt x="31061" y="68329"/>
                      </a:cubicBezTo>
                      <a:cubicBezTo>
                        <a:pt x="18657" y="39136"/>
                        <a:pt x="0" y="0"/>
                        <a:pt x="0" y="0"/>
                      </a:cubicBezTo>
                      <a:cubicBezTo>
                        <a:pt x="0" y="0"/>
                        <a:pt x="135031" y="14573"/>
                        <a:pt x="224034" y="157823"/>
                      </a:cubicBezTo>
                      <a:cubicBezTo>
                        <a:pt x="313131" y="300975"/>
                        <a:pt x="242247" y="433448"/>
                        <a:pt x="234566" y="446984"/>
                      </a:cubicBezTo>
                      <a:cubicBezTo>
                        <a:pt x="234566" y="446984"/>
                        <a:pt x="192624" y="528455"/>
                        <a:pt x="128733" y="563259"/>
                      </a:cubicBezTo>
                      <a:cubicBezTo>
                        <a:pt x="64831" y="598158"/>
                        <a:pt x="37756" y="599689"/>
                        <a:pt x="29881" y="600475"/>
                      </a:cubicBezTo>
                      <a:cubicBezTo>
                        <a:pt x="22103" y="601212"/>
                        <a:pt x="11073" y="599289"/>
                        <a:pt x="9798" y="588019"/>
                      </a:cubicBezTo>
                      <a:cubicBezTo>
                        <a:pt x="9107" y="581230"/>
                        <a:pt x="7284" y="574580"/>
                        <a:pt x="17916" y="570048"/>
                      </a:cubicBezTo>
                      <a:cubicBezTo>
                        <a:pt x="26237" y="566559"/>
                        <a:pt x="73646" y="550315"/>
                        <a:pt x="103622" y="524123"/>
                      </a:cubicBezTo>
                      <a:cubicBezTo>
                        <a:pt x="133454" y="497885"/>
                        <a:pt x="168655" y="475931"/>
                        <a:pt x="189969" y="392683"/>
                      </a:cubicBezTo>
                      <a:cubicBezTo>
                        <a:pt x="211278" y="309542"/>
                        <a:pt x="159548" y="229446"/>
                        <a:pt x="150784" y="216407"/>
                      </a:cubicBezTo>
                      <a:cubicBezTo>
                        <a:pt x="110319" y="156740"/>
                        <a:pt x="55770" y="138134"/>
                        <a:pt x="55770" y="13813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7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6548BD2-5625-4D95-A917-D0DF70D61171}"/>
                    </a:ext>
                  </a:extLst>
                </p:cNvPr>
                <p:cNvSpPr/>
                <p:nvPr/>
              </p:nvSpPr>
              <p:spPr>
                <a:xfrm>
                  <a:off x="10858609" y="306666"/>
                  <a:ext cx="638753" cy="564715"/>
                </a:xfrm>
                <a:custGeom>
                  <a:avLst/>
                  <a:gdLst>
                    <a:gd name="connsiteX0" fmla="*/ 621598 w 638753"/>
                    <a:gd name="connsiteY0" fmla="*/ 321580 h 564715"/>
                    <a:gd name="connsiteX1" fmla="*/ 596249 w 638753"/>
                    <a:gd name="connsiteY1" fmla="*/ 103798 h 564715"/>
                    <a:gd name="connsiteX2" fmla="*/ 200408 w 638753"/>
                    <a:gd name="connsiteY2" fmla="*/ 38822 h 564715"/>
                    <a:gd name="connsiteX3" fmla="*/ 0 w 638753"/>
                    <a:gd name="connsiteY3" fmla="*/ 353535 h 564715"/>
                    <a:gd name="connsiteX4" fmla="*/ 58139 w 638753"/>
                    <a:gd name="connsiteY4" fmla="*/ 564716 h 564715"/>
                    <a:gd name="connsiteX5" fmla="*/ 183769 w 638753"/>
                    <a:gd name="connsiteY5" fmla="*/ 248134 h 564715"/>
                    <a:gd name="connsiteX6" fmla="*/ 457963 w 638753"/>
                    <a:gd name="connsiteY6" fmla="*/ 226817 h 564715"/>
                    <a:gd name="connsiteX7" fmla="*/ 621598 w 638753"/>
                    <a:gd name="connsiteY7" fmla="*/ 321580 h 564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8753" h="564715">
                      <a:moveTo>
                        <a:pt x="621598" y="321580"/>
                      </a:moveTo>
                      <a:cubicBezTo>
                        <a:pt x="621598" y="321580"/>
                        <a:pt x="673727" y="193884"/>
                        <a:pt x="596249" y="103798"/>
                      </a:cubicBezTo>
                      <a:cubicBezTo>
                        <a:pt x="528409" y="25034"/>
                        <a:pt x="371912" y="-46941"/>
                        <a:pt x="200408" y="38822"/>
                      </a:cubicBezTo>
                      <a:cubicBezTo>
                        <a:pt x="72220" y="102918"/>
                        <a:pt x="0" y="229228"/>
                        <a:pt x="0" y="353535"/>
                      </a:cubicBezTo>
                      <a:cubicBezTo>
                        <a:pt x="0" y="477882"/>
                        <a:pt x="58139" y="564716"/>
                        <a:pt x="58139" y="564716"/>
                      </a:cubicBezTo>
                      <a:cubicBezTo>
                        <a:pt x="58139" y="564716"/>
                        <a:pt x="21811" y="336936"/>
                        <a:pt x="183769" y="248134"/>
                      </a:cubicBezTo>
                      <a:cubicBezTo>
                        <a:pt x="309302" y="179216"/>
                        <a:pt x="394858" y="203091"/>
                        <a:pt x="457963" y="226817"/>
                      </a:cubicBezTo>
                      <a:cubicBezTo>
                        <a:pt x="520974" y="250545"/>
                        <a:pt x="621598" y="321580"/>
                        <a:pt x="621598" y="32158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7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8CD528F-05C3-4151-A365-D301A1E6C6FD}"/>
                    </a:ext>
                  </a:extLst>
                </p:cNvPr>
                <p:cNvSpPr/>
                <p:nvPr/>
              </p:nvSpPr>
              <p:spPr>
                <a:xfrm>
                  <a:off x="10607521" y="558136"/>
                  <a:ext cx="898348" cy="1110297"/>
                </a:xfrm>
                <a:custGeom>
                  <a:avLst/>
                  <a:gdLst>
                    <a:gd name="connsiteX0" fmla="*/ 779988 w 898348"/>
                    <a:gd name="connsiteY0" fmla="*/ 59480 h 1110297"/>
                    <a:gd name="connsiteX1" fmla="*/ 575203 w 898348"/>
                    <a:gd name="connsiteY1" fmla="*/ 944 h 1110297"/>
                    <a:gd name="connsiteX2" fmla="*/ 383659 w 898348"/>
                    <a:gd name="connsiteY2" fmla="*/ 121308 h 1110297"/>
                    <a:gd name="connsiteX3" fmla="*/ 364068 w 898348"/>
                    <a:gd name="connsiteY3" fmla="*/ 351842 h 1110297"/>
                    <a:gd name="connsiteX4" fmla="*/ 700198 w 898348"/>
                    <a:gd name="connsiteY4" fmla="*/ 809359 h 1110297"/>
                    <a:gd name="connsiteX5" fmla="*/ 574563 w 898348"/>
                    <a:gd name="connsiteY5" fmla="*/ 913964 h 1110297"/>
                    <a:gd name="connsiteX6" fmla="*/ 229725 w 898348"/>
                    <a:gd name="connsiteY6" fmla="*/ 880245 h 1110297"/>
                    <a:gd name="connsiteX7" fmla="*/ 197633 w 898348"/>
                    <a:gd name="connsiteY7" fmla="*/ 674817 h 1110297"/>
                    <a:gd name="connsiteX8" fmla="*/ 517221 w 898348"/>
                    <a:gd name="connsiteY8" fmla="*/ 568632 h 1110297"/>
                    <a:gd name="connsiteX9" fmla="*/ 410345 w 898348"/>
                    <a:gd name="connsiteY9" fmla="*/ 472540 h 1110297"/>
                    <a:gd name="connsiteX10" fmla="*/ 84064 w 898348"/>
                    <a:gd name="connsiteY10" fmla="*/ 592709 h 1110297"/>
                    <a:gd name="connsiteX11" fmla="*/ 22919 w 898348"/>
                    <a:gd name="connsiteY11" fmla="*/ 897476 h 1110297"/>
                    <a:gd name="connsiteX12" fmla="*/ 366131 w 898348"/>
                    <a:gd name="connsiteY12" fmla="*/ 1106796 h 1110297"/>
                    <a:gd name="connsiteX13" fmla="*/ 893554 w 898348"/>
                    <a:gd name="connsiteY13" fmla="*/ 795180 h 1110297"/>
                    <a:gd name="connsiteX14" fmla="*/ 666126 w 898348"/>
                    <a:gd name="connsiteY14" fmla="*/ 282968 h 1110297"/>
                    <a:gd name="connsiteX15" fmla="*/ 640725 w 898348"/>
                    <a:gd name="connsiteY15" fmla="*/ 150394 h 1110297"/>
                    <a:gd name="connsiteX16" fmla="*/ 779988 w 898348"/>
                    <a:gd name="connsiteY16" fmla="*/ 59480 h 1110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8348" h="1110297">
                      <a:moveTo>
                        <a:pt x="779988" y="59480"/>
                      </a:moveTo>
                      <a:cubicBezTo>
                        <a:pt x="779988" y="59480"/>
                        <a:pt x="690051" y="-8754"/>
                        <a:pt x="575203" y="944"/>
                      </a:cubicBezTo>
                      <a:cubicBezTo>
                        <a:pt x="469712" y="9956"/>
                        <a:pt x="399415" y="93547"/>
                        <a:pt x="383659" y="121308"/>
                      </a:cubicBezTo>
                      <a:cubicBezTo>
                        <a:pt x="367857" y="149117"/>
                        <a:pt x="320111" y="258896"/>
                        <a:pt x="364068" y="351842"/>
                      </a:cubicBezTo>
                      <a:cubicBezTo>
                        <a:pt x="488026" y="613829"/>
                        <a:pt x="757986" y="560760"/>
                        <a:pt x="700198" y="809359"/>
                      </a:cubicBezTo>
                      <a:cubicBezTo>
                        <a:pt x="690643" y="850856"/>
                        <a:pt x="618874" y="903725"/>
                        <a:pt x="574563" y="913964"/>
                      </a:cubicBezTo>
                      <a:cubicBezTo>
                        <a:pt x="406896" y="952560"/>
                        <a:pt x="267979" y="905600"/>
                        <a:pt x="229725" y="880245"/>
                      </a:cubicBezTo>
                      <a:cubicBezTo>
                        <a:pt x="119506" y="807485"/>
                        <a:pt x="163417" y="706712"/>
                        <a:pt x="197633" y="674817"/>
                      </a:cubicBezTo>
                      <a:cubicBezTo>
                        <a:pt x="276300" y="601419"/>
                        <a:pt x="517221" y="568632"/>
                        <a:pt x="517221" y="568632"/>
                      </a:cubicBezTo>
                      <a:lnTo>
                        <a:pt x="410345" y="472540"/>
                      </a:lnTo>
                      <a:cubicBezTo>
                        <a:pt x="410345" y="472540"/>
                        <a:pt x="183997" y="494746"/>
                        <a:pt x="84064" y="592709"/>
                      </a:cubicBezTo>
                      <a:cubicBezTo>
                        <a:pt x="-27144" y="701697"/>
                        <a:pt x="-5581" y="833628"/>
                        <a:pt x="22919" y="897476"/>
                      </a:cubicBezTo>
                      <a:cubicBezTo>
                        <a:pt x="86324" y="1039105"/>
                        <a:pt x="256009" y="1100587"/>
                        <a:pt x="366131" y="1106796"/>
                      </a:cubicBezTo>
                      <a:cubicBezTo>
                        <a:pt x="450604" y="1111566"/>
                        <a:pt x="833501" y="1149965"/>
                        <a:pt x="893554" y="795180"/>
                      </a:cubicBezTo>
                      <a:cubicBezTo>
                        <a:pt x="935299" y="548109"/>
                        <a:pt x="691426" y="319347"/>
                        <a:pt x="666126" y="282968"/>
                      </a:cubicBezTo>
                      <a:cubicBezTo>
                        <a:pt x="627384" y="227001"/>
                        <a:pt x="634324" y="166793"/>
                        <a:pt x="640725" y="150394"/>
                      </a:cubicBezTo>
                      <a:cubicBezTo>
                        <a:pt x="671052" y="73061"/>
                        <a:pt x="779988" y="59480"/>
                        <a:pt x="779988" y="5948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7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</p:grp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218BEB-6E9B-45BC-B0E5-17E479E45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26133" y="1096613"/>
              <a:ext cx="332064" cy="296782"/>
            </a:xfrm>
            <a:custGeom>
              <a:avLst/>
              <a:gdLst>
                <a:gd name="connsiteX0" fmla="*/ -48 w 332064"/>
                <a:gd name="connsiteY0" fmla="*/ 175 h 296782"/>
                <a:gd name="connsiteX1" fmla="*/ 332017 w 332064"/>
                <a:gd name="connsiteY1" fmla="*/ 175 h 296782"/>
                <a:gd name="connsiteX2" fmla="*/ 332017 w 332064"/>
                <a:gd name="connsiteY2" fmla="*/ 296958 h 296782"/>
                <a:gd name="connsiteX3" fmla="*/ -48 w 332064"/>
                <a:gd name="connsiteY3" fmla="*/ 296958 h 29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064" h="296782">
                  <a:moveTo>
                    <a:pt x="-48" y="175"/>
                  </a:moveTo>
                  <a:lnTo>
                    <a:pt x="332017" y="175"/>
                  </a:lnTo>
                  <a:lnTo>
                    <a:pt x="332017" y="296958"/>
                  </a:lnTo>
                  <a:lnTo>
                    <a:pt x="-48" y="296958"/>
                  </a:lnTo>
                  <a:close/>
                </a:path>
              </a:pathLst>
            </a:custGeom>
          </p:spPr>
        </p:pic>
      </p:grpSp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608E12F2-9D19-A531-8914-F0B6A5859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30" y="799943"/>
            <a:ext cx="4480950" cy="2005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A57DE-3C3D-7500-3DCE-EAC728A9C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78408"/>
            <a:ext cx="12192000" cy="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5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A0E5-E351-4098-8301-7159A9C8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5" y="135731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Visa sākums – maģistra darbs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B80-DF80-44C5-BC84-5BFB281B8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99908" cy="4351338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 izstrādāju algoritmu genoma-mēroga modeļa modifikācijai, kas izmanto ģenētiskos algoritmus:</a:t>
            </a:r>
          </a:p>
          <a:p>
            <a:pPr lvl="1"/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Lai tas spētu pievienot modelī iepriekš nebijušu metabolītu</a:t>
            </a:r>
          </a:p>
          <a:p>
            <a:pPr lvl="1"/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Lai tas izveidotu iepriekš nebijušus metaboliskos ceļus </a:t>
            </a:r>
          </a:p>
          <a:p>
            <a:r>
              <a:rPr lang="lv-LV" dirty="0">
                <a:solidFill>
                  <a:srgbClr val="ECECE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Kopš algoritma izstrādes, idejas nonākušas jaunā algoritma sastāvā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65CA1F-0DBA-431E-BE33-6C3A227BF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8108" y="66248"/>
            <a:ext cx="5181600" cy="279009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5B34F-2F46-4F9A-B409-80CED722C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597" y="2758751"/>
            <a:ext cx="4556111" cy="40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0BB4-B2E9-440B-BEE3-9D12F725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SME (</a:t>
            </a:r>
            <a:r>
              <a:rPr lang="lv-LV" b="1" dirty="0" err="1">
                <a:solidFill>
                  <a:srgbClr val="ECECEC"/>
                </a:solidFill>
              </a:rPr>
              <a:t>Sustainable</a:t>
            </a:r>
            <a:r>
              <a:rPr lang="lv-LV" b="1" dirty="0">
                <a:solidFill>
                  <a:srgbClr val="ECECEC"/>
                </a:solidFill>
              </a:rPr>
              <a:t> </a:t>
            </a:r>
            <a:r>
              <a:rPr lang="lv-LV" b="1" dirty="0" err="1">
                <a:solidFill>
                  <a:srgbClr val="ECECEC"/>
                </a:solidFill>
              </a:rPr>
              <a:t>Metabolic</a:t>
            </a:r>
            <a:r>
              <a:rPr lang="lv-LV" b="1" dirty="0">
                <a:solidFill>
                  <a:srgbClr val="ECECEC"/>
                </a:solidFill>
              </a:rPr>
              <a:t> </a:t>
            </a:r>
            <a:r>
              <a:rPr lang="lv-LV" b="1" dirty="0" err="1">
                <a:solidFill>
                  <a:srgbClr val="ECECEC"/>
                </a:solidFill>
              </a:rPr>
              <a:t>Engineering</a:t>
            </a:r>
            <a:r>
              <a:rPr lang="lv-LV" b="1" dirty="0">
                <a:solidFill>
                  <a:srgbClr val="ECECEC"/>
                </a:solidFill>
              </a:rPr>
              <a:t>) jeb ilgtspējība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D3E4-119B-4417-9669-C3466B5798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Izstrādātais algoritms spētu aprēķināt ilgtspējības koeficientus</a:t>
            </a:r>
          </a:p>
          <a:p>
            <a:pPr lvl="1"/>
            <a:r>
              <a:rPr lang="lv-LV" dirty="0">
                <a:solidFill>
                  <a:srgbClr val="ECECEC"/>
                </a:solidFill>
              </a:rPr>
              <a:t>Ekonomika</a:t>
            </a:r>
          </a:p>
          <a:p>
            <a:pPr lvl="1"/>
            <a:r>
              <a:rPr lang="lv-LV" dirty="0">
                <a:solidFill>
                  <a:srgbClr val="ECECEC"/>
                </a:solidFill>
              </a:rPr>
              <a:t>Daba</a:t>
            </a:r>
          </a:p>
          <a:p>
            <a:pPr lvl="1"/>
            <a:r>
              <a:rPr lang="lv-LV" dirty="0">
                <a:solidFill>
                  <a:srgbClr val="ECECEC"/>
                </a:solidFill>
              </a:rPr>
              <a:t>Sociālais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A6108F-0224-4ED8-85BC-B152BC134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1749" y="1398842"/>
            <a:ext cx="5913321" cy="296995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65ED14-5F1B-4FB8-9103-38A8D180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56" y="3975968"/>
            <a:ext cx="5498846" cy="28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0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DBBC5-1CA7-46CA-942D-1C97DBBE87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502888-1F67-40C5-B117-7EB11335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0"/>
            <a:ext cx="9186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6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442C-1BC4-01E4-13EC-6AF19962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84" y="-72232"/>
            <a:ext cx="10515600" cy="1325563"/>
          </a:xfrm>
        </p:spPr>
        <p:txBody>
          <a:bodyPr/>
          <a:lstStyle/>
          <a:p>
            <a:r>
              <a:rPr lang="lv-LV" b="1" dirty="0" err="1"/>
              <a:t>Envelope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C6C4-A38F-8C80-1D99-4E9B5217E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84" y="1253331"/>
            <a:ext cx="5181600" cy="4351338"/>
          </a:xfrm>
        </p:spPr>
        <p:txBody>
          <a:bodyPr/>
          <a:lstStyle/>
          <a:p>
            <a:r>
              <a:rPr lang="lv-LV" dirty="0"/>
              <a:t>Biomasas un produkta variabilitātes grafiks</a:t>
            </a:r>
          </a:p>
          <a:p>
            <a:pPr lvl="1"/>
            <a:r>
              <a:rPr lang="lv-LV" dirty="0"/>
              <a:t>Biomasa uz x ass</a:t>
            </a:r>
          </a:p>
          <a:p>
            <a:pPr lvl="1"/>
            <a:r>
              <a:rPr lang="lv-LV" dirty="0"/>
              <a:t>Vēlamais produkts uz y ass</a:t>
            </a:r>
          </a:p>
          <a:p>
            <a:r>
              <a:rPr lang="lv-LV" dirty="0"/>
              <a:t>Laukums norāda iespējamos organisma stāvokļus</a:t>
            </a:r>
          </a:p>
        </p:txBody>
      </p:sp>
      <p:pic>
        <p:nvPicPr>
          <p:cNvPr id="6" name="Content Placeholder 5" descr="A blue line graph on a white background&#10;&#10;Description automatically generated">
            <a:extLst>
              <a:ext uri="{FF2B5EF4-FFF2-40B4-BE49-F238E27FC236}">
                <a16:creationId xmlns:a16="http://schemas.microsoft.com/office/drawing/2014/main" id="{70CA1B12-76B9-A6E6-97D7-DC21057959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31" y="908844"/>
            <a:ext cx="7255669" cy="5441752"/>
          </a:xfrm>
        </p:spPr>
      </p:pic>
    </p:spTree>
    <p:extLst>
      <p:ext uri="{BB962C8B-B14F-4D97-AF65-F5344CB8AC3E}">
        <p14:creationId xmlns:p14="http://schemas.microsoft.com/office/powerpoint/2010/main" val="312608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Diagram of a diagram showing a growth rate&#10;&#10;Description automatically generated with medium confidence">
            <a:extLst>
              <a:ext uri="{FF2B5EF4-FFF2-40B4-BE49-F238E27FC236}">
                <a16:creationId xmlns:a16="http://schemas.microsoft.com/office/drawing/2014/main" id="{F6D39B77-A1D5-3C6C-E90F-7E387F818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1" y="32165"/>
            <a:ext cx="10135077" cy="6793669"/>
          </a:xfrm>
        </p:spPr>
      </p:pic>
    </p:spTree>
    <p:extLst>
      <p:ext uri="{BB962C8B-B14F-4D97-AF65-F5344CB8AC3E}">
        <p14:creationId xmlns:p14="http://schemas.microsoft.com/office/powerpoint/2010/main" val="285404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36CE-1667-4299-8A4C-DB7B64CC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ECEC"/>
                </a:solidFill>
              </a:rPr>
              <a:t>Iepriekš izstrādāto metožu izpēte - </a:t>
            </a:r>
            <a:r>
              <a:rPr lang="lv-LV" b="1" dirty="0" err="1">
                <a:solidFill>
                  <a:srgbClr val="ECECEC"/>
                </a:solidFill>
              </a:rPr>
              <a:t>optKnock</a:t>
            </a:r>
            <a:endParaRPr lang="lv-LV" b="1" dirty="0">
              <a:solidFill>
                <a:srgbClr val="ECECE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E86D-ECCE-4E23-AAD6-084EC42B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38" y="1825625"/>
            <a:ext cx="5418358" cy="427266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CECEC"/>
                </a:solidFill>
              </a:rPr>
              <a:t>Pirmā metode (izveidota 2003. gadā)</a:t>
            </a:r>
          </a:p>
          <a:p>
            <a:r>
              <a:rPr lang="lv-LV" dirty="0">
                <a:solidFill>
                  <a:srgbClr val="ECECEC"/>
                </a:solidFill>
              </a:rPr>
              <a:t>Divlīmeņu algoritms</a:t>
            </a:r>
          </a:p>
          <a:p>
            <a:pPr lvl="1"/>
            <a:r>
              <a:rPr lang="lv-LV" dirty="0">
                <a:solidFill>
                  <a:srgbClr val="ECECEC"/>
                </a:solidFill>
              </a:rPr>
              <a:t>Pirmais līmenis – maksimizē produkta ražošanu</a:t>
            </a:r>
          </a:p>
          <a:p>
            <a:pPr lvl="1"/>
            <a:r>
              <a:rPr lang="lv-LV" dirty="0">
                <a:solidFill>
                  <a:srgbClr val="ECECEC"/>
                </a:solidFill>
              </a:rPr>
              <a:t>Otrais līmenis – optimizē augšanu</a:t>
            </a:r>
          </a:p>
          <a:p>
            <a:r>
              <a:rPr lang="lv-LV" dirty="0">
                <a:solidFill>
                  <a:srgbClr val="ECECEC"/>
                </a:solidFill>
              </a:rPr>
              <a:t>Tiek risināta izmantojot </a:t>
            </a:r>
            <a:r>
              <a:rPr lang="lv-LV" dirty="0" err="1">
                <a:solidFill>
                  <a:srgbClr val="ECECEC"/>
                </a:solidFill>
              </a:rPr>
              <a:t>mixed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integer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linear</a:t>
            </a:r>
            <a:r>
              <a:rPr lang="lv-LV" dirty="0">
                <a:solidFill>
                  <a:srgbClr val="ECECEC"/>
                </a:solidFill>
              </a:rPr>
              <a:t> </a:t>
            </a:r>
            <a:r>
              <a:rPr lang="lv-LV" dirty="0" err="1">
                <a:solidFill>
                  <a:srgbClr val="ECECEC"/>
                </a:solidFill>
              </a:rPr>
              <a:t>programming</a:t>
            </a:r>
            <a:r>
              <a:rPr lang="lv-LV" dirty="0">
                <a:solidFill>
                  <a:srgbClr val="ECECEC"/>
                </a:solidFill>
              </a:rPr>
              <a:t> (MILP)</a:t>
            </a:r>
          </a:p>
          <a:p>
            <a:r>
              <a:rPr lang="lv-LV" dirty="0">
                <a:solidFill>
                  <a:srgbClr val="ECECEC"/>
                </a:solidFill>
              </a:rPr>
              <a:t>Vāja sapārošana</a:t>
            </a:r>
          </a:p>
          <a:p>
            <a:pPr marL="0" indent="0">
              <a:buNone/>
            </a:pPr>
            <a:endParaRPr lang="lv-LV" dirty="0">
              <a:solidFill>
                <a:srgbClr val="ECECEC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5ECF7F-6CB4-406B-25FD-5F3F77D94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81273"/>
            <a:ext cx="5181600" cy="24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">
      <a:dk1>
        <a:srgbClr val="ECECEC"/>
      </a:dk1>
      <a:lt1>
        <a:srgbClr val="22293E"/>
      </a:lt1>
      <a:dk2>
        <a:srgbClr val="ECECEC"/>
      </a:dk2>
      <a:lt2>
        <a:srgbClr val="22293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2064</Words>
  <Application>Microsoft Office PowerPoint</Application>
  <PresentationFormat>Widescreen</PresentationFormat>
  <Paragraphs>216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Forza Medium</vt:lpstr>
      <vt:lpstr>Roboto</vt:lpstr>
      <vt:lpstr>Times New Roman</vt:lpstr>
      <vt:lpstr>Office Theme</vt:lpstr>
      <vt:lpstr>Mākslīgais intelekts uz stehiometriskiem modeļiem bāzētā ilgtspējīgā organismu celmu metaboliskajā inženierijā</vt:lpstr>
      <vt:lpstr>Par mani</vt:lpstr>
      <vt:lpstr>Stehiometriskā modelēšana</vt:lpstr>
      <vt:lpstr>Visa sākums – maģistra darbs</vt:lpstr>
      <vt:lpstr>SME (Sustainable Metabolic Engineering) jeb ilgtspējība</vt:lpstr>
      <vt:lpstr>PowerPoint Presentation</vt:lpstr>
      <vt:lpstr>Envelope</vt:lpstr>
      <vt:lpstr>PowerPoint Presentation</vt:lpstr>
      <vt:lpstr>Iepriekš izstrādāto metožu izpēte - optKnock</vt:lpstr>
      <vt:lpstr>Iepriekš izstrādāto metožu izpēte - robustKnock</vt:lpstr>
      <vt:lpstr>Iepriekš izstrādāto metožu izpēte - optCouple</vt:lpstr>
      <vt:lpstr>Iepriekš izstrādāto metožu izpēte - ModCell2</vt:lpstr>
      <vt:lpstr>Iepriekš izstrādāto metožu izpēte– strainDesign</vt:lpstr>
      <vt:lpstr>MILP matricas izpratne</vt:lpstr>
      <vt:lpstr>Manas metodes inovācijas– aktīvās reakcijas</vt:lpstr>
      <vt:lpstr>OptEnvelope</vt:lpstr>
      <vt:lpstr>1. Solis – Atrast aktīvās reakcijas</vt:lpstr>
      <vt:lpstr>1. Solis – Atrast aktīvās reakcijas</vt:lpstr>
      <vt:lpstr>2. Solis – Delēciju skaita samazināšana</vt:lpstr>
      <vt:lpstr>Algoritma lietošana - Parametri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stoichiometric model-based sustainable metabolic engineering of organism strains</dc:title>
  <dc:creator>Kristaps Bērziņš</dc:creator>
  <cp:lastModifiedBy>Kristaps Berzins</cp:lastModifiedBy>
  <cp:revision>10</cp:revision>
  <dcterms:created xsi:type="dcterms:W3CDTF">2021-12-22T08:07:22Z</dcterms:created>
  <dcterms:modified xsi:type="dcterms:W3CDTF">2023-11-22T11:19:16Z</dcterms:modified>
</cp:coreProperties>
</file>