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8" r:id="rId16"/>
    <p:sldId id="327" r:id="rId17"/>
  </p:sldIdLst>
  <p:sldSz cx="20105688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8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2" autoAdjust="0"/>
    <p:restoredTop sz="96374" autoAdjust="0"/>
  </p:normalViewPr>
  <p:slideViewPr>
    <p:cSldViewPr>
      <p:cViewPr varScale="1">
        <p:scale>
          <a:sx n="70" d="100"/>
          <a:sy n="70" d="100"/>
        </p:scale>
        <p:origin x="858" y="78"/>
      </p:cViewPr>
      <p:guideLst>
        <p:guide orient="horz" pos="1258"/>
        <p:guide pos="3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57D-1FD7-4999-990C-8EBF61B3321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0A03-7A96-48F0-88E2-5167137E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28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17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Saskaņā ar </a:t>
            </a:r>
            <a:r>
              <a:rPr lang="lv-LV" dirty="0" err="1"/>
              <a:t>Čerča-Tjuringa</a:t>
            </a:r>
            <a:r>
              <a:rPr lang="lv-LV" dirty="0"/>
              <a:t> tēzi, jebkura funkcija var principā būt aprēķināta, tad un tikai tad, ja eksistē </a:t>
            </a:r>
            <a:r>
              <a:rPr lang="lv-LV" dirty="0" err="1"/>
              <a:t>Tjuringa</a:t>
            </a:r>
            <a:r>
              <a:rPr lang="lv-LV" dirty="0"/>
              <a:t> mašīna kas to aprēķina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8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Laiks </a:t>
            </a:r>
            <a:r>
              <a:rPr lang="lv-LV" dirty="0" err="1"/>
              <a:t>labākājam</a:t>
            </a:r>
            <a:r>
              <a:rPr lang="lv-LV" dirty="0"/>
              <a:t> algoritmam </a:t>
            </a:r>
            <a:r>
              <a:rPr lang="lv-LV" dirty="0" err="1"/>
              <a:t>sliktākājā</a:t>
            </a:r>
            <a:r>
              <a:rPr lang="lv-LV" dirty="0"/>
              <a:t> gadījumā.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5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38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9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7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50" b="0" i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84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4429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1589" y="7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5688" cy="1130776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718526"/>
            <a:ext cx="9533010" cy="3269274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44" y="9007475"/>
            <a:ext cx="1676400" cy="1645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472444" y="7712075"/>
            <a:ext cx="4038600" cy="31242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1387474"/>
            <a:ext cx="10640670" cy="8275793"/>
          </a:xfrm>
        </p:spPr>
        <p:txBody>
          <a:bodyPr numCol="2" spcCol="180000">
            <a:noAutofit/>
          </a:bodyPr>
          <a:lstStyle>
            <a:lvl1pPr>
              <a:defRPr sz="1950" b="1"/>
            </a:lvl1pPr>
            <a:lvl2pPr>
              <a:defRPr sz="1950" b="1"/>
            </a:lvl2pPr>
            <a:lvl3pPr>
              <a:defRPr sz="1950" b="1"/>
            </a:lvl3pPr>
            <a:lvl4pPr>
              <a:defRPr sz="1950" b="1"/>
            </a:lvl4pPr>
            <a:lvl5pPr>
              <a:defRPr sz="195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380" y="1158875"/>
            <a:ext cx="3387664" cy="1144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298818" y="1"/>
            <a:ext cx="6806565" cy="113087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96244" y="1387475"/>
            <a:ext cx="4572000" cy="6228724"/>
          </a:xfrm>
        </p:spPr>
        <p:txBody>
          <a:bodyPr numCol="1" spcCol="180000">
            <a:no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  <a:lvl2pPr algn="l">
              <a:defRPr sz="1950" b="0">
                <a:solidFill>
                  <a:schemeClr val="bg1"/>
                </a:solidFill>
              </a:defRPr>
            </a:lvl2pPr>
            <a:lvl3pPr algn="l">
              <a:defRPr sz="1950" b="0">
                <a:solidFill>
                  <a:schemeClr val="bg1"/>
                </a:solidFill>
              </a:defRPr>
            </a:lvl3pPr>
            <a:lvl4pPr algn="l">
              <a:defRPr sz="1950" b="0">
                <a:solidFill>
                  <a:schemeClr val="bg1"/>
                </a:solidFill>
              </a:defRPr>
            </a:lvl4pPr>
            <a:lvl5pPr algn="l">
              <a:defRPr sz="19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71625" y="1570038"/>
            <a:ext cx="6215063" cy="4143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244" y="9737725"/>
            <a:ext cx="3352800" cy="112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0" i="0" baseline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r>
              <a:rPr lang="lt-LT" kern="0" spc="-150" dirty="0">
                <a:latin typeface="PF Handbook Pro" panose="02000506090000020004" pitchFamily="2" charset="0"/>
              </a:rPr>
              <a:t>Click to add text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78" y="2682875"/>
            <a:ext cx="4191000" cy="14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66344" y="5121275"/>
            <a:ext cx="8991600" cy="3886200"/>
          </a:xfrm>
        </p:spPr>
        <p:txBody>
          <a:bodyPr>
            <a:noAutofit/>
          </a:bodyPr>
          <a:lstStyle>
            <a:lvl1pPr>
              <a:defRPr sz="2600" b="0" i="0" baseline="0">
                <a:latin typeface="Arial (null)"/>
              </a:defRPr>
            </a:lvl1pPr>
            <a:lvl2pPr>
              <a:defRPr sz="2600" b="0" i="0" baseline="0">
                <a:latin typeface="Arial (null)"/>
              </a:defRPr>
            </a:lvl2pPr>
            <a:lvl3pPr>
              <a:defRPr sz="2600" b="0" i="0" baseline="0">
                <a:latin typeface="Arial (null)"/>
              </a:defRPr>
            </a:lvl3pPr>
            <a:lvl4pPr>
              <a:defRPr sz="2600" b="0" i="0" baseline="0">
                <a:latin typeface="Arial (null)"/>
              </a:defRPr>
            </a:lvl4pPr>
            <a:lvl5pPr>
              <a:defRPr sz="26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44" y="931227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6597179" y="1"/>
            <a:ext cx="13508786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9244" y="4235450"/>
            <a:ext cx="82296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27" y="9159875"/>
            <a:ext cx="4901636" cy="721119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8345" y="3097010"/>
            <a:ext cx="11049000" cy="2209800"/>
          </a:xfrm>
        </p:spPr>
        <p:txBody>
          <a:bodyPr>
            <a:noAutofit/>
          </a:bodyPr>
          <a:lstStyle>
            <a:lvl1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512560"/>
            <a:ext cx="10271125" cy="28194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06" y="2835275"/>
            <a:ext cx="3944938" cy="13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94" y="3544570"/>
            <a:ext cx="20104100" cy="7748905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206875"/>
            <a:ext cx="12707938" cy="45720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4" y="215850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320044" y="1387475"/>
            <a:ext cx="5334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3254375"/>
            <a:ext cx="20105688" cy="805497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4" y="1638981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66044" y="1920875"/>
            <a:ext cx="3886200" cy="48006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34627" y="0"/>
            <a:ext cx="13571061" cy="11309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934" y="10517697"/>
            <a:ext cx="6433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85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40262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1" r:id="rId3"/>
    <p:sldLayoutId id="2147483662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457200">
        <a:defRPr b="0" i="0">
          <a:latin typeface="Arial (null)"/>
          <a:ea typeface="+mn-ea"/>
          <a:cs typeface="+mn-cs"/>
        </a:defRPr>
      </a:lvl2pPr>
      <a:lvl3pPr marL="914400">
        <a:defRPr b="0" i="0">
          <a:latin typeface="Arial (null)"/>
          <a:ea typeface="+mn-ea"/>
          <a:cs typeface="+mn-cs"/>
        </a:defRPr>
      </a:lvl3pPr>
      <a:lvl4pPr marL="1371600">
        <a:defRPr b="0" i="0">
          <a:latin typeface="Arial (null)"/>
          <a:ea typeface="+mn-ea"/>
          <a:cs typeface="+mn-cs"/>
        </a:defRPr>
      </a:lvl4pPr>
      <a:lvl5pPr marL="1828800">
        <a:defRPr b="0" i="0">
          <a:latin typeface="Arial (null)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1944" y="5764541"/>
            <a:ext cx="8991600" cy="2209800"/>
          </a:xfrm>
        </p:spPr>
        <p:txBody>
          <a:bodyPr numCol="1"/>
          <a:lstStyle/>
          <a:p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Dmitrijs Grekovs</a:t>
            </a:r>
          </a:p>
          <a:p>
            <a:endParaRPr lang="en-US" sz="2200" dirty="0">
              <a:solidFill>
                <a:srgbClr val="001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lv-LV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Aleksandrs Belovs, Dr. dat., doc.</a:t>
            </a:r>
            <a:endParaRPr lang="en-US" dirty="0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51944" y="1692275"/>
            <a:ext cx="14401800" cy="29823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540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POLYOMINO PACKING PROBLEM ALGORITHMIC DECIDABILITY AND COMPUTATIONAL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8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2759075"/>
            <a:ext cx="14020800" cy="7924800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If rectangle size is given, then problem is NP-complete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Not known, is problem is still NP-complete if polyomino set size is restricted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If only one dimension of rectangle is given, but second is to be found, then such problem is still decidable, but it is unknown if it is NP-hard (it cannot be NP, because output could be exponential)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If problem is to decide whether any rectangle exists, where given polyomino set can be packed, then such problem is undecidable.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Not known if problem remains undecidable when polyomino set size is restricted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Interesting fact: for fixed polyomino set there always exist linear algorithm, which says if there is a solution for any rectangle dimensions, however finding such algorithm is undecidable problem.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3600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0134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Polyomino packing into rectangle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6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3063875"/>
            <a:ext cx="14020800" cy="6781800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Problem is undecidable</a:t>
            </a:r>
            <a:endParaRPr lang="lv-LV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Still undecidable if polyomino set size is 5</a:t>
            </a:r>
            <a:endParaRPr lang="lv-LV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Not known if undecidable if set size is smaller than 5</a:t>
            </a:r>
            <a:endParaRPr lang="lv-LV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If polyomino set size is 1 and only parallel translation is allowed, then solvable in linear time depending on polyomino perimeter</a:t>
            </a:r>
            <a:endParaRPr lang="lv-LV" sz="3600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0134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Polyomino plane tiling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1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3063875"/>
            <a:ext cx="14020800" cy="2286000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Author is planning to analyze complexity/decidability for different regions which are formed by gluing opposite sides of a rectangle in different ways (gluing in such way that arrows are matched)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4325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researched packing regions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8B200A-2CAF-4D30-837C-7825F164E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02" y="6569075"/>
            <a:ext cx="16534700" cy="29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442244" y="3063875"/>
                <a:ext cx="14020800" cy="6400800"/>
              </a:xfrm>
            </p:spPr>
            <p:txBody>
              <a:bodyPr wrap="square" rIns="36000" numCol="1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Problem of deciding if there exists region from previous slide of any size is undecidable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For torus it is trivial consequence from existing similar proof for Wang tiles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For other regions, author modified existing proof for rectangle, which is based on </a:t>
                </a:r>
                <a:r>
                  <a:rPr lang="lv-LV" sz="3600" b="0" dirty="0"/>
                  <a:t>PCP (Post-</a:t>
                </a:r>
                <a:r>
                  <a:rPr lang="lv-LV" sz="3600" b="0" dirty="0" err="1"/>
                  <a:t>correspondence</a:t>
                </a:r>
                <a:r>
                  <a:rPr lang="lv-LV" sz="3600" b="0" dirty="0"/>
                  <a:t> </a:t>
                </a:r>
                <a:r>
                  <a:rPr lang="lv-LV" sz="3600" b="0" dirty="0" err="1"/>
                  <a:t>problem</a:t>
                </a:r>
                <a:r>
                  <a:rPr lang="en-US" sz="3600" b="0" dirty="0"/>
                  <a:t>) reduction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Simple algorithm with better time complexity for finding number of domino packings into a rectangle, new time –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𝑤h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b="0" dirty="0"/>
                  <a:t>, old –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>
                                    <a:latin typeface="Cambria Math" panose="02040503050406030204" pitchFamily="18" charset="0"/>
                                  </a:rPr>
                                  <m:t>𝑤h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b="0" dirty="0"/>
                  <a:t> using FKT algorithm (more general though)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442244" y="3063875"/>
                <a:ext cx="14020800" cy="6400800"/>
              </a:xfrm>
              <a:blipFill>
                <a:blip r:embed="rId3"/>
                <a:stretch>
                  <a:fillRect l="-1217" t="-1524" r="-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4325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Author’s current results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3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3063875"/>
            <a:ext cx="14020800" cy="6400800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Find complexity/decidability for earlier mentioned regions if one or both dimensions are given</a:t>
            </a:r>
            <a:endParaRPr lang="lv-LV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Attempt to tighten polyomino set size restrictions of already known problems, such as 5 for plane tiling, or to find such restriction for rectangle</a:t>
            </a:r>
            <a:endParaRPr lang="lv-LV" sz="3600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4325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3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3063875"/>
            <a:ext cx="14020800" cy="3383868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600" b="0" dirty="0" err="1"/>
              <a:t>Polyomino</a:t>
            </a:r>
            <a:r>
              <a:rPr lang="lv-LV" sz="3600" b="0" dirty="0"/>
              <a:t> </a:t>
            </a:r>
            <a:r>
              <a:rPr lang="lv-LV" sz="3600" b="0" dirty="0" err="1"/>
              <a:t>common</a:t>
            </a:r>
            <a:r>
              <a:rPr lang="lv-LV" sz="3600" b="0" dirty="0"/>
              <a:t> </a:t>
            </a:r>
            <a:r>
              <a:rPr lang="lv-LV" sz="3600" b="0" dirty="0" err="1"/>
              <a:t>multiple</a:t>
            </a:r>
            <a:r>
              <a:rPr lang="lv-LV" sz="3600" b="0" dirty="0"/>
              <a:t> – </a:t>
            </a:r>
            <a:r>
              <a:rPr lang="en-US" sz="3600" b="0" dirty="0"/>
              <a:t>find a figure, which can be packed by all given polyominoes from given set, separately by each</a:t>
            </a:r>
            <a:endParaRPr lang="lv-LV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600" b="0" dirty="0"/>
              <a:t>«</a:t>
            </a:r>
            <a:r>
              <a:rPr lang="lv-LV" sz="3600" b="0" dirty="0" err="1"/>
              <a:t>Baiocchi</a:t>
            </a:r>
            <a:r>
              <a:rPr lang="lv-LV" sz="3600" b="0" dirty="0"/>
              <a:t> </a:t>
            </a:r>
            <a:r>
              <a:rPr lang="lv-LV" sz="3600" b="0" dirty="0" err="1"/>
              <a:t>figure</a:t>
            </a:r>
            <a:r>
              <a:rPr lang="lv-LV" sz="3600" b="0" dirty="0"/>
              <a:t>» - </a:t>
            </a:r>
            <a:r>
              <a:rPr lang="en-US" sz="3600" b="0" dirty="0"/>
              <a:t>find figure with maximal symmetry which can be packed by given polyomino set</a:t>
            </a:r>
            <a:endParaRPr lang="lv-LV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There are plenty of examples on the Internet (found by computer or manually) but no any theoretic results.</a:t>
            </a:r>
            <a:endParaRPr lang="lv-LV" sz="3600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4325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problems with polyominoes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14B94C-B77C-47BF-953B-04559FA05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44" y="7026275"/>
            <a:ext cx="4673975" cy="23098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65C136-4210-418B-970A-A87A430ACF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3" t="31892" r="5196" b="53029"/>
          <a:stretch/>
        </p:blipFill>
        <p:spPr>
          <a:xfrm>
            <a:off x="12110244" y="6561505"/>
            <a:ext cx="3733800" cy="3645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A1CC3F-EDAD-4DF2-B6E2-F54D4A00AF52}"/>
              </a:ext>
            </a:extLst>
          </p:cNvPr>
          <p:cNvSpPr txBox="1"/>
          <p:nvPr/>
        </p:nvSpPr>
        <p:spPr>
          <a:xfrm>
            <a:off x="3118644" y="982733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Polyomino</a:t>
            </a:r>
            <a:r>
              <a:rPr lang="lv-LV" dirty="0"/>
              <a:t> </a:t>
            </a:r>
            <a:r>
              <a:rPr lang="lv-LV" dirty="0" err="1"/>
              <a:t>common</a:t>
            </a:r>
            <a:r>
              <a:rPr lang="lv-LV" dirty="0"/>
              <a:t> </a:t>
            </a:r>
            <a:r>
              <a:rPr lang="lv-LV" dirty="0" err="1"/>
              <a:t>multiple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799F4-0E0B-49F8-B01B-062489325EE7}"/>
              </a:ext>
            </a:extLst>
          </p:cNvPr>
          <p:cNvSpPr txBox="1"/>
          <p:nvPr/>
        </p:nvSpPr>
        <p:spPr>
          <a:xfrm>
            <a:off x="13177044" y="1020709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Baiocchi</a:t>
            </a:r>
            <a:r>
              <a:rPr lang="lv-LV" dirty="0"/>
              <a:t> </a:t>
            </a:r>
            <a:r>
              <a:rPr lang="lv-LV" dirty="0" err="1"/>
              <a:t>figure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63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062244" y="4435475"/>
            <a:ext cx="3467100" cy="1566534"/>
          </a:xfrm>
        </p:spPr>
        <p:txBody>
          <a:bodyPr numCol="1"/>
          <a:lstStyle/>
          <a:p>
            <a:r>
              <a:rPr lang="en-US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lv-LV" sz="36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0552" y="2454275"/>
            <a:ext cx="2971800" cy="1590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lv-LV" sz="540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sz="540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5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3063875"/>
            <a:ext cx="10744200" cy="6599392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Polyomino packing problems first appeared in 1960s, however results regarding algorithmic complexity begun to appear only in 2000 and they are very few.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Therefore, there are a lot of open problems, which could be tackled, as well as it’s possible to define new problems and modify or generalize existing ones.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72390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situation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7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3063875"/>
            <a:ext cx="12192000" cy="6599392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Research literature for known polyomino packing problems and related 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Research and analyze algorithmic complexity/decidability of those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Highlight problems which don’t have known complexity/decidability and attempt to find those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Define new polyomino related problems and attempt to find algorithmic complexity/decidability of those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3600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0134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5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3063875"/>
            <a:ext cx="9753600" cy="6599392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0" dirty="0"/>
              <a:t>A polyomino is a plane geometric figure formed by joining one or more equal squares edge to edge.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0" dirty="0"/>
              <a:t>Famous example – shapes from game Tetris, they are polyominoes with area 4 and are called </a:t>
            </a:r>
            <a:r>
              <a:rPr lang="en-GB" sz="3600" b="0" dirty="0" err="1"/>
              <a:t>tetrominoes</a:t>
            </a:r>
            <a:endParaRPr lang="lv-LV" sz="3600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0134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polyomino</a:t>
            </a:r>
            <a:r>
              <a:rPr lang="lv-LV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58C6F2-636B-4084-94CE-2C7566D88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44" y="3292475"/>
            <a:ext cx="8229600" cy="422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3801A-9507-40B5-8784-D53A2064000F}"/>
              </a:ext>
            </a:extLst>
          </p:cNvPr>
          <p:cNvSpPr txBox="1"/>
          <p:nvPr/>
        </p:nvSpPr>
        <p:spPr>
          <a:xfrm>
            <a:off x="12719844" y="755697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</a:t>
            </a:r>
            <a:r>
              <a:rPr lang="lv-LV" sz="2800" dirty="0" err="1"/>
              <a:t>ol</a:t>
            </a:r>
            <a:r>
              <a:rPr lang="en-US" sz="2800" dirty="0" err="1"/>
              <a:t>yo</a:t>
            </a:r>
            <a:r>
              <a:rPr lang="lv-LV" sz="2800" dirty="0" err="1"/>
              <a:t>mino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D3668-36DD-4FF7-8D79-E8A97EEFAC40}"/>
              </a:ext>
            </a:extLst>
          </p:cNvPr>
          <p:cNvSpPr txBox="1"/>
          <p:nvPr/>
        </p:nvSpPr>
        <p:spPr>
          <a:xfrm>
            <a:off x="16910844" y="755697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a p</a:t>
            </a:r>
            <a:r>
              <a:rPr lang="lv-LV" sz="2800" dirty="0" err="1"/>
              <a:t>ol</a:t>
            </a:r>
            <a:r>
              <a:rPr lang="en-US" sz="2800" dirty="0" err="1"/>
              <a:t>yo</a:t>
            </a:r>
            <a:r>
              <a:rPr lang="lv-LV" sz="2800" dirty="0" err="1"/>
              <a:t>mino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9391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2424280"/>
            <a:ext cx="10744200" cy="5063408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Formally, a problem is decidable if and only if exists Turing machine (an algorithm), which solves the problem for all inputs in finite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Simplest undecidable problem is Halting problem – to decide if given Turing machine halts (finishes in finite 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This can be easily seen by looking at this pseudocode function which gives a contradiction if it’s possible to decide if given algorithm halts:</a:t>
            </a:r>
            <a:endParaRPr lang="lv-LV" sz="3600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0134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algorithmic decidability</a:t>
            </a:r>
            <a:r>
              <a:rPr lang="lv-LV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843F5-F995-43C5-BE24-BCCF989EB64C}"/>
              </a:ext>
            </a:extLst>
          </p:cNvPr>
          <p:cNvSpPr txBox="1"/>
          <p:nvPr/>
        </p:nvSpPr>
        <p:spPr>
          <a:xfrm>
            <a:off x="1823244" y="7711621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F () {</a:t>
            </a:r>
            <a:b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lv-LV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lv-LV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halts</a:t>
            </a: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(F)) {</a:t>
            </a:r>
            <a:b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lv-LV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lv-LV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 {}</a:t>
            </a:r>
            <a:b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lv-LV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lv-LV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lv-LV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3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3063875"/>
            <a:ext cx="10744200" cy="5943600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Algorithmic complexity of a problem is a property of given problem which reflects what resources  are required to solve the problem with best possible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Usually time and space worst case complexity is analyzed</a:t>
            </a:r>
            <a:endParaRPr lang="lv-LV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Time and space complexity can differ depending on computational model used, e.g. Turing machine or RAM machine</a:t>
            </a:r>
            <a:endParaRPr lang="lv-LV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Usually difference in models is not significant</a:t>
            </a:r>
            <a:endParaRPr lang="lv-LV" sz="3600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0134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algorithmic complexity</a:t>
            </a:r>
            <a:r>
              <a:rPr lang="lv-LV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8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442244" y="3063875"/>
                <a:ext cx="10744200" cy="6172200"/>
              </a:xfrm>
            </p:spPr>
            <p:txBody>
              <a:bodyPr wrap="square" rIns="36000" numCol="1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Worst case complexity is denoted as </a:t>
                </a:r>
                <a14:m>
                  <m:oMath xmlns:m="http://schemas.openxmlformats.org/officeDocument/2006/math"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lv-LV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v-LV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v-LV" sz="3600" b="0" dirty="0"/>
                  <a:t>, </a:t>
                </a:r>
                <a:r>
                  <a:rPr lang="en-US" sz="3600" b="0" dirty="0"/>
                  <a:t>where</a:t>
                </a:r>
                <a:r>
                  <a:rPr lang="lv-LV" sz="3600" b="0" dirty="0"/>
                  <a:t> </a:t>
                </a:r>
                <a14:m>
                  <m:oMath xmlns:m="http://schemas.openxmlformats.org/officeDocument/2006/math"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v-LV" sz="3600" b="0" dirty="0"/>
                  <a:t> – </a:t>
                </a:r>
                <a:r>
                  <a:rPr lang="en-US" sz="3600" b="0" dirty="0"/>
                  <a:t>input data length and</a:t>
                </a:r>
                <a:r>
                  <a:rPr lang="lv-LV" sz="3600" b="0" dirty="0"/>
                  <a:t> </a:t>
                </a:r>
                <a14:m>
                  <m:oMath xmlns:m="http://schemas.openxmlformats.org/officeDocument/2006/math"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lv-LV" sz="3600" b="0" dirty="0"/>
                  <a:t> –</a:t>
                </a:r>
                <a:r>
                  <a:rPr lang="en-US" sz="3600" b="0" dirty="0"/>
                  <a:t> some</a:t>
                </a:r>
                <a:r>
                  <a:rPr lang="lv-LV" sz="3600" b="0" dirty="0"/>
                  <a:t> </a:t>
                </a:r>
                <a:r>
                  <a:rPr lang="en-US" sz="3600" b="0" dirty="0"/>
                  <a:t>function</a:t>
                </a:r>
                <a:endParaRPr lang="lv-LV" sz="36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That means that exist constants </a:t>
                </a:r>
                <a14:m>
                  <m:oMath xmlns:m="http://schemas.openxmlformats.org/officeDocument/2006/math">
                    <m:r>
                      <a:rPr lang="lv-LV" sz="3600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lv-LV" sz="3600" b="0" dirty="0"/>
                  <a:t> </a:t>
                </a:r>
                <a:r>
                  <a:rPr lang="en-US" sz="3600" b="0" dirty="0"/>
                  <a:t>and</a:t>
                </a:r>
                <a:r>
                  <a:rPr lang="lv-LV" sz="3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v-LV" sz="3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v-LV" sz="36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lv-LV" sz="36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b="0" dirty="0"/>
                  <a:t>, and</a:t>
                </a:r>
                <a:r>
                  <a:rPr lang="lv-LV" sz="3600" b="0" dirty="0"/>
                  <a:t> </a:t>
                </a:r>
                <a:r>
                  <a:rPr lang="en-US" sz="3600" b="0" dirty="0"/>
                  <a:t>an algorithm</a:t>
                </a:r>
                <a:r>
                  <a:rPr lang="lv-LV" sz="3600" b="0" dirty="0"/>
                  <a:t>, </a:t>
                </a:r>
                <a:r>
                  <a:rPr lang="en-US" sz="3600" b="0" dirty="0"/>
                  <a:t>which solves the problem for all inputs of length </a:t>
                </a:r>
                <a14:m>
                  <m:oMath xmlns:m="http://schemas.openxmlformats.org/officeDocument/2006/math"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lv-LV" sz="3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v-LV" sz="36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lv-LV" sz="36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lv-LV" sz="3600" b="0" dirty="0"/>
                  <a:t> </a:t>
                </a:r>
                <a:r>
                  <a:rPr lang="en-US" sz="3600" b="0" dirty="0"/>
                  <a:t>in time (or space)</a:t>
                </a:r>
                <a:r>
                  <a:rPr lang="lv-LV" sz="3600" b="0" dirty="0"/>
                  <a:t>, </a:t>
                </a:r>
                <a:r>
                  <a:rPr lang="en-US" sz="3600" b="0" dirty="0"/>
                  <a:t>which is not greater than </a:t>
                </a:r>
                <a14:m>
                  <m:oMath xmlns:m="http://schemas.openxmlformats.org/officeDocument/2006/math"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lv-LV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lv-LV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lv-LV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lv-LV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lv-LV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lv-LV" sz="36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For example time complexity of a sorting problem is</a:t>
                </a:r>
                <a:r>
                  <a:rPr lang="lv-LV" sz="3600" b="0" dirty="0"/>
                  <a:t> </a:t>
                </a:r>
                <a14:m>
                  <m:oMath xmlns:m="http://schemas.openxmlformats.org/officeDocument/2006/math"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lv-LV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lv-LV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lv-LV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lv-LV" sz="3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lv-LV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lv-LV" sz="3600" b="0" dirty="0"/>
                  <a:t> (</a:t>
                </a:r>
                <a:r>
                  <a:rPr lang="en-US" sz="3600" b="0" dirty="0"/>
                  <a:t>on RAM machine</a:t>
                </a:r>
                <a:r>
                  <a:rPr lang="lv-LV" sz="3600" b="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For a lot of problems exact complexity is not known, therefore problems are divided into complexity classes</a:t>
                </a:r>
                <a:endParaRPr lang="lv-LV" sz="3600" b="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442244" y="3063875"/>
                <a:ext cx="10744200" cy="6172200"/>
              </a:xfrm>
              <a:blipFill>
                <a:blip r:embed="rId3"/>
                <a:stretch>
                  <a:fillRect l="-1589" t="-1581" r="-1305" b="-3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0134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algorithmic complexity</a:t>
            </a:r>
            <a:r>
              <a:rPr lang="lv-LV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442244" y="3063875"/>
                <a:ext cx="12801600" cy="6781800"/>
              </a:xfrm>
            </p:spPr>
            <p:txBody>
              <a:bodyPr wrap="square" rIns="36000" numCol="1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Linear time </a:t>
                </a:r>
                <a14:m>
                  <m:oMath xmlns:m="http://schemas.openxmlformats.org/officeDocument/2006/math"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lv-LV" sz="36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Polynomial time</a:t>
                </a:r>
                <a:r>
                  <a:rPr lang="lv-LV" sz="3600" b="0" dirty="0"/>
                  <a:t> </a:t>
                </a:r>
                <a14:m>
                  <m:oMath xmlns:m="http://schemas.openxmlformats.org/officeDocument/2006/math"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lv-LV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v-LV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lv-LV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lv-LV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lv-LV" sz="36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Exponential time </a:t>
                </a:r>
                <a14:m>
                  <m:oMath xmlns:m="http://schemas.openxmlformats.org/officeDocument/2006/math">
                    <m:r>
                      <a:rPr lang="lv-LV" sz="3600" b="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lv-LV" sz="3600" b="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lv-LV" sz="36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v-LV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sSup>
                          <m:sSupPr>
                            <m:ctrlPr>
                              <a:rPr lang="lv-LV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v-LV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lv-LV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lv-LV" sz="36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lv-LV" sz="36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lv-LV" sz="3600" b="0" dirty="0"/>
                  <a:t>NP</a:t>
                </a:r>
                <a:r>
                  <a:rPr lang="en-US" sz="3600" b="0" dirty="0"/>
                  <a:t> </a:t>
                </a:r>
                <a:r>
                  <a:rPr lang="lv-LV" sz="3600" b="0" dirty="0"/>
                  <a:t>– </a:t>
                </a:r>
                <a:r>
                  <a:rPr lang="en-US" sz="3600" b="0" dirty="0"/>
                  <a:t>such problems, for which a given solution for given input can be checked in polynomial time</a:t>
                </a:r>
                <a:endParaRPr lang="lv-LV" sz="36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NP-hard</a:t>
                </a:r>
                <a:r>
                  <a:rPr lang="lv-LV" sz="3600" b="0" dirty="0"/>
                  <a:t> – </a:t>
                </a:r>
                <a:r>
                  <a:rPr lang="en-US" sz="3600" b="0" dirty="0"/>
                  <a:t>such problems, that any problem in NP can be reduced to this problem. That means if we can solve NP-hard, we can solve any NP problem</a:t>
                </a:r>
                <a:endParaRPr lang="lv-LV" sz="36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NP-complete</a:t>
                </a:r>
                <a:r>
                  <a:rPr lang="lv-LV" sz="3600" b="0" dirty="0"/>
                  <a:t> – </a:t>
                </a:r>
                <a:r>
                  <a:rPr lang="en-US" sz="3600" b="0" dirty="0"/>
                  <a:t>problems which are both in NP and NP-hard</a:t>
                </a:r>
                <a:endParaRPr lang="lv-LV" sz="3600" b="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442244" y="3063875"/>
                <a:ext cx="12801600" cy="6781800"/>
              </a:xfrm>
              <a:blipFill>
                <a:blip r:embed="rId3"/>
                <a:stretch>
                  <a:fillRect l="-1333" t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1112683"/>
            <a:ext cx="12801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 of time complexity classes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7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67958" y="1501854"/>
            <a:ext cx="13052085" cy="6781800"/>
          </a:xfrm>
        </p:spPr>
        <p:txBody>
          <a:bodyPr wrap="square" rIns="36000"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Packing problem – decide whether some amount of polyomino copies from given set could be packed into given figure without holes and overlapping.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Usually polyominoes are allowed to rotate and reflect. Sometimes a restriction is added, that polyomino of each type should be used at least once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General polyomino set packing into general region is a NP-complete problem</a:t>
            </a:r>
            <a:endParaRPr lang="lv-LV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0" dirty="0"/>
              <a:t>Most researched regions are rectangle and plane (Euclidean)</a:t>
            </a:r>
            <a:endParaRPr lang="lv-LV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3600" b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E6F720-FDEE-4944-B0F2-2581689361E7}"/>
              </a:ext>
            </a:extLst>
          </p:cNvPr>
          <p:cNvSpPr txBox="1">
            <a:spLocks/>
          </p:cNvSpPr>
          <p:nvPr/>
        </p:nvSpPr>
        <p:spPr>
          <a:xfrm>
            <a:off x="1289844" y="435054"/>
            <a:ext cx="10134600" cy="1066800"/>
          </a:xfrm>
          <a:prstGeom prst="rect">
            <a:avLst/>
          </a:prstGeom>
        </p:spPr>
        <p:txBody>
          <a:bodyPr/>
          <a:lstStyle>
            <a:lvl1pPr marL="0">
              <a:defRPr b="0" i="0">
                <a:latin typeface="Arial (null)"/>
                <a:ea typeface="+mn-ea"/>
                <a:cs typeface="+mn-cs"/>
              </a:defRPr>
            </a:lvl1pPr>
            <a:lvl2pPr marL="457200">
              <a:defRPr b="0" i="0">
                <a:latin typeface="Arial (null)"/>
                <a:ea typeface="+mn-ea"/>
                <a:cs typeface="+mn-cs"/>
              </a:defRPr>
            </a:lvl2pPr>
            <a:lvl3pPr marL="914400">
              <a:defRPr b="0" i="0">
                <a:latin typeface="Arial (null)"/>
                <a:ea typeface="+mn-ea"/>
                <a:cs typeface="+mn-cs"/>
              </a:defRPr>
            </a:lvl3pPr>
            <a:lvl4pPr marL="1371600">
              <a:defRPr b="0" i="0">
                <a:latin typeface="Arial (null)"/>
                <a:ea typeface="+mn-ea"/>
                <a:cs typeface="+mn-cs"/>
              </a:defRPr>
            </a:lvl4pPr>
            <a:lvl5pPr marL="1828800">
              <a:defRPr b="0" i="0">
                <a:latin typeface="Arial (null)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kern="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Polyomino packing problem</a:t>
            </a:r>
            <a:endParaRPr lang="pt-BR" sz="5400" kern="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0" descr="PolyominoTilingNested">
            <a:extLst>
              <a:ext uri="{FF2B5EF4-FFF2-40B4-BE49-F238E27FC236}">
                <a16:creationId xmlns:a16="http://schemas.microsoft.com/office/drawing/2014/main" id="{ABC1291C-A8F9-4C8E-BD34-76ACB6733D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044" y="6525688"/>
            <a:ext cx="9559108" cy="469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8C26BA-001B-466D-8EBF-D5CF93D73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244" y="6721475"/>
            <a:ext cx="5105400" cy="43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2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1092</Words>
  <Application>Microsoft Office PowerPoint</Application>
  <PresentationFormat>Произвольный</PresentationFormat>
  <Paragraphs>88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(null)</vt:lpstr>
      <vt:lpstr>Arial Narrow</vt:lpstr>
      <vt:lpstr>Calibri</vt:lpstr>
      <vt:lpstr>Cambria Math</vt:lpstr>
      <vt:lpstr>Courier New</vt:lpstr>
      <vt:lpstr>PF Handbook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 NOBIS EXCEATIAE  PORPORUM DERIT</dc:title>
  <dc:creator>Sergey</dc:creator>
  <cp:lastModifiedBy>Dmitrijs Grekovs</cp:lastModifiedBy>
  <cp:revision>129</cp:revision>
  <dcterms:created xsi:type="dcterms:W3CDTF">2018-05-23T10:57:02Z</dcterms:created>
  <dcterms:modified xsi:type="dcterms:W3CDTF">2020-11-25T15:26:12Z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2018-05-23T00:00:00Z</vt:filetime>
  </property>
</Properties>
</file>