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61" r:id="rId4"/>
    <p:sldId id="306" r:id="rId5"/>
    <p:sldId id="314" r:id="rId6"/>
    <p:sldId id="301" r:id="rId7"/>
    <p:sldId id="303" r:id="rId8"/>
    <p:sldId id="304" r:id="rId9"/>
    <p:sldId id="305" r:id="rId10"/>
    <p:sldId id="316" r:id="rId11"/>
    <p:sldId id="298" r:id="rId12"/>
    <p:sldId id="289" r:id="rId13"/>
    <p:sldId id="291" r:id="rId14"/>
    <p:sldId id="290" r:id="rId15"/>
    <p:sldId id="292" r:id="rId16"/>
    <p:sldId id="293" r:id="rId17"/>
    <p:sldId id="294" r:id="rId18"/>
    <p:sldId id="307" r:id="rId19"/>
    <p:sldId id="296" r:id="rId20"/>
    <p:sldId id="315" r:id="rId21"/>
    <p:sldId id="313" r:id="rId22"/>
    <p:sldId id="308" r:id="rId23"/>
    <p:sldId id="260" r:id="rId24"/>
    <p:sldId id="31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7EB"/>
    <a:srgbClr val="FBFCF7"/>
    <a:srgbClr val="FFFFFF"/>
    <a:srgbClr val="5383AD"/>
    <a:srgbClr val="A53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438" autoAdjust="0"/>
  </p:normalViewPr>
  <p:slideViewPr>
    <p:cSldViewPr snapToGrid="0">
      <p:cViewPr varScale="1">
        <p:scale>
          <a:sx n="109" d="100"/>
          <a:sy n="109"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1B88D-ECD3-448F-BA58-76C6F968BB92}"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F3A13-969E-4FBA-9089-BDBF322E8E55}" type="slidenum">
              <a:rPr lang="en-US" smtClean="0"/>
              <a:t>‹#›</a:t>
            </a:fld>
            <a:endParaRPr lang="en-US"/>
          </a:p>
        </p:txBody>
      </p:sp>
    </p:spTree>
    <p:extLst>
      <p:ext uri="{BB962C8B-B14F-4D97-AF65-F5344CB8AC3E}">
        <p14:creationId xmlns:p14="http://schemas.microsoft.com/office/powerpoint/2010/main" val="277379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F3A13-969E-4FBA-9089-BDBF322E8E55}" type="slidenum">
              <a:rPr lang="en-US" smtClean="0"/>
              <a:t>3</a:t>
            </a:fld>
            <a:endParaRPr lang="en-US"/>
          </a:p>
        </p:txBody>
      </p:sp>
    </p:spTree>
    <p:extLst>
      <p:ext uri="{BB962C8B-B14F-4D97-AF65-F5344CB8AC3E}">
        <p14:creationId xmlns:p14="http://schemas.microsoft.com/office/powerpoint/2010/main" val="291445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F3A13-969E-4FBA-9089-BDBF322E8E55}" type="slidenum">
              <a:rPr lang="en-US" smtClean="0"/>
              <a:t>4</a:t>
            </a:fld>
            <a:endParaRPr lang="en-US"/>
          </a:p>
        </p:txBody>
      </p:sp>
    </p:spTree>
    <p:extLst>
      <p:ext uri="{BB962C8B-B14F-4D97-AF65-F5344CB8AC3E}">
        <p14:creationId xmlns:p14="http://schemas.microsoft.com/office/powerpoint/2010/main" val="141049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F3A13-969E-4FBA-9089-BDBF322E8E55}" type="slidenum">
              <a:rPr lang="en-US" smtClean="0"/>
              <a:t>10</a:t>
            </a:fld>
            <a:endParaRPr lang="en-US"/>
          </a:p>
        </p:txBody>
      </p:sp>
    </p:spTree>
    <p:extLst>
      <p:ext uri="{BB962C8B-B14F-4D97-AF65-F5344CB8AC3E}">
        <p14:creationId xmlns:p14="http://schemas.microsoft.com/office/powerpoint/2010/main" val="7293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F3A13-969E-4FBA-9089-BDBF322E8E55}" type="slidenum">
              <a:rPr lang="en-US" smtClean="0"/>
              <a:t>11</a:t>
            </a:fld>
            <a:endParaRPr lang="en-US"/>
          </a:p>
        </p:txBody>
      </p:sp>
    </p:spTree>
    <p:extLst>
      <p:ext uri="{BB962C8B-B14F-4D97-AF65-F5344CB8AC3E}">
        <p14:creationId xmlns:p14="http://schemas.microsoft.com/office/powerpoint/2010/main" val="287919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F3A13-969E-4FBA-9089-BDBF322E8E55}" type="slidenum">
              <a:rPr lang="en-US" smtClean="0"/>
              <a:t>18</a:t>
            </a:fld>
            <a:endParaRPr lang="en-US"/>
          </a:p>
        </p:txBody>
      </p:sp>
    </p:spTree>
    <p:extLst>
      <p:ext uri="{BB962C8B-B14F-4D97-AF65-F5344CB8AC3E}">
        <p14:creationId xmlns:p14="http://schemas.microsoft.com/office/powerpoint/2010/main" val="2794363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164748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293186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BA4A03-3866-4B4F-994A-4FDC129405E2}" type="slidenum">
              <a:rPr lang="lv-LV" smtClean="0"/>
              <a:t>‹#›</a:t>
            </a:fld>
            <a:endParaRPr lang="lv-LV"/>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47459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263B02-A53E-442E-8128-064E8FA2CDAF}" type="datetimeFigureOut">
              <a:rPr lang="lv-LV" smtClean="0"/>
              <a:t>23.03.2022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2244145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263B02-A53E-442E-8128-064E8FA2CDAF}" type="datetimeFigureOut">
              <a:rPr lang="lv-LV" smtClean="0"/>
              <a:t>23.03.2022</a:t>
            </a:fld>
            <a:endParaRPr lang="lv-LV"/>
          </a:p>
        </p:txBody>
      </p:sp>
      <p:sp>
        <p:nvSpPr>
          <p:cNvPr id="6" name="Footer Placeholder 5"/>
          <p:cNvSpPr>
            <a:spLocks noGrp="1"/>
          </p:cNvSpPr>
          <p:nvPr>
            <p:ph type="ftr" sz="quarter" idx="11"/>
          </p:nvPr>
        </p:nvSpPr>
        <p:spPr/>
        <p:txBody>
          <a:bodyPr/>
          <a:lstStyle/>
          <a:p>
            <a:endParaRPr lang="lv-LV"/>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BA4A03-3866-4B4F-994A-4FDC129405E2}" type="slidenum">
              <a:rPr lang="lv-LV" smtClean="0"/>
              <a:t>‹#›</a:t>
            </a:fld>
            <a:endParaRPr lang="lv-LV"/>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2359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EA263B02-A53E-442E-8128-064E8FA2CDAF}" type="datetimeFigureOut">
              <a:rPr lang="lv-LV" smtClean="0"/>
              <a:t>23.03.2022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31369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3486346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646957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3230150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263B02-A53E-442E-8128-064E8FA2CDAF}" type="datetimeFigureOut">
              <a:rPr lang="lv-LV" smtClean="0"/>
              <a:t>23.03.2022</a:t>
            </a:fld>
            <a:endParaRPr lang="lv-LV"/>
          </a:p>
        </p:txBody>
      </p:sp>
      <p:sp>
        <p:nvSpPr>
          <p:cNvPr id="5" name="Footer Placeholder 4"/>
          <p:cNvSpPr>
            <a:spLocks noGrp="1"/>
          </p:cNvSpPr>
          <p:nvPr>
            <p:ph type="ftr" sz="quarter" idx="11"/>
          </p:nvPr>
        </p:nvSpPr>
        <p:spPr/>
        <p:txBody>
          <a:bodyPr/>
          <a:lstStyle/>
          <a:p>
            <a:endParaRPr lang="lv-LV"/>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59112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263B02-A53E-442E-8128-064E8FA2CDAF}" type="datetimeFigureOut">
              <a:rPr lang="lv-LV" smtClean="0"/>
              <a:t>23.03.2022</a:t>
            </a:fld>
            <a:endParaRPr lang="lv-LV"/>
          </a:p>
        </p:txBody>
      </p:sp>
      <p:sp>
        <p:nvSpPr>
          <p:cNvPr id="6" name="Footer Placeholder 5"/>
          <p:cNvSpPr>
            <a:spLocks noGrp="1"/>
          </p:cNvSpPr>
          <p:nvPr>
            <p:ph type="ftr" sz="quarter" idx="11"/>
          </p:nvPr>
        </p:nvSpPr>
        <p:spPr/>
        <p:txBody>
          <a:bodyPr/>
          <a:lstStyle/>
          <a:p>
            <a:endParaRPr lang="lv-LV"/>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276438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263B02-A53E-442E-8128-064E8FA2CDAF}" type="datetimeFigureOut">
              <a:rPr lang="lv-LV" smtClean="0"/>
              <a:t>23.03.2022</a:t>
            </a:fld>
            <a:endParaRPr lang="lv-LV"/>
          </a:p>
        </p:txBody>
      </p:sp>
      <p:sp>
        <p:nvSpPr>
          <p:cNvPr id="8" name="Footer Placeholder 7"/>
          <p:cNvSpPr>
            <a:spLocks noGrp="1"/>
          </p:cNvSpPr>
          <p:nvPr>
            <p:ph type="ftr" sz="quarter" idx="11"/>
          </p:nvPr>
        </p:nvSpPr>
        <p:spPr/>
        <p:txBody>
          <a:bodyPr/>
          <a:lstStyle/>
          <a:p>
            <a:endParaRPr lang="lv-LV"/>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3185668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263B02-A53E-442E-8128-064E8FA2CDAF}" type="datetimeFigureOut">
              <a:rPr lang="lv-LV" smtClean="0"/>
              <a:t>23.03.2022</a:t>
            </a:fld>
            <a:endParaRPr lang="lv-LV"/>
          </a:p>
        </p:txBody>
      </p:sp>
      <p:sp>
        <p:nvSpPr>
          <p:cNvPr id="4" name="Footer Placeholder 3"/>
          <p:cNvSpPr>
            <a:spLocks noGrp="1"/>
          </p:cNvSpPr>
          <p:nvPr>
            <p:ph type="ftr" sz="quarter" idx="11"/>
          </p:nvPr>
        </p:nvSpPr>
        <p:spPr/>
        <p:txBody>
          <a:bodyPr/>
          <a:lstStyle/>
          <a:p>
            <a:endParaRPr lang="lv-LV"/>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260237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263B02-A53E-442E-8128-064E8FA2CDAF}" type="datetimeFigureOut">
              <a:rPr lang="lv-LV" smtClean="0"/>
              <a:t>23.03.2022</a:t>
            </a:fld>
            <a:endParaRPr lang="lv-LV"/>
          </a:p>
        </p:txBody>
      </p:sp>
      <p:sp>
        <p:nvSpPr>
          <p:cNvPr id="3" name="Footer Placeholder 2"/>
          <p:cNvSpPr>
            <a:spLocks noGrp="1"/>
          </p:cNvSpPr>
          <p:nvPr>
            <p:ph type="ftr" sz="quarter" idx="11"/>
          </p:nvPr>
        </p:nvSpPr>
        <p:spPr/>
        <p:txBody>
          <a:bodyPr/>
          <a:lstStyle/>
          <a:p>
            <a:endParaRPr lang="lv-LV"/>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299672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A263B02-A53E-442E-8128-064E8FA2CDAF}" type="datetimeFigureOut">
              <a:rPr lang="lv-LV" smtClean="0"/>
              <a:t>23.03.2022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1115052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A263B02-A53E-442E-8128-064E8FA2CDAF}" type="datetimeFigureOut">
              <a:rPr lang="lv-LV" smtClean="0"/>
              <a:t>23.03.2022</a:t>
            </a:fld>
            <a:endParaRPr lang="lv-LV"/>
          </a:p>
        </p:txBody>
      </p:sp>
      <p:sp>
        <p:nvSpPr>
          <p:cNvPr id="6" name="Footer Placeholder 5"/>
          <p:cNvSpPr>
            <a:spLocks noGrp="1"/>
          </p:cNvSpPr>
          <p:nvPr>
            <p:ph type="ftr" sz="quarter" idx="11"/>
          </p:nvPr>
        </p:nvSpPr>
        <p:spPr/>
        <p:txBody>
          <a:bodyPr/>
          <a:lstStyle/>
          <a:p>
            <a:endParaRPr lang="lv-LV"/>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CBA4A03-3866-4B4F-994A-4FDC129405E2}" type="slidenum">
              <a:rPr lang="lv-LV" smtClean="0"/>
              <a:t>‹#›</a:t>
            </a:fld>
            <a:endParaRPr lang="lv-LV"/>
          </a:p>
        </p:txBody>
      </p:sp>
    </p:spTree>
    <p:extLst>
      <p:ext uri="{BB962C8B-B14F-4D97-AF65-F5344CB8AC3E}">
        <p14:creationId xmlns:p14="http://schemas.microsoft.com/office/powerpoint/2010/main" val="2254521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EA263B02-A53E-442E-8128-064E8FA2CDAF}" type="datetimeFigureOut">
              <a:rPr lang="lv-LV" smtClean="0"/>
              <a:t>23.03.2022</a:t>
            </a:fld>
            <a:endParaRPr lang="lv-LV"/>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CBA4A03-3866-4B4F-994A-4FDC129405E2}" type="slidenum">
              <a:rPr lang="lv-LV" smtClean="0"/>
              <a:t>‹#›</a:t>
            </a:fld>
            <a:endParaRPr lang="lv-LV"/>
          </a:p>
        </p:txBody>
      </p:sp>
    </p:spTree>
    <p:extLst>
      <p:ext uri="{BB962C8B-B14F-4D97-AF65-F5344CB8AC3E}">
        <p14:creationId xmlns:p14="http://schemas.microsoft.com/office/powerpoint/2010/main" val="266534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zhinst.com/europe/en/products/mfia-impedance-analyzer?gclid=Cj0KCQjwuMuRBhCJARIsAHXdnqN0o3zpN9o7a9ZNRSg0p0v9oQ6cUW7wllqKk3M0Bgk7fxvIuelhZoEaAs2rEALw_wcB" TargetMode="External"/><Relationship Id="rId3" Type="http://schemas.openxmlformats.org/officeDocument/2006/relationships/hyperlink" Target="https://www.edi.lv/projects/tehnologija-notikumu-plusmas-augstas-precizitates-laika-amplitudas-analizei-time-amp/" TargetMode="External"/><Relationship Id="rId7" Type="http://schemas.openxmlformats.org/officeDocument/2006/relationships/hyperlink" Target="https://www.maximintegrated.com/en/products/analog/data-converters/analog-front-end-ics/MAX30001.html" TargetMode="External"/><Relationship Id="rId2" Type="http://schemas.openxmlformats.org/officeDocument/2006/relationships/hyperlink" Target="https://www.edi.lv/projects/komunikacijas-sistema-caur-cilveka-kermeni-ar-pielietojumiem-kermena-meroga-bezvadu-tiklos-bcc/" TargetMode="External"/><Relationship Id="rId1" Type="http://schemas.openxmlformats.org/officeDocument/2006/relationships/slideLayout" Target="../slideLayouts/slideLayout2.xml"/><Relationship Id="rId6" Type="http://schemas.openxmlformats.org/officeDocument/2006/relationships/hyperlink" Target="https://www.biopac.com/application/icg-impedance-cardiographycardiac-output/" TargetMode="External"/><Relationship Id="rId5" Type="http://schemas.openxmlformats.org/officeDocument/2006/relationships/hyperlink" Target="https://onlinelibrary.wiley.com/doi/10.1002/tee.23388" TargetMode="External"/><Relationship Id="rId4" Type="http://schemas.openxmlformats.org/officeDocument/2006/relationships/hyperlink" Target="https://www.edi.lv/projects/energoefektiva-veselibas-stavokla-un-uzvedibas-noverosana-ar-valkajamam-iericem-un-lietu-internetu-feature/" TargetMode="External"/><Relationship Id="rId9" Type="http://schemas.openxmlformats.org/officeDocument/2006/relationships/hyperlink" Target="https://www.mdpi.com/1424-8220/22/1/138/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edi.lv/projects/komunikacijas-sistema-caur-cilveka-kermeni-ar-pielietojumiem-kermena-meroga-bezvadu-tiklos-bc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edi.lv/projects/energoefektiva-veselibas-stavokla-un-uzvedibas-noverosana-ar-valkajamam-iericem-un-lietu-internetu-feature/" TargetMode="External"/><Relationship Id="rId4" Type="http://schemas.openxmlformats.org/officeDocument/2006/relationships/hyperlink" Target="https://www.edi.lv/projects/tehnologija-notikumu-plusmas-augstas-precizitates-laika-amplitudas-analizei-time-am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F76F0-1C6F-4337-B6A7-2689FB52AFB2}"/>
              </a:ext>
            </a:extLst>
          </p:cNvPr>
          <p:cNvSpPr>
            <a:spLocks noGrp="1"/>
          </p:cNvSpPr>
          <p:nvPr>
            <p:ph type="ctrTitle"/>
          </p:nvPr>
        </p:nvSpPr>
        <p:spPr/>
        <p:txBody>
          <a:bodyPr/>
          <a:lstStyle/>
          <a:p>
            <a:r>
              <a:rPr lang="en-US" dirty="0"/>
              <a:t>Bioimpedance in a wearable device</a:t>
            </a:r>
            <a:endParaRPr lang="lv-LV" dirty="0"/>
          </a:p>
        </p:txBody>
      </p:sp>
      <p:sp>
        <p:nvSpPr>
          <p:cNvPr id="3" name="Subtitle 2">
            <a:extLst>
              <a:ext uri="{FF2B5EF4-FFF2-40B4-BE49-F238E27FC236}">
                <a16:creationId xmlns:a16="http://schemas.microsoft.com/office/drawing/2014/main" id="{8101BE60-4F12-47F3-B8C3-2AD7362CB1A5}"/>
              </a:ext>
            </a:extLst>
          </p:cNvPr>
          <p:cNvSpPr>
            <a:spLocks noGrp="1"/>
          </p:cNvSpPr>
          <p:nvPr>
            <p:ph type="subTitle" idx="1"/>
          </p:nvPr>
        </p:nvSpPr>
        <p:spPr>
          <a:xfrm>
            <a:off x="2589213" y="4777379"/>
            <a:ext cx="8915399" cy="1955930"/>
          </a:xfrm>
        </p:spPr>
        <p:txBody>
          <a:bodyPr>
            <a:normAutofit/>
          </a:bodyPr>
          <a:lstStyle/>
          <a:p>
            <a:r>
              <a:rPr lang="en-US" dirty="0"/>
              <a:t>Mg.cs.ing </a:t>
            </a:r>
            <a:r>
              <a:rPr lang="lv-LV" dirty="0"/>
              <a:t>Didzis Lapsa   </a:t>
            </a:r>
            <a:r>
              <a:rPr lang="lv-LV" sz="1200" i="1" dirty="0">
                <a:solidFill>
                  <a:schemeClr val="bg1">
                    <a:lumMod val="65000"/>
                  </a:schemeClr>
                </a:solidFill>
              </a:rPr>
              <a:t>https://www.edi.lv/team/didzis-lapsa/</a:t>
            </a:r>
            <a:endParaRPr lang="lv-LV" i="1" dirty="0">
              <a:solidFill>
                <a:schemeClr val="bg1">
                  <a:lumMod val="65000"/>
                </a:schemeClr>
              </a:solidFill>
            </a:endParaRPr>
          </a:p>
          <a:p>
            <a:r>
              <a:rPr lang="en-US" dirty="0"/>
              <a:t>PhD</a:t>
            </a:r>
            <a:r>
              <a:rPr lang="lv-LV" dirty="0"/>
              <a:t> Student, LU </a:t>
            </a:r>
            <a:r>
              <a:rPr lang="en-US" dirty="0"/>
              <a:t>and</a:t>
            </a:r>
            <a:r>
              <a:rPr lang="lv-LV" dirty="0"/>
              <a:t> EDI</a:t>
            </a:r>
          </a:p>
          <a:p>
            <a:r>
              <a:rPr lang="en-US" dirty="0"/>
              <a:t>Supervisor of Dissertation: Dr </a:t>
            </a:r>
            <a:r>
              <a:rPr lang="lv-LV" dirty="0"/>
              <a:t>Atis Elsts </a:t>
            </a:r>
          </a:p>
          <a:p>
            <a:r>
              <a:rPr lang="lv-LV" dirty="0"/>
              <a:t>Rīga, 27/03/2022</a:t>
            </a:r>
          </a:p>
        </p:txBody>
      </p:sp>
    </p:spTree>
    <p:extLst>
      <p:ext uri="{BB962C8B-B14F-4D97-AF65-F5344CB8AC3E}">
        <p14:creationId xmlns:p14="http://schemas.microsoft.com/office/powerpoint/2010/main" val="3706797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BEF4-251E-4B62-B2EE-C25E5D004398}"/>
              </a:ext>
            </a:extLst>
          </p:cNvPr>
          <p:cNvSpPr>
            <a:spLocks noGrp="1"/>
          </p:cNvSpPr>
          <p:nvPr>
            <p:ph type="title"/>
          </p:nvPr>
        </p:nvSpPr>
        <p:spPr>
          <a:xfrm>
            <a:off x="2592925" y="624110"/>
            <a:ext cx="8911687" cy="675301"/>
          </a:xfrm>
        </p:spPr>
        <p:txBody>
          <a:bodyPr/>
          <a:lstStyle/>
          <a:p>
            <a:r>
              <a:rPr lang="en-US" dirty="0"/>
              <a:t>Hardware overview</a:t>
            </a:r>
          </a:p>
        </p:txBody>
      </p:sp>
      <p:sp>
        <p:nvSpPr>
          <p:cNvPr id="3" name="Content Placeholder 2">
            <a:extLst>
              <a:ext uri="{FF2B5EF4-FFF2-40B4-BE49-F238E27FC236}">
                <a16:creationId xmlns:a16="http://schemas.microsoft.com/office/drawing/2014/main" id="{056C7478-4662-4545-87CF-F1BA287ACADF}"/>
              </a:ext>
            </a:extLst>
          </p:cNvPr>
          <p:cNvSpPr>
            <a:spLocks noGrp="1"/>
          </p:cNvSpPr>
          <p:nvPr>
            <p:ph idx="1"/>
          </p:nvPr>
        </p:nvSpPr>
        <p:spPr>
          <a:xfrm>
            <a:off x="2592925" y="1520738"/>
            <a:ext cx="9599075" cy="636288"/>
          </a:xfrm>
        </p:spPr>
        <p:txBody>
          <a:bodyPr/>
          <a:lstStyle/>
          <a:p>
            <a:r>
              <a:rPr lang="en-US" dirty="0"/>
              <a:t>Proposed wearable device architecture block diagram</a:t>
            </a:r>
          </a:p>
        </p:txBody>
      </p:sp>
      <p:sp>
        <p:nvSpPr>
          <p:cNvPr id="6" name="Rectangle 5">
            <a:extLst>
              <a:ext uri="{FF2B5EF4-FFF2-40B4-BE49-F238E27FC236}">
                <a16:creationId xmlns:a16="http://schemas.microsoft.com/office/drawing/2014/main" id="{34A3E27F-6D46-407B-9B54-787DE632EC24}"/>
              </a:ext>
            </a:extLst>
          </p:cNvPr>
          <p:cNvSpPr/>
          <p:nvPr/>
        </p:nvSpPr>
        <p:spPr>
          <a:xfrm>
            <a:off x="2885531" y="3310346"/>
            <a:ext cx="1454331" cy="1314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nRF53</a:t>
            </a:r>
            <a:endParaRPr lang="en-US" dirty="0"/>
          </a:p>
        </p:txBody>
      </p:sp>
      <p:sp>
        <p:nvSpPr>
          <p:cNvPr id="7" name="Rectangle 6">
            <a:extLst>
              <a:ext uri="{FF2B5EF4-FFF2-40B4-BE49-F238E27FC236}">
                <a16:creationId xmlns:a16="http://schemas.microsoft.com/office/drawing/2014/main" id="{E4E10213-DBB1-4316-BBD4-5B147909ED1E}"/>
              </a:ext>
            </a:extLst>
          </p:cNvPr>
          <p:cNvSpPr/>
          <p:nvPr/>
        </p:nvSpPr>
        <p:spPr>
          <a:xfrm>
            <a:off x="5315222" y="3240677"/>
            <a:ext cx="635726" cy="539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IMU</a:t>
            </a:r>
            <a:endParaRPr lang="en-US" dirty="0"/>
          </a:p>
        </p:txBody>
      </p:sp>
      <p:sp>
        <p:nvSpPr>
          <p:cNvPr id="8" name="Rectangle 7">
            <a:extLst>
              <a:ext uri="{FF2B5EF4-FFF2-40B4-BE49-F238E27FC236}">
                <a16:creationId xmlns:a16="http://schemas.microsoft.com/office/drawing/2014/main" id="{518E4AB9-B43E-4F63-9BA8-F0743ACAB0F2}"/>
              </a:ext>
            </a:extLst>
          </p:cNvPr>
          <p:cNvSpPr/>
          <p:nvPr/>
        </p:nvSpPr>
        <p:spPr>
          <a:xfrm>
            <a:off x="5315222" y="3998323"/>
            <a:ext cx="635726" cy="539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PPX</a:t>
            </a:r>
            <a:endParaRPr lang="en-US" dirty="0"/>
          </a:p>
        </p:txBody>
      </p:sp>
      <p:sp>
        <p:nvSpPr>
          <p:cNvPr id="9" name="Rectangle 8">
            <a:extLst>
              <a:ext uri="{FF2B5EF4-FFF2-40B4-BE49-F238E27FC236}">
                <a16:creationId xmlns:a16="http://schemas.microsoft.com/office/drawing/2014/main" id="{EAD5EEB7-C8AF-4855-85DF-DAB8757A59C3}"/>
              </a:ext>
            </a:extLst>
          </p:cNvPr>
          <p:cNvSpPr/>
          <p:nvPr/>
        </p:nvSpPr>
        <p:spPr>
          <a:xfrm>
            <a:off x="5315222" y="4762500"/>
            <a:ext cx="635726" cy="539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BI</a:t>
            </a:r>
            <a:endParaRPr lang="en-US" dirty="0"/>
          </a:p>
        </p:txBody>
      </p:sp>
      <p:sp>
        <p:nvSpPr>
          <p:cNvPr id="10" name="Rectangle 9">
            <a:extLst>
              <a:ext uri="{FF2B5EF4-FFF2-40B4-BE49-F238E27FC236}">
                <a16:creationId xmlns:a16="http://schemas.microsoft.com/office/drawing/2014/main" id="{440848C8-D5BC-42D1-A838-54062BA3797D}"/>
              </a:ext>
            </a:extLst>
          </p:cNvPr>
          <p:cNvSpPr/>
          <p:nvPr/>
        </p:nvSpPr>
        <p:spPr>
          <a:xfrm>
            <a:off x="2885531" y="5302432"/>
            <a:ext cx="635726" cy="539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1600" dirty="0"/>
              <a:t>LCD</a:t>
            </a:r>
            <a:endParaRPr lang="en-US" sz="1600" dirty="0"/>
          </a:p>
        </p:txBody>
      </p:sp>
      <p:sp>
        <p:nvSpPr>
          <p:cNvPr id="11" name="Rectangle 10">
            <a:extLst>
              <a:ext uri="{FF2B5EF4-FFF2-40B4-BE49-F238E27FC236}">
                <a16:creationId xmlns:a16="http://schemas.microsoft.com/office/drawing/2014/main" id="{AA113497-00F8-402A-B65B-0DCE83CD1CA1}"/>
              </a:ext>
            </a:extLst>
          </p:cNvPr>
          <p:cNvSpPr/>
          <p:nvPr/>
        </p:nvSpPr>
        <p:spPr>
          <a:xfrm>
            <a:off x="3782513" y="5302432"/>
            <a:ext cx="635726" cy="539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SG</a:t>
            </a:r>
            <a:endParaRPr lang="en-US" dirty="0"/>
          </a:p>
        </p:txBody>
      </p:sp>
      <p:cxnSp>
        <p:nvCxnSpPr>
          <p:cNvPr id="12" name="Connector: Elbow 11">
            <a:extLst>
              <a:ext uri="{FF2B5EF4-FFF2-40B4-BE49-F238E27FC236}">
                <a16:creationId xmlns:a16="http://schemas.microsoft.com/office/drawing/2014/main" id="{39B5AF80-65E7-46FF-B795-D3A1D0CCC515}"/>
              </a:ext>
            </a:extLst>
          </p:cNvPr>
          <p:cNvCxnSpPr>
            <a:cxnSpLocks/>
            <a:stCxn id="6" idx="3"/>
            <a:endCxn id="9" idx="1"/>
          </p:cNvCxnSpPr>
          <p:nvPr/>
        </p:nvCxnSpPr>
        <p:spPr>
          <a:xfrm>
            <a:off x="4339862" y="3967843"/>
            <a:ext cx="975360" cy="1064623"/>
          </a:xfrm>
          <a:prstGeom prst="bentConnector3">
            <a:avLst>
              <a:gd name="adj1" fmla="val 3223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8515E0B-9B50-4224-A495-DC39BE942969}"/>
              </a:ext>
            </a:extLst>
          </p:cNvPr>
          <p:cNvCxnSpPr>
            <a:cxnSpLocks/>
            <a:stCxn id="6" idx="3"/>
            <a:endCxn id="8" idx="1"/>
          </p:cNvCxnSpPr>
          <p:nvPr/>
        </p:nvCxnSpPr>
        <p:spPr>
          <a:xfrm>
            <a:off x="4339862" y="3967843"/>
            <a:ext cx="975360" cy="300446"/>
          </a:xfrm>
          <a:prstGeom prst="bentConnector3">
            <a:avLst>
              <a:gd name="adj1" fmla="val 576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F9CB36E8-3063-4A15-A7D4-DBD27062EF3A}"/>
              </a:ext>
            </a:extLst>
          </p:cNvPr>
          <p:cNvCxnSpPr>
            <a:cxnSpLocks/>
            <a:stCxn id="6" idx="3"/>
            <a:endCxn id="7" idx="1"/>
          </p:cNvCxnSpPr>
          <p:nvPr/>
        </p:nvCxnSpPr>
        <p:spPr>
          <a:xfrm flipV="1">
            <a:off x="4339862" y="3510643"/>
            <a:ext cx="975360" cy="457200"/>
          </a:xfrm>
          <a:prstGeom prst="bentConnector3">
            <a:avLst>
              <a:gd name="adj1" fmla="val 5000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371900A1-DF0D-452D-BE37-DCBA65E70300}"/>
              </a:ext>
            </a:extLst>
          </p:cNvPr>
          <p:cNvCxnSpPr>
            <a:cxnSpLocks/>
            <a:stCxn id="6" idx="2"/>
            <a:endCxn id="11" idx="0"/>
          </p:cNvCxnSpPr>
          <p:nvPr/>
        </p:nvCxnSpPr>
        <p:spPr>
          <a:xfrm rot="16200000" flipH="1">
            <a:off x="3517990" y="4720046"/>
            <a:ext cx="677092" cy="487679"/>
          </a:xfrm>
          <a:prstGeom prst="bentConnector3">
            <a:avLst>
              <a:gd name="adj1" fmla="val 37138"/>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198465AA-F66E-4206-9429-77AB595C70E7}"/>
              </a:ext>
            </a:extLst>
          </p:cNvPr>
          <p:cNvCxnSpPr>
            <a:cxnSpLocks/>
            <a:stCxn id="6" idx="2"/>
            <a:endCxn id="10" idx="0"/>
          </p:cNvCxnSpPr>
          <p:nvPr/>
        </p:nvCxnSpPr>
        <p:spPr>
          <a:xfrm rot="5400000">
            <a:off x="3069500" y="4759235"/>
            <a:ext cx="677092" cy="4093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66F3DD2-133B-4DD1-8221-2F95B10A0D2A}"/>
              </a:ext>
            </a:extLst>
          </p:cNvPr>
          <p:cNvSpPr/>
          <p:nvPr/>
        </p:nvSpPr>
        <p:spPr>
          <a:xfrm>
            <a:off x="2885531" y="2842260"/>
            <a:ext cx="1454331" cy="311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Battery</a:t>
            </a:r>
          </a:p>
        </p:txBody>
      </p:sp>
      <p:cxnSp>
        <p:nvCxnSpPr>
          <p:cNvPr id="18" name="Straight Arrow Connector 17">
            <a:extLst>
              <a:ext uri="{FF2B5EF4-FFF2-40B4-BE49-F238E27FC236}">
                <a16:creationId xmlns:a16="http://schemas.microsoft.com/office/drawing/2014/main" id="{F712E26A-BD9A-4A68-9056-3A88D1406DEB}"/>
              </a:ext>
            </a:extLst>
          </p:cNvPr>
          <p:cNvCxnSpPr>
            <a:cxnSpLocks/>
            <a:stCxn id="17" idx="2"/>
            <a:endCxn id="6" idx="0"/>
          </p:cNvCxnSpPr>
          <p:nvPr/>
        </p:nvCxnSpPr>
        <p:spPr>
          <a:xfrm>
            <a:off x="3612697" y="3153592"/>
            <a:ext cx="0" cy="156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5A5A91CE-C08E-4C78-9B3C-B57B56294DF7}"/>
              </a:ext>
            </a:extLst>
          </p:cNvPr>
          <p:cNvSpPr txBox="1">
            <a:spLocks/>
          </p:cNvSpPr>
          <p:nvPr/>
        </p:nvSpPr>
        <p:spPr>
          <a:xfrm>
            <a:off x="6706137" y="3148139"/>
            <a:ext cx="4798475" cy="363149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Microcontroller – nRF5340</a:t>
            </a:r>
          </a:p>
          <a:p>
            <a:r>
              <a:rPr lang="en-US" dirty="0"/>
              <a:t>IMU – ICM-20600 accelerometer</a:t>
            </a:r>
          </a:p>
          <a:p>
            <a:r>
              <a:rPr lang="en-US" dirty="0"/>
              <a:t>PPX – ADPD105 heart rate meter</a:t>
            </a:r>
          </a:p>
          <a:p>
            <a:r>
              <a:rPr lang="en-US" dirty="0"/>
              <a:t>BI – Bioimpedance MAX30002</a:t>
            </a:r>
          </a:p>
          <a:p>
            <a:r>
              <a:rPr lang="en-US" dirty="0"/>
              <a:t>SG – signal generator</a:t>
            </a:r>
          </a:p>
          <a:p>
            <a:r>
              <a:rPr lang="en-US" dirty="0"/>
              <a:t>LCD – display</a:t>
            </a:r>
          </a:p>
          <a:p>
            <a:endParaRPr lang="en-US" dirty="0"/>
          </a:p>
        </p:txBody>
      </p:sp>
    </p:spTree>
    <p:extLst>
      <p:ext uri="{BB962C8B-B14F-4D97-AF65-F5344CB8AC3E}">
        <p14:creationId xmlns:p14="http://schemas.microsoft.com/office/powerpoint/2010/main" val="3516144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8CA26D-665A-4AA1-A9D7-B88A7EE8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773" y="3213724"/>
            <a:ext cx="3542398" cy="3612974"/>
          </a:xfrm>
          <a:prstGeom prst="rect">
            <a:avLst/>
          </a:prstGeom>
          <a:blipFill dpi="0" rotWithShape="1">
            <a:blip r:embed="rId4"/>
            <a:srcRect/>
            <a:stretch>
              <a:fillRect/>
            </a:stretch>
          </a:blipFill>
        </p:spPr>
      </p:pic>
      <p:pic>
        <p:nvPicPr>
          <p:cNvPr id="14" name="Picture 13">
            <a:extLst>
              <a:ext uri="{FF2B5EF4-FFF2-40B4-BE49-F238E27FC236}">
                <a16:creationId xmlns:a16="http://schemas.microsoft.com/office/drawing/2014/main" id="{873D0212-5840-4248-94B3-E9C70A7B3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272863" y="3635537"/>
            <a:ext cx="3682815" cy="2762111"/>
          </a:xfrm>
          <a:prstGeom prst="rect">
            <a:avLst/>
          </a:prstGeom>
          <a:blipFill>
            <a:blip r:embed="rId4"/>
            <a:stretch>
              <a:fillRect/>
            </a:stretch>
          </a:blipFill>
        </p:spPr>
      </p:pic>
      <p:sp>
        <p:nvSpPr>
          <p:cNvPr id="15" name="Arrow: Right 14">
            <a:extLst>
              <a:ext uri="{FF2B5EF4-FFF2-40B4-BE49-F238E27FC236}">
                <a16:creationId xmlns:a16="http://schemas.microsoft.com/office/drawing/2014/main" id="{7440DE33-4A83-4070-B881-442C2F303E80}"/>
              </a:ext>
            </a:extLst>
          </p:cNvPr>
          <p:cNvSpPr/>
          <p:nvPr/>
        </p:nvSpPr>
        <p:spPr>
          <a:xfrm>
            <a:off x="4788877" y="3806997"/>
            <a:ext cx="2092569" cy="215411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9A0707A-B518-4F8F-97D4-9A594D8A6F99}"/>
              </a:ext>
            </a:extLst>
          </p:cNvPr>
          <p:cNvSpPr>
            <a:spLocks noGrp="1"/>
          </p:cNvSpPr>
          <p:nvPr>
            <p:ph type="title"/>
          </p:nvPr>
        </p:nvSpPr>
        <p:spPr>
          <a:xfrm>
            <a:off x="2592925" y="641695"/>
            <a:ext cx="8911687" cy="675301"/>
          </a:xfrm>
        </p:spPr>
        <p:txBody>
          <a:bodyPr/>
          <a:lstStyle/>
          <a:p>
            <a:r>
              <a:rPr lang="en-US" dirty="0"/>
              <a:t>Hardware overview</a:t>
            </a:r>
          </a:p>
        </p:txBody>
      </p:sp>
      <p:sp>
        <p:nvSpPr>
          <p:cNvPr id="19" name="Content Placeholder 2">
            <a:extLst>
              <a:ext uri="{FF2B5EF4-FFF2-40B4-BE49-F238E27FC236}">
                <a16:creationId xmlns:a16="http://schemas.microsoft.com/office/drawing/2014/main" id="{9493A5AE-4AE4-4308-9BE6-28B103B4898E}"/>
              </a:ext>
            </a:extLst>
          </p:cNvPr>
          <p:cNvSpPr>
            <a:spLocks noGrp="1"/>
          </p:cNvSpPr>
          <p:nvPr>
            <p:ph idx="1"/>
          </p:nvPr>
        </p:nvSpPr>
        <p:spPr>
          <a:xfrm>
            <a:off x="2592925" y="1520738"/>
            <a:ext cx="9599075" cy="1451062"/>
          </a:xfrm>
        </p:spPr>
        <p:txBody>
          <a:bodyPr>
            <a:normAutofit/>
          </a:bodyPr>
          <a:lstStyle/>
          <a:p>
            <a:r>
              <a:rPr lang="en-US" dirty="0"/>
              <a:t>The main PCB has been developed but is not yet complete</a:t>
            </a:r>
          </a:p>
          <a:p>
            <a:r>
              <a:rPr lang="en-US" dirty="0"/>
              <a:t>MAX30001 has not been tested yet</a:t>
            </a:r>
          </a:p>
          <a:p>
            <a:r>
              <a:rPr lang="en-US" dirty="0"/>
              <a:t>Algorithm not developed</a:t>
            </a:r>
          </a:p>
        </p:txBody>
      </p:sp>
    </p:spTree>
    <p:extLst>
      <p:ext uri="{BB962C8B-B14F-4D97-AF65-F5344CB8AC3E}">
        <p14:creationId xmlns:p14="http://schemas.microsoft.com/office/powerpoint/2010/main" val="1618467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23988-4BFB-4F83-9378-C84EFF073F04}"/>
              </a:ext>
            </a:extLst>
          </p:cNvPr>
          <p:cNvSpPr>
            <a:spLocks noGrp="1"/>
          </p:cNvSpPr>
          <p:nvPr>
            <p:ph type="title"/>
          </p:nvPr>
        </p:nvSpPr>
        <p:spPr>
          <a:xfrm>
            <a:off x="2719892" y="96571"/>
            <a:ext cx="8911687" cy="721113"/>
          </a:xfrm>
        </p:spPr>
        <p:txBody>
          <a:bodyPr/>
          <a:lstStyle/>
          <a:p>
            <a:r>
              <a:rPr lang="en-US" dirty="0"/>
              <a:t>MAX30001 data acquisition</a:t>
            </a:r>
          </a:p>
        </p:txBody>
      </p:sp>
      <p:pic>
        <p:nvPicPr>
          <p:cNvPr id="6" name="Picture 5">
            <a:extLst>
              <a:ext uri="{FF2B5EF4-FFF2-40B4-BE49-F238E27FC236}">
                <a16:creationId xmlns:a16="http://schemas.microsoft.com/office/drawing/2014/main" id="{2F412F42-8D35-436C-B56F-961964CFB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962" y="817684"/>
            <a:ext cx="9862038" cy="4451840"/>
          </a:xfrm>
          <a:prstGeom prst="rect">
            <a:avLst/>
          </a:prstGeom>
        </p:spPr>
      </p:pic>
      <p:sp>
        <p:nvSpPr>
          <p:cNvPr id="7" name="TextBox 6">
            <a:extLst>
              <a:ext uri="{FF2B5EF4-FFF2-40B4-BE49-F238E27FC236}">
                <a16:creationId xmlns:a16="http://schemas.microsoft.com/office/drawing/2014/main" id="{8086388B-9455-49F2-B322-23E7CB14E51D}"/>
              </a:ext>
            </a:extLst>
          </p:cNvPr>
          <p:cNvSpPr txBox="1"/>
          <p:nvPr/>
        </p:nvSpPr>
        <p:spPr>
          <a:xfrm>
            <a:off x="2329963" y="5336931"/>
            <a:ext cx="98620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Data acquisition using max30001 development board</a:t>
            </a:r>
            <a:r>
              <a:rPr lang="lv-LV" dirty="0"/>
              <a:t> [7]</a:t>
            </a:r>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en-US" dirty="0"/>
              <a:t>Display of the signal on the time axes as well as composed FFT on the frequency axes</a:t>
            </a:r>
            <a:r>
              <a:rPr lang="lv-LV" dirty="0"/>
              <a:t> </a:t>
            </a:r>
            <a:r>
              <a:rPr lang="en-US" dirty="0"/>
              <a:t>using MATLAB</a:t>
            </a:r>
          </a:p>
        </p:txBody>
      </p:sp>
      <p:pic>
        <p:nvPicPr>
          <p:cNvPr id="8" name="Content Placeholder 3">
            <a:extLst>
              <a:ext uri="{FF2B5EF4-FFF2-40B4-BE49-F238E27FC236}">
                <a16:creationId xmlns:a16="http://schemas.microsoft.com/office/drawing/2014/main" id="{815D8858-1669-4ED5-A64A-64132A6FC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1090" y="5408563"/>
            <a:ext cx="1656428" cy="1242446"/>
          </a:xfrm>
          <a:prstGeom prst="rect">
            <a:avLst/>
          </a:prstGeom>
          <a:blipFill>
            <a:blip r:embed="rId4"/>
            <a:stretch>
              <a:fillRect/>
            </a:stretch>
          </a:blipFill>
        </p:spPr>
      </p:pic>
    </p:spTree>
    <p:extLst>
      <p:ext uri="{BB962C8B-B14F-4D97-AF65-F5344CB8AC3E}">
        <p14:creationId xmlns:p14="http://schemas.microsoft.com/office/powerpoint/2010/main" val="94218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6D5E-9EEC-405C-B9DC-FD551C53BEE5}"/>
              </a:ext>
            </a:extLst>
          </p:cNvPr>
          <p:cNvSpPr>
            <a:spLocks noGrp="1"/>
          </p:cNvSpPr>
          <p:nvPr>
            <p:ph type="title"/>
          </p:nvPr>
        </p:nvSpPr>
        <p:spPr>
          <a:xfrm>
            <a:off x="3249043" y="0"/>
            <a:ext cx="8911687" cy="1280890"/>
          </a:xfrm>
        </p:spPr>
        <p:txBody>
          <a:bodyPr/>
          <a:lstStyle/>
          <a:p>
            <a:r>
              <a:rPr lang="en-US" dirty="0"/>
              <a:t>Wavelet analysis</a:t>
            </a:r>
          </a:p>
        </p:txBody>
      </p:sp>
      <p:pic>
        <p:nvPicPr>
          <p:cNvPr id="5" name="Content Placeholder 4">
            <a:extLst>
              <a:ext uri="{FF2B5EF4-FFF2-40B4-BE49-F238E27FC236}">
                <a16:creationId xmlns:a16="http://schemas.microsoft.com/office/drawing/2014/main" id="{E589418A-B978-4AB8-AFBE-EA833622B4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0527" y="1424354"/>
            <a:ext cx="10321473" cy="5433646"/>
          </a:xfrm>
        </p:spPr>
      </p:pic>
      <p:pic>
        <p:nvPicPr>
          <p:cNvPr id="4" name="Content Placeholder 3">
            <a:extLst>
              <a:ext uri="{FF2B5EF4-FFF2-40B4-BE49-F238E27FC236}">
                <a16:creationId xmlns:a16="http://schemas.microsoft.com/office/drawing/2014/main" id="{C87C948E-CAAC-41E3-92D4-AE99CF12E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1090" y="5408563"/>
            <a:ext cx="1656428" cy="1242446"/>
          </a:xfrm>
          <a:prstGeom prst="rect">
            <a:avLst/>
          </a:prstGeom>
          <a:blipFill>
            <a:blip r:embed="rId4"/>
            <a:stretch>
              <a:fillRect/>
            </a:stretch>
          </a:blipFill>
        </p:spPr>
      </p:pic>
    </p:spTree>
    <p:extLst>
      <p:ext uri="{BB962C8B-B14F-4D97-AF65-F5344CB8AC3E}">
        <p14:creationId xmlns:p14="http://schemas.microsoft.com/office/powerpoint/2010/main" val="289193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827091-0F09-40A0-AD1B-AF6497AE3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5815" y="6892"/>
            <a:ext cx="4110927" cy="3083195"/>
          </a:xfrm>
          <a:prstGeom prst="rect">
            <a:avLst/>
          </a:prstGeom>
        </p:spPr>
      </p:pic>
      <p:sp>
        <p:nvSpPr>
          <p:cNvPr id="2" name="Title 1">
            <a:extLst>
              <a:ext uri="{FF2B5EF4-FFF2-40B4-BE49-F238E27FC236}">
                <a16:creationId xmlns:a16="http://schemas.microsoft.com/office/drawing/2014/main" id="{2BA92E6E-BFC1-43F0-BA3A-A078DD1EFB65}"/>
              </a:ext>
            </a:extLst>
          </p:cNvPr>
          <p:cNvSpPr>
            <a:spLocks noGrp="1"/>
          </p:cNvSpPr>
          <p:nvPr>
            <p:ph type="title"/>
          </p:nvPr>
        </p:nvSpPr>
        <p:spPr>
          <a:xfrm>
            <a:off x="939971" y="6892"/>
            <a:ext cx="3385844" cy="879231"/>
          </a:xfrm>
        </p:spPr>
        <p:txBody>
          <a:bodyPr>
            <a:normAutofit/>
          </a:bodyPr>
          <a:lstStyle/>
          <a:p>
            <a:r>
              <a:rPr lang="en-US" dirty="0"/>
              <a:t>Electrodes</a:t>
            </a:r>
          </a:p>
        </p:txBody>
      </p:sp>
      <p:pic>
        <p:nvPicPr>
          <p:cNvPr id="5" name="Content Placeholder 4">
            <a:extLst>
              <a:ext uri="{FF2B5EF4-FFF2-40B4-BE49-F238E27FC236}">
                <a16:creationId xmlns:a16="http://schemas.microsoft.com/office/drawing/2014/main" id="{E69E7AD3-BBCB-47FF-93C3-4381A5DED7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54334" y="3079750"/>
            <a:ext cx="5037666" cy="3778250"/>
          </a:xfrm>
        </p:spPr>
      </p:pic>
      <p:pic>
        <p:nvPicPr>
          <p:cNvPr id="7" name="Picture 6">
            <a:extLst>
              <a:ext uri="{FF2B5EF4-FFF2-40B4-BE49-F238E27FC236}">
                <a16:creationId xmlns:a16="http://schemas.microsoft.com/office/drawing/2014/main" id="{8D3EF00C-0F9A-4D02-9E78-FC7FB38AA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5815" y="3079749"/>
            <a:ext cx="2828519" cy="3771359"/>
          </a:xfrm>
          <a:prstGeom prst="rect">
            <a:avLst/>
          </a:prstGeom>
        </p:spPr>
      </p:pic>
      <p:pic>
        <p:nvPicPr>
          <p:cNvPr id="9" name="Picture 8">
            <a:extLst>
              <a:ext uri="{FF2B5EF4-FFF2-40B4-BE49-F238E27FC236}">
                <a16:creationId xmlns:a16="http://schemas.microsoft.com/office/drawing/2014/main" id="{DC8A14EB-9A0F-47A6-A6BB-96BA9DE9F1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9777" y="0"/>
            <a:ext cx="4132223" cy="3099167"/>
          </a:xfrm>
          <a:prstGeom prst="rect">
            <a:avLst/>
          </a:prstGeom>
        </p:spPr>
      </p:pic>
      <p:sp>
        <p:nvSpPr>
          <p:cNvPr id="12" name="TextBox 11">
            <a:extLst>
              <a:ext uri="{FF2B5EF4-FFF2-40B4-BE49-F238E27FC236}">
                <a16:creationId xmlns:a16="http://schemas.microsoft.com/office/drawing/2014/main" id="{EC7DEF36-4588-409C-AF18-28AD805A9CDB}"/>
              </a:ext>
            </a:extLst>
          </p:cNvPr>
          <p:cNvSpPr txBox="1"/>
          <p:nvPr/>
        </p:nvSpPr>
        <p:spPr>
          <a:xfrm>
            <a:off x="1907931" y="886123"/>
            <a:ext cx="2417884" cy="3970318"/>
          </a:xfrm>
          <a:prstGeom prst="rect">
            <a:avLst/>
          </a:prstGeom>
          <a:noFill/>
        </p:spPr>
        <p:txBody>
          <a:bodyPr wrap="square" rtlCol="0">
            <a:spAutoFit/>
          </a:bodyPr>
          <a:lstStyle/>
          <a:p>
            <a:pPr marL="285750" indent="-285750">
              <a:buFont typeface="Arial" panose="020B0604020202020204" pitchFamily="34" charset="0"/>
              <a:buChar char="•"/>
            </a:pPr>
            <a:r>
              <a:rPr lang="en-US" dirty="0"/>
              <a:t>Types of electrodes used in the experiments.</a:t>
            </a: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en-US" dirty="0"/>
              <a:t>EEG liquid gel for better signal conduction</a:t>
            </a:r>
            <a:endParaRPr lang="lv-LV" dirty="0"/>
          </a:p>
          <a:p>
            <a:pPr marL="285750" indent="-285750">
              <a:buFont typeface="Arial" panose="020B0604020202020204" pitchFamily="34" charset="0"/>
              <a:buChar char="•"/>
            </a:pPr>
            <a:endParaRPr lang="lv-LV" dirty="0"/>
          </a:p>
          <a:p>
            <a:pPr marL="285750" indent="-285750">
              <a:buFont typeface="Arial" panose="020B0604020202020204" pitchFamily="34" charset="0"/>
              <a:buChar char="•"/>
            </a:pPr>
            <a:r>
              <a:rPr lang="en-US" dirty="0"/>
              <a:t>Right top type electrodes was given the results mentioned before</a:t>
            </a:r>
          </a:p>
        </p:txBody>
      </p:sp>
      <p:pic>
        <p:nvPicPr>
          <p:cNvPr id="4" name="Picture 3">
            <a:extLst>
              <a:ext uri="{FF2B5EF4-FFF2-40B4-BE49-F238E27FC236}">
                <a16:creationId xmlns:a16="http://schemas.microsoft.com/office/drawing/2014/main" id="{FB9B167C-2EE2-4609-823D-21AE7BB48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3117" y="5110231"/>
            <a:ext cx="2322698" cy="1723292"/>
          </a:xfrm>
          <a:prstGeom prst="rect">
            <a:avLst/>
          </a:prstGeom>
        </p:spPr>
      </p:pic>
    </p:spTree>
    <p:extLst>
      <p:ext uri="{BB962C8B-B14F-4D97-AF65-F5344CB8AC3E}">
        <p14:creationId xmlns:p14="http://schemas.microsoft.com/office/powerpoint/2010/main" val="1953926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6023-82E8-4EA5-A3A9-190594CA1B71}"/>
              </a:ext>
            </a:extLst>
          </p:cNvPr>
          <p:cNvSpPr>
            <a:spLocks noGrp="1"/>
          </p:cNvSpPr>
          <p:nvPr>
            <p:ph type="title"/>
          </p:nvPr>
        </p:nvSpPr>
        <p:spPr>
          <a:xfrm>
            <a:off x="3280313" y="0"/>
            <a:ext cx="8911687" cy="1280890"/>
          </a:xfrm>
        </p:spPr>
        <p:txBody>
          <a:bodyPr/>
          <a:lstStyle/>
          <a:p>
            <a:r>
              <a:rPr lang="en-US" dirty="0"/>
              <a:t>Impedance analyzer</a:t>
            </a:r>
          </a:p>
        </p:txBody>
      </p:sp>
      <p:pic>
        <p:nvPicPr>
          <p:cNvPr id="5" name="Content Placeholder 4">
            <a:extLst>
              <a:ext uri="{FF2B5EF4-FFF2-40B4-BE49-F238E27FC236}">
                <a16:creationId xmlns:a16="http://schemas.microsoft.com/office/drawing/2014/main" id="{414734B1-BDA4-475C-8F58-971491A8C4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8009" y="3079750"/>
            <a:ext cx="8093991" cy="3778250"/>
          </a:xfrm>
        </p:spPr>
      </p:pic>
      <p:sp>
        <p:nvSpPr>
          <p:cNvPr id="6" name="TextBox 5">
            <a:extLst>
              <a:ext uri="{FF2B5EF4-FFF2-40B4-BE49-F238E27FC236}">
                <a16:creationId xmlns:a16="http://schemas.microsoft.com/office/drawing/2014/main" id="{8AA0A32A-C0C3-44AC-9B75-D3B75C92A618}"/>
              </a:ext>
            </a:extLst>
          </p:cNvPr>
          <p:cNvSpPr txBox="1"/>
          <p:nvPr/>
        </p:nvSpPr>
        <p:spPr>
          <a:xfrm>
            <a:off x="4001294" y="1120676"/>
            <a:ext cx="809399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Used for MAX30001:</a:t>
            </a:r>
          </a:p>
          <a:p>
            <a:pPr marL="285750" indent="-285750">
              <a:buFont typeface="Arial" panose="020B0604020202020204" pitchFamily="34" charset="0"/>
              <a:buChar char="•"/>
            </a:pPr>
            <a:r>
              <a:rPr lang="en-US" dirty="0"/>
              <a:t>Data validation</a:t>
            </a:r>
          </a:p>
          <a:p>
            <a:pPr marL="285750" indent="-285750">
              <a:buFont typeface="Arial" panose="020B0604020202020204" pitchFamily="34" charset="0"/>
              <a:buChar char="•"/>
            </a:pPr>
            <a:r>
              <a:rPr lang="en-US" dirty="0"/>
              <a:t>Calibration</a:t>
            </a:r>
          </a:p>
          <a:p>
            <a:pPr marL="285750" indent="-285750">
              <a:buFont typeface="Arial" panose="020B0604020202020204" pitchFamily="34" charset="0"/>
              <a:buChar char="•"/>
            </a:pPr>
            <a:r>
              <a:rPr lang="en-US" dirty="0"/>
              <a:t>Ground truth reference</a:t>
            </a:r>
          </a:p>
          <a:p>
            <a:pPr marL="285750" indent="-285750">
              <a:buFont typeface="Arial" panose="020B0604020202020204" pitchFamily="34" charset="0"/>
              <a:buChar char="•"/>
            </a:pPr>
            <a:r>
              <a:rPr lang="en-US" dirty="0"/>
              <a:t>Signal analysis of the tissue (absolute value)</a:t>
            </a:r>
          </a:p>
          <a:p>
            <a:pPr marL="285750" indent="-285750">
              <a:buFont typeface="Arial" panose="020B0604020202020204" pitchFamily="34" charset="0"/>
              <a:buChar char="•"/>
            </a:pPr>
            <a:r>
              <a:rPr lang="en-US" dirty="0"/>
              <a:t>AS well as skin impedance measurement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E5C5F878-6C11-4EB4-81B0-8105DD4C3777}"/>
              </a:ext>
            </a:extLst>
          </p:cNvPr>
          <p:cNvSpPr txBox="1"/>
          <p:nvPr/>
        </p:nvSpPr>
        <p:spPr>
          <a:xfrm>
            <a:off x="4098009" y="751344"/>
            <a:ext cx="7486345" cy="369332"/>
          </a:xfrm>
          <a:prstGeom prst="rect">
            <a:avLst/>
          </a:prstGeom>
          <a:noFill/>
        </p:spPr>
        <p:txBody>
          <a:bodyPr wrap="none" rtlCol="0">
            <a:spAutoFit/>
          </a:bodyPr>
          <a:lstStyle/>
          <a:p>
            <a:r>
              <a:rPr lang="en-US" dirty="0"/>
              <a:t>This is the expensive impedance analyzer, from </a:t>
            </a:r>
            <a:r>
              <a:rPr lang="en-US" dirty="0" err="1"/>
              <a:t>zhinst</a:t>
            </a:r>
            <a:r>
              <a:rPr lang="en-US" dirty="0"/>
              <a:t> [</a:t>
            </a:r>
            <a:r>
              <a:rPr lang="lv-LV" dirty="0"/>
              <a:t>8</a:t>
            </a:r>
            <a:r>
              <a:rPr lang="en-US" dirty="0"/>
              <a:t>], cost 11K</a:t>
            </a:r>
          </a:p>
        </p:txBody>
      </p:sp>
    </p:spTree>
    <p:extLst>
      <p:ext uri="{BB962C8B-B14F-4D97-AF65-F5344CB8AC3E}">
        <p14:creationId xmlns:p14="http://schemas.microsoft.com/office/powerpoint/2010/main" val="772557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36C5-E8CF-4473-9FFE-64BDB50644FC}"/>
              </a:ext>
            </a:extLst>
          </p:cNvPr>
          <p:cNvSpPr>
            <a:spLocks noGrp="1"/>
          </p:cNvSpPr>
          <p:nvPr>
            <p:ph type="title"/>
          </p:nvPr>
        </p:nvSpPr>
        <p:spPr>
          <a:xfrm>
            <a:off x="3349064" y="15874"/>
            <a:ext cx="8911687" cy="1280890"/>
          </a:xfrm>
        </p:spPr>
        <p:txBody>
          <a:bodyPr/>
          <a:lstStyle/>
          <a:p>
            <a:r>
              <a:rPr lang="en-US" dirty="0"/>
              <a:t>Data output from MFIA</a:t>
            </a:r>
          </a:p>
        </p:txBody>
      </p:sp>
      <p:pic>
        <p:nvPicPr>
          <p:cNvPr id="7" name="Content Placeholder 6">
            <a:extLst>
              <a:ext uri="{FF2B5EF4-FFF2-40B4-BE49-F238E27FC236}">
                <a16:creationId xmlns:a16="http://schemas.microsoft.com/office/drawing/2014/main" id="{69059C0D-FC80-495A-8F30-1C5B78B97C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3891" y="1776046"/>
            <a:ext cx="10028109" cy="5081954"/>
          </a:xfrm>
        </p:spPr>
      </p:pic>
      <p:pic>
        <p:nvPicPr>
          <p:cNvPr id="8" name="Content Placeholder 4">
            <a:extLst>
              <a:ext uri="{FF2B5EF4-FFF2-40B4-BE49-F238E27FC236}">
                <a16:creationId xmlns:a16="http://schemas.microsoft.com/office/drawing/2014/main" id="{A62CB544-6C14-4319-B3C9-EDF845FF1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2" y="5864469"/>
            <a:ext cx="2128399" cy="993531"/>
          </a:xfrm>
          <a:prstGeom prst="rect">
            <a:avLst/>
          </a:prstGeom>
        </p:spPr>
      </p:pic>
    </p:spTree>
    <p:extLst>
      <p:ext uri="{BB962C8B-B14F-4D97-AF65-F5344CB8AC3E}">
        <p14:creationId xmlns:p14="http://schemas.microsoft.com/office/powerpoint/2010/main" val="94934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84E8-A8D3-4A88-BC72-737261AD24CB}"/>
              </a:ext>
            </a:extLst>
          </p:cNvPr>
          <p:cNvSpPr>
            <a:spLocks noGrp="1"/>
          </p:cNvSpPr>
          <p:nvPr>
            <p:ph type="title"/>
          </p:nvPr>
        </p:nvSpPr>
        <p:spPr>
          <a:xfrm>
            <a:off x="234693" y="0"/>
            <a:ext cx="2640391" cy="1399688"/>
          </a:xfrm>
        </p:spPr>
        <p:txBody>
          <a:bodyPr>
            <a:normAutofit/>
          </a:bodyPr>
          <a:lstStyle/>
          <a:p>
            <a:r>
              <a:rPr lang="en-US" dirty="0"/>
              <a:t>MFIA data</a:t>
            </a:r>
          </a:p>
        </p:txBody>
      </p:sp>
      <p:pic>
        <p:nvPicPr>
          <p:cNvPr id="5" name="Content Placeholder 4">
            <a:extLst>
              <a:ext uri="{FF2B5EF4-FFF2-40B4-BE49-F238E27FC236}">
                <a16:creationId xmlns:a16="http://schemas.microsoft.com/office/drawing/2014/main" id="{A10E83B6-0423-44AF-9520-0E2554618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1166" y="3428999"/>
            <a:ext cx="4550834" cy="3413126"/>
          </a:xfrm>
        </p:spPr>
      </p:pic>
      <p:pic>
        <p:nvPicPr>
          <p:cNvPr id="7" name="Picture 6">
            <a:extLst>
              <a:ext uri="{FF2B5EF4-FFF2-40B4-BE49-F238E27FC236}">
                <a16:creationId xmlns:a16="http://schemas.microsoft.com/office/drawing/2014/main" id="{2A145E69-0E61-406F-9A77-C3D39E71F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0332" y="3428999"/>
            <a:ext cx="4550834" cy="3413125"/>
          </a:xfrm>
          <a:prstGeom prst="rect">
            <a:avLst/>
          </a:prstGeom>
        </p:spPr>
      </p:pic>
      <p:pic>
        <p:nvPicPr>
          <p:cNvPr id="9" name="Picture 8">
            <a:extLst>
              <a:ext uri="{FF2B5EF4-FFF2-40B4-BE49-F238E27FC236}">
                <a16:creationId xmlns:a16="http://schemas.microsoft.com/office/drawing/2014/main" id="{2327FD48-6DFA-4C82-86DA-86C9D9632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719" y="1"/>
            <a:ext cx="4609448" cy="3457086"/>
          </a:xfrm>
          <a:prstGeom prst="rect">
            <a:avLst/>
          </a:prstGeom>
        </p:spPr>
      </p:pic>
      <p:pic>
        <p:nvPicPr>
          <p:cNvPr id="11" name="Picture 10">
            <a:extLst>
              <a:ext uri="{FF2B5EF4-FFF2-40B4-BE49-F238E27FC236}">
                <a16:creationId xmlns:a16="http://schemas.microsoft.com/office/drawing/2014/main" id="{00BE310C-3BF8-4116-AD31-CE2050471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166" y="15873"/>
            <a:ext cx="4550834" cy="3413126"/>
          </a:xfrm>
          <a:prstGeom prst="rect">
            <a:avLst/>
          </a:prstGeom>
        </p:spPr>
      </p:pic>
      <p:pic>
        <p:nvPicPr>
          <p:cNvPr id="12" name="Content Placeholder 4">
            <a:extLst>
              <a:ext uri="{FF2B5EF4-FFF2-40B4-BE49-F238E27FC236}">
                <a16:creationId xmlns:a16="http://schemas.microsoft.com/office/drawing/2014/main" id="{508EB8F0-A9F1-42EF-BF18-1F7FA2FA0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2" y="5864469"/>
            <a:ext cx="2128399" cy="993531"/>
          </a:xfrm>
          <a:prstGeom prst="rect">
            <a:avLst/>
          </a:prstGeom>
        </p:spPr>
      </p:pic>
      <p:sp>
        <p:nvSpPr>
          <p:cNvPr id="13" name="Oval 12">
            <a:extLst>
              <a:ext uri="{FF2B5EF4-FFF2-40B4-BE49-F238E27FC236}">
                <a16:creationId xmlns:a16="http://schemas.microsoft.com/office/drawing/2014/main" id="{E8B8043A-E0A6-497A-926D-6C559FE86264}"/>
              </a:ext>
            </a:extLst>
          </p:cNvPr>
          <p:cNvSpPr/>
          <p:nvPr/>
        </p:nvSpPr>
        <p:spPr>
          <a:xfrm>
            <a:off x="3745523" y="378069"/>
            <a:ext cx="562708" cy="5627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F2DBCEF-F12D-45FA-BCEA-3F12DE97F55D}"/>
              </a:ext>
            </a:extLst>
          </p:cNvPr>
          <p:cNvCxnSpPr>
            <a:stCxn id="13" idx="4"/>
          </p:cNvCxnSpPr>
          <p:nvPr/>
        </p:nvCxnSpPr>
        <p:spPr>
          <a:xfrm>
            <a:off x="4026877" y="940777"/>
            <a:ext cx="17585" cy="27344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DCCA7A4-95DA-4602-AC35-75DED1442BBE}"/>
              </a:ext>
            </a:extLst>
          </p:cNvPr>
          <p:cNvSpPr/>
          <p:nvPr/>
        </p:nvSpPr>
        <p:spPr>
          <a:xfrm>
            <a:off x="3745523" y="3931872"/>
            <a:ext cx="545122" cy="844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9A7E99-382C-449D-8A0A-ABBE82283A7B}"/>
              </a:ext>
            </a:extLst>
          </p:cNvPr>
          <p:cNvSpPr/>
          <p:nvPr/>
        </p:nvSpPr>
        <p:spPr>
          <a:xfrm>
            <a:off x="5297692" y="4713530"/>
            <a:ext cx="545122" cy="844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D581CAD-722D-473D-8C39-6ABD3DF2EE90}"/>
              </a:ext>
            </a:extLst>
          </p:cNvPr>
          <p:cNvSpPr/>
          <p:nvPr/>
        </p:nvSpPr>
        <p:spPr>
          <a:xfrm>
            <a:off x="6834065" y="5576032"/>
            <a:ext cx="560266" cy="84406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D39E953-FFC8-4777-A001-F13058D7E8D3}"/>
              </a:ext>
            </a:extLst>
          </p:cNvPr>
          <p:cNvSpPr/>
          <p:nvPr/>
        </p:nvSpPr>
        <p:spPr>
          <a:xfrm>
            <a:off x="7218485" y="5460023"/>
            <a:ext cx="234459" cy="960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224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8CA26D-665A-4AA1-A9D7-B88A7EE8D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825" y="3039340"/>
            <a:ext cx="3542398" cy="3612974"/>
          </a:xfrm>
          <a:prstGeom prst="rect">
            <a:avLst/>
          </a:prstGeom>
          <a:blipFill dpi="0" rotWithShape="1">
            <a:blip r:embed="rId4"/>
            <a:srcRect/>
            <a:stretch>
              <a:fillRect/>
            </a:stretch>
          </a:blipFill>
        </p:spPr>
      </p:pic>
      <p:pic>
        <p:nvPicPr>
          <p:cNvPr id="14" name="Picture 13">
            <a:extLst>
              <a:ext uri="{FF2B5EF4-FFF2-40B4-BE49-F238E27FC236}">
                <a16:creationId xmlns:a16="http://schemas.microsoft.com/office/drawing/2014/main" id="{873D0212-5840-4248-94B3-E9C70A7B3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45425" y="460352"/>
            <a:ext cx="3682815" cy="2762111"/>
          </a:xfrm>
          <a:prstGeom prst="rect">
            <a:avLst/>
          </a:prstGeom>
          <a:blipFill>
            <a:blip r:embed="rId4"/>
            <a:stretch>
              <a:fillRect/>
            </a:stretch>
          </a:blipFill>
        </p:spPr>
      </p:pic>
      <p:pic>
        <p:nvPicPr>
          <p:cNvPr id="2" name="Picture 1">
            <a:extLst>
              <a:ext uri="{FF2B5EF4-FFF2-40B4-BE49-F238E27FC236}">
                <a16:creationId xmlns:a16="http://schemas.microsoft.com/office/drawing/2014/main" id="{FDC155BF-D17A-40DC-994E-FF8AD23F2DEA}"/>
              </a:ext>
            </a:extLst>
          </p:cNvPr>
          <p:cNvPicPr>
            <a:picLocks noChangeAspect="1"/>
          </p:cNvPicPr>
          <p:nvPr/>
        </p:nvPicPr>
        <p:blipFill>
          <a:blip r:embed="rId6"/>
          <a:stretch>
            <a:fillRect/>
          </a:stretch>
        </p:blipFill>
        <p:spPr>
          <a:xfrm>
            <a:off x="6408127" y="205686"/>
            <a:ext cx="5249008" cy="2876951"/>
          </a:xfrm>
          <a:prstGeom prst="rect">
            <a:avLst/>
          </a:prstGeom>
        </p:spPr>
      </p:pic>
      <p:sp>
        <p:nvSpPr>
          <p:cNvPr id="3" name="Arrow: Right 2">
            <a:extLst>
              <a:ext uri="{FF2B5EF4-FFF2-40B4-BE49-F238E27FC236}">
                <a16:creationId xmlns:a16="http://schemas.microsoft.com/office/drawing/2014/main" id="{82FB5EEC-0636-411A-A783-A3718E722A19}"/>
              </a:ext>
            </a:extLst>
          </p:cNvPr>
          <p:cNvSpPr/>
          <p:nvPr/>
        </p:nvSpPr>
        <p:spPr>
          <a:xfrm>
            <a:off x="5064369" y="1274885"/>
            <a:ext cx="1099039" cy="967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F74B11-8577-4489-B0A6-E1348EFE29AD}"/>
              </a:ext>
            </a:extLst>
          </p:cNvPr>
          <p:cNvPicPr>
            <a:picLocks noChangeAspect="1"/>
          </p:cNvPicPr>
          <p:nvPr/>
        </p:nvPicPr>
        <p:blipFill>
          <a:blip r:embed="rId7"/>
          <a:stretch>
            <a:fillRect/>
          </a:stretch>
        </p:blipFill>
        <p:spPr>
          <a:xfrm>
            <a:off x="2475952" y="3682815"/>
            <a:ext cx="2274138" cy="2850680"/>
          </a:xfrm>
          <a:prstGeom prst="rect">
            <a:avLst/>
          </a:prstGeom>
        </p:spPr>
      </p:pic>
      <p:sp>
        <p:nvSpPr>
          <p:cNvPr id="18" name="Arrow: Right 17">
            <a:extLst>
              <a:ext uri="{FF2B5EF4-FFF2-40B4-BE49-F238E27FC236}">
                <a16:creationId xmlns:a16="http://schemas.microsoft.com/office/drawing/2014/main" id="{642A609B-6071-4463-B671-719A9557C61D}"/>
              </a:ext>
            </a:extLst>
          </p:cNvPr>
          <p:cNvSpPr/>
          <p:nvPr/>
        </p:nvSpPr>
        <p:spPr>
          <a:xfrm>
            <a:off x="5064369" y="4362250"/>
            <a:ext cx="1099039" cy="96715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F94ECC-F3CB-4384-B1E3-B57CF9CC2202}"/>
              </a:ext>
            </a:extLst>
          </p:cNvPr>
          <p:cNvSpPr txBox="1"/>
          <p:nvPr/>
        </p:nvSpPr>
        <p:spPr>
          <a:xfrm>
            <a:off x="10736152" y="6611779"/>
            <a:ext cx="1455848" cy="246221"/>
          </a:xfrm>
          <a:prstGeom prst="rect">
            <a:avLst/>
          </a:prstGeom>
          <a:noFill/>
        </p:spPr>
        <p:txBody>
          <a:bodyPr wrap="none" rtlCol="0">
            <a:spAutoFit/>
          </a:bodyPr>
          <a:lstStyle/>
          <a:p>
            <a:r>
              <a:rPr lang="lv-LV" sz="1000" dirty="0"/>
              <a:t>Picture reference [8]</a:t>
            </a:r>
            <a:endParaRPr lang="en-US" sz="1000" dirty="0"/>
          </a:p>
        </p:txBody>
      </p:sp>
      <p:sp>
        <p:nvSpPr>
          <p:cNvPr id="8" name="TextBox 7">
            <a:extLst>
              <a:ext uri="{FF2B5EF4-FFF2-40B4-BE49-F238E27FC236}">
                <a16:creationId xmlns:a16="http://schemas.microsoft.com/office/drawing/2014/main" id="{D7FE7228-2701-4924-9E4B-872F789E3169}"/>
              </a:ext>
            </a:extLst>
          </p:cNvPr>
          <p:cNvSpPr txBox="1"/>
          <p:nvPr/>
        </p:nvSpPr>
        <p:spPr>
          <a:xfrm>
            <a:off x="358186" y="0"/>
            <a:ext cx="1040670" cy="461665"/>
          </a:xfrm>
          <a:prstGeom prst="rect">
            <a:avLst/>
          </a:prstGeom>
          <a:noFill/>
        </p:spPr>
        <p:txBody>
          <a:bodyPr wrap="none" rtlCol="0">
            <a:spAutoFit/>
          </a:bodyPr>
          <a:lstStyle/>
          <a:p>
            <a:r>
              <a:rPr lang="en-US" sz="2400" b="1" dirty="0"/>
              <a:t>Setup</a:t>
            </a:r>
          </a:p>
        </p:txBody>
      </p:sp>
    </p:spTree>
    <p:extLst>
      <p:ext uri="{BB962C8B-B14F-4D97-AF65-F5344CB8AC3E}">
        <p14:creationId xmlns:p14="http://schemas.microsoft.com/office/powerpoint/2010/main" val="138261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3FF3-0F72-44D4-9397-FA33909E96CE}"/>
              </a:ext>
            </a:extLst>
          </p:cNvPr>
          <p:cNvSpPr>
            <a:spLocks noGrp="1"/>
          </p:cNvSpPr>
          <p:nvPr>
            <p:ph type="title"/>
          </p:nvPr>
        </p:nvSpPr>
        <p:spPr>
          <a:xfrm>
            <a:off x="210210" y="0"/>
            <a:ext cx="8911687" cy="641982"/>
          </a:xfrm>
        </p:spPr>
        <p:txBody>
          <a:bodyPr/>
          <a:lstStyle/>
          <a:p>
            <a:r>
              <a:rPr lang="en-US" dirty="0"/>
              <a:t>Long term goals</a:t>
            </a:r>
          </a:p>
        </p:txBody>
      </p:sp>
      <p:pic>
        <p:nvPicPr>
          <p:cNvPr id="4" name="Content Placeholder 3">
            <a:extLst>
              <a:ext uri="{FF2B5EF4-FFF2-40B4-BE49-F238E27FC236}">
                <a16:creationId xmlns:a16="http://schemas.microsoft.com/office/drawing/2014/main" id="{2D65288A-315A-4877-A413-E69EC798D9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1556" y="2455640"/>
            <a:ext cx="3704444" cy="3778250"/>
          </a:xfrm>
          <a:prstGeom prst="rect">
            <a:avLst/>
          </a:prstGeom>
          <a:blipFill dpi="0" rotWithShape="1">
            <a:blip r:embed="rId3"/>
            <a:srcRect/>
            <a:stretch>
              <a:fillRect/>
            </a:stretch>
          </a:blipFill>
        </p:spPr>
      </p:pic>
      <p:pic>
        <p:nvPicPr>
          <p:cNvPr id="6" name="Picture 5">
            <a:extLst>
              <a:ext uri="{FF2B5EF4-FFF2-40B4-BE49-F238E27FC236}">
                <a16:creationId xmlns:a16="http://schemas.microsoft.com/office/drawing/2014/main" id="{E8DC753C-420C-46BA-9C3A-7EE37101D3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1" y="2195146"/>
            <a:ext cx="4114799" cy="4114799"/>
          </a:xfrm>
          <a:prstGeom prst="rect">
            <a:avLst/>
          </a:prstGeom>
        </p:spPr>
      </p:pic>
      <p:sp>
        <p:nvSpPr>
          <p:cNvPr id="7" name="Arrow: Right 6">
            <a:extLst>
              <a:ext uri="{FF2B5EF4-FFF2-40B4-BE49-F238E27FC236}">
                <a16:creationId xmlns:a16="http://schemas.microsoft.com/office/drawing/2014/main" id="{A41CA7BB-E000-45BA-9E6A-9DD2B31615FC}"/>
              </a:ext>
            </a:extLst>
          </p:cNvPr>
          <p:cNvSpPr/>
          <p:nvPr/>
        </p:nvSpPr>
        <p:spPr>
          <a:xfrm>
            <a:off x="6462346" y="3429000"/>
            <a:ext cx="1521069" cy="183759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B42DD98-EC62-4C03-9A60-2D0FC973F906}"/>
              </a:ext>
            </a:extLst>
          </p:cNvPr>
          <p:cNvSpPr txBox="1"/>
          <p:nvPr/>
        </p:nvSpPr>
        <p:spPr>
          <a:xfrm>
            <a:off x="2523392" y="1019908"/>
            <a:ext cx="5521063" cy="923330"/>
          </a:xfrm>
          <a:prstGeom prst="rect">
            <a:avLst/>
          </a:prstGeom>
          <a:noFill/>
        </p:spPr>
        <p:txBody>
          <a:bodyPr wrap="none" rtlCol="0">
            <a:spAutoFit/>
          </a:bodyPr>
          <a:lstStyle/>
          <a:p>
            <a:pPr marL="285750" indent="-285750">
              <a:buFont typeface="Arial" panose="020B0604020202020204" pitchFamily="34" charset="0"/>
              <a:buChar char="•"/>
            </a:pPr>
            <a:r>
              <a:rPr lang="en-US" dirty="0"/>
              <a:t>A fully fledged medical or healthcare device</a:t>
            </a:r>
          </a:p>
          <a:p>
            <a:pPr marL="285750" indent="-285750">
              <a:buFont typeface="Arial" panose="020B0604020202020204" pitchFamily="34" charset="0"/>
              <a:buChar char="•"/>
            </a:pPr>
            <a:r>
              <a:rPr lang="en-US" dirty="0"/>
              <a:t>Reliable and secure data source</a:t>
            </a:r>
          </a:p>
          <a:p>
            <a:pPr marL="285750" indent="-285750">
              <a:buFont typeface="Arial" panose="020B0604020202020204" pitchFamily="34" charset="0"/>
              <a:buChar char="•"/>
            </a:pPr>
            <a:r>
              <a:rPr lang="en-US" dirty="0"/>
              <a:t>Convenient and profitable device</a:t>
            </a:r>
          </a:p>
        </p:txBody>
      </p:sp>
    </p:spTree>
    <p:extLst>
      <p:ext uri="{BB962C8B-B14F-4D97-AF65-F5344CB8AC3E}">
        <p14:creationId xmlns:p14="http://schemas.microsoft.com/office/powerpoint/2010/main" val="421999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B7B7-FEA6-4A2C-9EDB-2F317A59DFFE}"/>
              </a:ext>
            </a:extLst>
          </p:cNvPr>
          <p:cNvSpPr>
            <a:spLocks noGrp="1"/>
          </p:cNvSpPr>
          <p:nvPr>
            <p:ph type="title"/>
          </p:nvPr>
        </p:nvSpPr>
        <p:spPr>
          <a:xfrm>
            <a:off x="2592925" y="624110"/>
            <a:ext cx="8911687" cy="771553"/>
          </a:xfrm>
        </p:spPr>
        <p:txBody>
          <a:bodyPr/>
          <a:lstStyle/>
          <a:p>
            <a:r>
              <a:rPr lang="en-US" dirty="0"/>
              <a:t>Agenda</a:t>
            </a:r>
          </a:p>
        </p:txBody>
      </p:sp>
      <p:sp>
        <p:nvSpPr>
          <p:cNvPr id="3" name="Content Placeholder 2">
            <a:extLst>
              <a:ext uri="{FF2B5EF4-FFF2-40B4-BE49-F238E27FC236}">
                <a16:creationId xmlns:a16="http://schemas.microsoft.com/office/drawing/2014/main" id="{575E88E9-769F-46F6-AF5A-BD9FE0479EF0}"/>
              </a:ext>
            </a:extLst>
          </p:cNvPr>
          <p:cNvSpPr>
            <a:spLocks noGrp="1"/>
          </p:cNvSpPr>
          <p:nvPr>
            <p:ph idx="1"/>
          </p:nvPr>
        </p:nvSpPr>
        <p:spPr/>
        <p:txBody>
          <a:bodyPr/>
          <a:lstStyle/>
          <a:p>
            <a:r>
              <a:rPr lang="lv-LV" dirty="0">
                <a:latin typeface="Arial" panose="020B0604020202020204" pitchFamily="34" charset="0"/>
                <a:cs typeface="Arial" panose="020B0604020202020204" pitchFamily="34" charset="0"/>
              </a:rPr>
              <a:t>Projekts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Simple BioZ explanation</a:t>
            </a:r>
          </a:p>
          <a:p>
            <a:r>
              <a:rPr lang="en-US" dirty="0">
                <a:latin typeface="Arial" panose="020B0604020202020204" pitchFamily="34" charset="0"/>
                <a:cs typeface="Arial" panose="020B0604020202020204" pitchFamily="34" charset="0"/>
              </a:rPr>
              <a:t>Product</a:t>
            </a:r>
            <a:r>
              <a:rPr lang="lv-LV"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level description</a:t>
            </a:r>
            <a:endParaRPr lang="lv-LV"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Hardware overview</a:t>
            </a:r>
          </a:p>
          <a:p>
            <a:r>
              <a:rPr lang="en-US" dirty="0">
                <a:latin typeface="Arial" panose="020B0604020202020204" pitchFamily="34" charset="0"/>
                <a:cs typeface="Arial" panose="020B0604020202020204" pitchFamily="34" charset="0"/>
              </a:rPr>
              <a:t>Data representation</a:t>
            </a:r>
          </a:p>
          <a:p>
            <a:r>
              <a:rPr lang="en-US" dirty="0">
                <a:latin typeface="Arial" panose="020B0604020202020204" pitchFamily="34" charset="0"/>
                <a:cs typeface="Arial" panose="020B0604020202020204" pitchFamily="34" charset="0"/>
              </a:rPr>
              <a:t>New fields of research</a:t>
            </a:r>
          </a:p>
          <a:p>
            <a:r>
              <a:rPr lang="en-US" dirty="0">
                <a:latin typeface="Arial" panose="020B0604020202020204" pitchFamily="34" charset="0"/>
                <a:cs typeface="Arial" panose="020B0604020202020204" pitchFamily="34" charset="0"/>
              </a:rPr>
              <a:t>Signal analysis</a:t>
            </a:r>
          </a:p>
          <a:p>
            <a:r>
              <a:rPr lang="en-US" dirty="0">
                <a:latin typeface="Arial" panose="020B0604020202020204" pitchFamily="34" charset="0"/>
                <a:cs typeface="Arial" panose="020B0604020202020204" pitchFamily="34" charset="0"/>
              </a:rPr>
              <a:t>Conclusions </a:t>
            </a:r>
            <a:endParaRPr lang="lv-LV"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9357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0B86-CEE6-4D62-A476-62E0AAA5DCA8}"/>
              </a:ext>
            </a:extLst>
          </p:cNvPr>
          <p:cNvSpPr>
            <a:spLocks noGrp="1"/>
          </p:cNvSpPr>
          <p:nvPr>
            <p:ph type="title"/>
          </p:nvPr>
        </p:nvSpPr>
        <p:spPr>
          <a:xfrm>
            <a:off x="2461040" y="234601"/>
            <a:ext cx="8911687" cy="712177"/>
          </a:xfrm>
        </p:spPr>
        <p:txBody>
          <a:bodyPr/>
          <a:lstStyle/>
          <a:p>
            <a:r>
              <a:rPr lang="en-US" dirty="0"/>
              <a:t>Signal analysis</a:t>
            </a:r>
          </a:p>
        </p:txBody>
      </p:sp>
      <p:sp>
        <p:nvSpPr>
          <p:cNvPr id="3" name="Content Placeholder 2">
            <a:extLst>
              <a:ext uri="{FF2B5EF4-FFF2-40B4-BE49-F238E27FC236}">
                <a16:creationId xmlns:a16="http://schemas.microsoft.com/office/drawing/2014/main" id="{C141FEC5-0CFD-469A-9E6A-0F8AF3E6D447}"/>
              </a:ext>
            </a:extLst>
          </p:cNvPr>
          <p:cNvSpPr>
            <a:spLocks noGrp="1"/>
          </p:cNvSpPr>
          <p:nvPr>
            <p:ph idx="1"/>
          </p:nvPr>
        </p:nvSpPr>
        <p:spPr>
          <a:xfrm>
            <a:off x="2592925" y="946778"/>
            <a:ext cx="3060529" cy="2077776"/>
          </a:xfrm>
        </p:spPr>
        <p:txBody>
          <a:bodyPr/>
          <a:lstStyle/>
          <a:p>
            <a:r>
              <a:rPr lang="en-US" dirty="0"/>
              <a:t>FFT</a:t>
            </a:r>
          </a:p>
          <a:p>
            <a:r>
              <a:rPr lang="en-US" dirty="0"/>
              <a:t>WAVELET</a:t>
            </a:r>
          </a:p>
          <a:p>
            <a:r>
              <a:rPr lang="en-US" dirty="0"/>
              <a:t>MOVING AVAREGE</a:t>
            </a:r>
          </a:p>
          <a:p>
            <a:r>
              <a:rPr lang="en-US" dirty="0"/>
              <a:t>MOVING SUM</a:t>
            </a:r>
          </a:p>
          <a:p>
            <a:r>
              <a:rPr lang="en-US" dirty="0"/>
              <a:t>Python scripts</a:t>
            </a:r>
          </a:p>
        </p:txBody>
      </p:sp>
      <p:pic>
        <p:nvPicPr>
          <p:cNvPr id="4" name="Picture 3">
            <a:extLst>
              <a:ext uri="{FF2B5EF4-FFF2-40B4-BE49-F238E27FC236}">
                <a16:creationId xmlns:a16="http://schemas.microsoft.com/office/drawing/2014/main" id="{C86FF60C-04AA-4991-A208-9BB9D89B7777}"/>
              </a:ext>
            </a:extLst>
          </p:cNvPr>
          <p:cNvPicPr>
            <a:picLocks noChangeAspect="1"/>
          </p:cNvPicPr>
          <p:nvPr/>
        </p:nvPicPr>
        <p:blipFill>
          <a:blip r:embed="rId2"/>
          <a:stretch>
            <a:fillRect/>
          </a:stretch>
        </p:blipFill>
        <p:spPr>
          <a:xfrm>
            <a:off x="6722050" y="797309"/>
            <a:ext cx="1887633" cy="16883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843BA01E-6C7B-47FB-9192-2B1B6947C8AB}"/>
              </a:ext>
            </a:extLst>
          </p:cNvPr>
          <p:cNvPicPr>
            <a:picLocks noChangeAspect="1"/>
          </p:cNvPicPr>
          <p:nvPr/>
        </p:nvPicPr>
        <p:blipFill>
          <a:blip r:embed="rId3"/>
          <a:stretch>
            <a:fillRect/>
          </a:stretch>
        </p:blipFill>
        <p:spPr>
          <a:xfrm>
            <a:off x="8738462" y="2781209"/>
            <a:ext cx="2562583" cy="1295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30DAB627-0DD5-4BB9-B7A6-E9470B4B7996}"/>
              </a:ext>
            </a:extLst>
          </p:cNvPr>
          <p:cNvPicPr>
            <a:picLocks noChangeAspect="1"/>
          </p:cNvPicPr>
          <p:nvPr/>
        </p:nvPicPr>
        <p:blipFill>
          <a:blip r:embed="rId4"/>
          <a:stretch>
            <a:fillRect/>
          </a:stretch>
        </p:blipFill>
        <p:spPr>
          <a:xfrm>
            <a:off x="10643728" y="4832758"/>
            <a:ext cx="1314633" cy="1143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Content Placeholder 3">
            <a:extLst>
              <a:ext uri="{FF2B5EF4-FFF2-40B4-BE49-F238E27FC236}">
                <a16:creationId xmlns:a16="http://schemas.microsoft.com/office/drawing/2014/main" id="{DD2900D3-9C62-4654-8913-DC03A6F8A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46" y="3736731"/>
            <a:ext cx="2720560" cy="2774763"/>
          </a:xfrm>
          <a:prstGeom prst="rect">
            <a:avLst/>
          </a:prstGeom>
          <a:blipFill dpi="0" rotWithShape="1">
            <a:blip r:embed="rId6"/>
            <a:srcRect/>
            <a:stretch>
              <a:fillRect/>
            </a:stretch>
          </a:blipFill>
        </p:spPr>
      </p:pic>
      <p:cxnSp>
        <p:nvCxnSpPr>
          <p:cNvPr id="9" name="Straight Arrow Connector 8">
            <a:extLst>
              <a:ext uri="{FF2B5EF4-FFF2-40B4-BE49-F238E27FC236}">
                <a16:creationId xmlns:a16="http://schemas.microsoft.com/office/drawing/2014/main" id="{92E8918E-DC38-4108-919A-A16BF417BB9C}"/>
              </a:ext>
            </a:extLst>
          </p:cNvPr>
          <p:cNvCxnSpPr/>
          <p:nvPr/>
        </p:nvCxnSpPr>
        <p:spPr>
          <a:xfrm>
            <a:off x="9073662" y="1327638"/>
            <a:ext cx="712176" cy="7825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60BB1B9-AE4F-4096-9396-CD83307F45D0}"/>
              </a:ext>
            </a:extLst>
          </p:cNvPr>
          <p:cNvCxnSpPr/>
          <p:nvPr/>
        </p:nvCxnSpPr>
        <p:spPr>
          <a:xfrm>
            <a:off x="9586546" y="4441500"/>
            <a:ext cx="712176" cy="7825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74FA9AE-12D0-4D59-923A-1837CBCEC7E6}"/>
              </a:ext>
            </a:extLst>
          </p:cNvPr>
          <p:cNvCxnSpPr>
            <a:cxnSpLocks/>
          </p:cNvCxnSpPr>
          <p:nvPr/>
        </p:nvCxnSpPr>
        <p:spPr>
          <a:xfrm flipH="1">
            <a:off x="7105009" y="6076870"/>
            <a:ext cx="248153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D995E2C-7D4B-45A3-92E7-1582FA38C790}"/>
              </a:ext>
            </a:extLst>
          </p:cNvPr>
          <p:cNvSpPr txBox="1"/>
          <p:nvPr/>
        </p:nvSpPr>
        <p:spPr>
          <a:xfrm>
            <a:off x="10394713" y="6596390"/>
            <a:ext cx="1709122" cy="261610"/>
          </a:xfrm>
          <a:prstGeom prst="rect">
            <a:avLst/>
          </a:prstGeom>
          <a:noFill/>
        </p:spPr>
        <p:txBody>
          <a:bodyPr wrap="none" rtlCol="0">
            <a:spAutoFit/>
          </a:bodyPr>
          <a:lstStyle/>
          <a:p>
            <a:r>
              <a:rPr lang="lv-LV" sz="1100" dirty="0"/>
              <a:t>Picture reference </a:t>
            </a:r>
            <a:r>
              <a:rPr lang="en-US" sz="1100" dirty="0"/>
              <a:t>[11]</a:t>
            </a:r>
          </a:p>
        </p:txBody>
      </p:sp>
    </p:spTree>
    <p:extLst>
      <p:ext uri="{BB962C8B-B14F-4D97-AF65-F5344CB8AC3E}">
        <p14:creationId xmlns:p14="http://schemas.microsoft.com/office/powerpoint/2010/main" val="2601052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8AA1-E551-4F2F-AE03-BE740EF83AFE}"/>
              </a:ext>
            </a:extLst>
          </p:cNvPr>
          <p:cNvSpPr>
            <a:spLocks noGrp="1"/>
          </p:cNvSpPr>
          <p:nvPr>
            <p:ph type="title"/>
          </p:nvPr>
        </p:nvSpPr>
        <p:spPr>
          <a:xfrm>
            <a:off x="183833" y="0"/>
            <a:ext cx="3268598" cy="598021"/>
          </a:xfrm>
        </p:spPr>
        <p:txBody>
          <a:bodyPr>
            <a:normAutofit fontScale="90000"/>
          </a:bodyPr>
          <a:lstStyle/>
          <a:p>
            <a:r>
              <a:rPr lang="en-US" dirty="0"/>
              <a:t>Data analysis</a:t>
            </a:r>
          </a:p>
        </p:txBody>
      </p:sp>
      <p:pic>
        <p:nvPicPr>
          <p:cNvPr id="4" name="Content Placeholder 3">
            <a:extLst>
              <a:ext uri="{FF2B5EF4-FFF2-40B4-BE49-F238E27FC236}">
                <a16:creationId xmlns:a16="http://schemas.microsoft.com/office/drawing/2014/main" id="{6615ED37-4689-45C8-92B9-0D079F9A8B47}"/>
              </a:ext>
            </a:extLst>
          </p:cNvPr>
          <p:cNvPicPr>
            <a:picLocks noGrp="1" noChangeAspect="1"/>
          </p:cNvPicPr>
          <p:nvPr>
            <p:ph idx="1"/>
          </p:nvPr>
        </p:nvPicPr>
        <p:blipFill>
          <a:blip r:embed="rId2"/>
          <a:stretch>
            <a:fillRect/>
          </a:stretch>
        </p:blipFill>
        <p:spPr>
          <a:xfrm>
            <a:off x="4853087" y="2942493"/>
            <a:ext cx="7253944" cy="37782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562075F9-6DBF-4E37-841C-159775B9B5CE}"/>
              </a:ext>
            </a:extLst>
          </p:cNvPr>
          <p:cNvPicPr>
            <a:picLocks noChangeAspect="1"/>
          </p:cNvPicPr>
          <p:nvPr/>
        </p:nvPicPr>
        <p:blipFill>
          <a:blip r:embed="rId3"/>
          <a:stretch>
            <a:fillRect/>
          </a:stretch>
        </p:blipFill>
        <p:spPr>
          <a:xfrm>
            <a:off x="1707848" y="765075"/>
            <a:ext cx="3268597" cy="33763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9E00DDC9-EF8C-4A94-BCC9-A5751BC7ED24}"/>
              </a:ext>
            </a:extLst>
          </p:cNvPr>
          <p:cNvPicPr>
            <a:picLocks noChangeAspect="1"/>
          </p:cNvPicPr>
          <p:nvPr/>
        </p:nvPicPr>
        <p:blipFill>
          <a:blip r:embed="rId4"/>
          <a:stretch>
            <a:fillRect/>
          </a:stretch>
        </p:blipFill>
        <p:spPr>
          <a:xfrm>
            <a:off x="7337049" y="925352"/>
            <a:ext cx="1903399" cy="1527899"/>
          </a:xfrm>
          <a:prstGeom prst="rect">
            <a:avLst/>
          </a:prstGeom>
        </p:spPr>
      </p:pic>
    </p:spTree>
    <p:extLst>
      <p:ext uri="{BB962C8B-B14F-4D97-AF65-F5344CB8AC3E}">
        <p14:creationId xmlns:p14="http://schemas.microsoft.com/office/powerpoint/2010/main" val="3912802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7888-D7E8-4C9B-A315-0254CC4D016C}"/>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6803BF52-1692-4E50-A4A5-5F4C671AD15A}"/>
              </a:ext>
            </a:extLst>
          </p:cNvPr>
          <p:cNvSpPr>
            <a:spLocks noGrp="1"/>
          </p:cNvSpPr>
          <p:nvPr>
            <p:ph idx="1"/>
          </p:nvPr>
        </p:nvSpPr>
        <p:spPr/>
        <p:txBody>
          <a:bodyPr/>
          <a:lstStyle/>
          <a:p>
            <a:r>
              <a:rPr lang="en-US" dirty="0"/>
              <a:t>Research is still needed to improve BI device and data measuring model</a:t>
            </a:r>
            <a:endParaRPr lang="lv-LV" dirty="0"/>
          </a:p>
          <a:p>
            <a:r>
              <a:rPr lang="en-US" dirty="0"/>
              <a:t>It is necessary to conduct a more detailed study of data analysis to obtain more reliable signal output</a:t>
            </a:r>
            <a:endParaRPr lang="lv-LV" dirty="0"/>
          </a:p>
          <a:p>
            <a:r>
              <a:rPr lang="en-US" dirty="0"/>
              <a:t>More study in nearest fields is necessary to improve the measurement setup and data process models</a:t>
            </a:r>
          </a:p>
          <a:p>
            <a:r>
              <a:rPr lang="en-US" dirty="0"/>
              <a:t>Perform more repeatable experiments to publish in future academic articles</a:t>
            </a:r>
          </a:p>
        </p:txBody>
      </p:sp>
    </p:spTree>
    <p:extLst>
      <p:ext uri="{BB962C8B-B14F-4D97-AF65-F5344CB8AC3E}">
        <p14:creationId xmlns:p14="http://schemas.microsoft.com/office/powerpoint/2010/main" val="3790224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BE3D9-9367-4A7D-A874-B786BB842EED}"/>
              </a:ext>
            </a:extLst>
          </p:cNvPr>
          <p:cNvSpPr>
            <a:spLocks noGrp="1"/>
          </p:cNvSpPr>
          <p:nvPr>
            <p:ph type="title"/>
          </p:nvPr>
        </p:nvSpPr>
        <p:spPr>
          <a:xfrm>
            <a:off x="2592925" y="148981"/>
            <a:ext cx="8911687" cy="604055"/>
          </a:xfrm>
        </p:spPr>
        <p:txBody>
          <a:bodyPr>
            <a:normAutofit fontScale="90000"/>
          </a:bodyPr>
          <a:lstStyle/>
          <a:p>
            <a:r>
              <a:rPr lang="lv-LV" dirty="0"/>
              <a:t>References</a:t>
            </a:r>
          </a:p>
        </p:txBody>
      </p:sp>
      <p:sp>
        <p:nvSpPr>
          <p:cNvPr id="3" name="Content Placeholder 2">
            <a:extLst>
              <a:ext uri="{FF2B5EF4-FFF2-40B4-BE49-F238E27FC236}">
                <a16:creationId xmlns:a16="http://schemas.microsoft.com/office/drawing/2014/main" id="{03EDB58B-0098-4A07-A6B5-A53280690D5C}"/>
              </a:ext>
            </a:extLst>
          </p:cNvPr>
          <p:cNvSpPr>
            <a:spLocks noGrp="1"/>
          </p:cNvSpPr>
          <p:nvPr>
            <p:ph idx="1"/>
          </p:nvPr>
        </p:nvSpPr>
        <p:spPr>
          <a:xfrm>
            <a:off x="2592924" y="753036"/>
            <a:ext cx="9599075" cy="6104964"/>
          </a:xfrm>
        </p:spPr>
        <p:txBody>
          <a:bodyPr>
            <a:normAutofit fontScale="92500" lnSpcReduction="10000"/>
          </a:bodyPr>
          <a:lstStyle/>
          <a:p>
            <a:r>
              <a:rPr lang="lv-LV" dirty="0">
                <a:solidFill>
                  <a:schemeClr val="tx1"/>
                </a:solidFill>
              </a:rPr>
              <a:t>1. </a:t>
            </a:r>
            <a:r>
              <a:rPr lang="en-US" dirty="0">
                <a:solidFill>
                  <a:schemeClr val="tx1"/>
                </a:solidFill>
                <a:hlinkClick r:id="rId2">
                  <a:extLst>
                    <a:ext uri="{A12FA001-AC4F-418D-AE19-62706E023703}">
                      <ahyp:hlinkClr xmlns:ahyp="http://schemas.microsoft.com/office/drawing/2018/hyperlinkcolor" val="tx"/>
                    </a:ext>
                  </a:extLst>
                </a:hlinkClick>
              </a:rPr>
              <a:t>https://www.edi.lv/projects/komunikacijas-sistema-caur-cilveka-kermeni-ar-pielietojumiem-kermena-meroga-bezvadu-tiklos-bcc/</a:t>
            </a:r>
            <a:endParaRPr lang="lv-LV" dirty="0">
              <a:solidFill>
                <a:schemeClr val="tx1"/>
              </a:solidFill>
            </a:endParaRPr>
          </a:p>
          <a:p>
            <a:r>
              <a:rPr lang="lv-LV" dirty="0">
                <a:solidFill>
                  <a:schemeClr val="tx1"/>
                </a:solidFill>
              </a:rPr>
              <a:t>2. </a:t>
            </a:r>
            <a:r>
              <a:rPr lang="en-US" dirty="0">
                <a:solidFill>
                  <a:schemeClr val="tx1"/>
                </a:solidFill>
                <a:hlinkClick r:id="rId3">
                  <a:extLst>
                    <a:ext uri="{A12FA001-AC4F-418D-AE19-62706E023703}">
                      <ahyp:hlinkClr xmlns:ahyp="http://schemas.microsoft.com/office/drawing/2018/hyperlinkcolor" val="tx"/>
                    </a:ext>
                  </a:extLst>
                </a:hlinkClick>
              </a:rPr>
              <a:t>https://www.edi.lv/projects/tehnologija-notikumu-plusmas-augstas-precizitates-laika-amplitudas-analizei-time-amp/</a:t>
            </a:r>
            <a:endParaRPr lang="lv-LV" dirty="0">
              <a:solidFill>
                <a:schemeClr val="tx1"/>
              </a:solidFill>
            </a:endParaRPr>
          </a:p>
          <a:p>
            <a:r>
              <a:rPr lang="lv-LV" dirty="0">
                <a:solidFill>
                  <a:schemeClr val="tx1"/>
                </a:solidFill>
              </a:rPr>
              <a:t>3. </a:t>
            </a:r>
            <a:r>
              <a:rPr lang="en-US" dirty="0">
                <a:solidFill>
                  <a:schemeClr val="tx1"/>
                </a:solidFill>
                <a:hlinkClick r:id="rId4">
                  <a:extLst>
                    <a:ext uri="{A12FA001-AC4F-418D-AE19-62706E023703}">
                      <ahyp:hlinkClr xmlns:ahyp="http://schemas.microsoft.com/office/drawing/2018/hyperlinkcolor" val="tx"/>
                    </a:ext>
                  </a:extLst>
                </a:hlinkClick>
              </a:rPr>
              <a:t>https://www.edi.lv/projects/energoefektiva-veselibas-stavokla-un-uzvedibas-noverosana-ar-valkajamam-iericem-un-lietu-internetu-feature/</a:t>
            </a:r>
            <a:endParaRPr lang="lv-LV" dirty="0">
              <a:solidFill>
                <a:schemeClr val="tx1"/>
              </a:solidFill>
            </a:endParaRPr>
          </a:p>
          <a:p>
            <a:r>
              <a:rPr lang="lv-LV" dirty="0">
                <a:solidFill>
                  <a:schemeClr val="tx1"/>
                </a:solidFill>
              </a:rPr>
              <a:t>4</a:t>
            </a:r>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https://onlinelibrary.wiley.com/doi/10.1002/tee.23388</a:t>
            </a:r>
            <a:endParaRPr lang="en-US" dirty="0">
              <a:solidFill>
                <a:schemeClr val="tx1"/>
              </a:solidFill>
            </a:endParaRPr>
          </a:p>
          <a:p>
            <a:r>
              <a:rPr lang="en-US" dirty="0">
                <a:solidFill>
                  <a:schemeClr val="tx1"/>
                </a:solidFill>
              </a:rPr>
              <a:t>5. </a:t>
            </a:r>
            <a:r>
              <a:rPr lang="en-US" dirty="0">
                <a:solidFill>
                  <a:schemeClr val="tx1"/>
                </a:solidFill>
                <a:hlinkClick r:id="rId6">
                  <a:extLst>
                    <a:ext uri="{A12FA001-AC4F-418D-AE19-62706E023703}">
                      <ahyp:hlinkClr xmlns:ahyp="http://schemas.microsoft.com/office/drawing/2018/hyperlinkcolor" val="tx"/>
                    </a:ext>
                  </a:extLst>
                </a:hlinkClick>
              </a:rPr>
              <a:t>https://www.biopac.com/application/icg-impedance-cardiographycardiac-output/</a:t>
            </a:r>
            <a:endParaRPr lang="lv-LV" dirty="0">
              <a:solidFill>
                <a:schemeClr val="tx1"/>
              </a:solidFill>
            </a:endParaRPr>
          </a:p>
          <a:p>
            <a:r>
              <a:rPr lang="lv-LV" dirty="0">
                <a:solidFill>
                  <a:schemeClr val="tx1"/>
                </a:solidFill>
              </a:rPr>
              <a:t>6. </a:t>
            </a:r>
            <a:r>
              <a:rPr lang="en-US" i="1" dirty="0" err="1">
                <a:solidFill>
                  <a:schemeClr val="tx1"/>
                </a:solidFill>
              </a:rPr>
              <a:t>Amini</a:t>
            </a:r>
            <a:r>
              <a:rPr lang="en-US" i="1" dirty="0">
                <a:solidFill>
                  <a:schemeClr val="tx1"/>
                </a:solidFill>
              </a:rPr>
              <a:t>, M., </a:t>
            </a:r>
            <a:r>
              <a:rPr lang="en-US" i="1" dirty="0" err="1">
                <a:solidFill>
                  <a:schemeClr val="tx1"/>
                </a:solidFill>
              </a:rPr>
              <a:t>Hisdal</a:t>
            </a:r>
            <a:r>
              <a:rPr lang="en-US" i="1" dirty="0">
                <a:solidFill>
                  <a:schemeClr val="tx1"/>
                </a:solidFill>
              </a:rPr>
              <a:t>, J., &amp; </a:t>
            </a:r>
            <a:r>
              <a:rPr lang="en-US" i="1" dirty="0" err="1">
                <a:solidFill>
                  <a:schemeClr val="tx1"/>
                </a:solidFill>
              </a:rPr>
              <a:t>Kalvøy</a:t>
            </a:r>
            <a:r>
              <a:rPr lang="en-US" i="1" dirty="0">
                <a:solidFill>
                  <a:schemeClr val="tx1"/>
                </a:solidFill>
              </a:rPr>
              <a:t>, H. (2018). Applications of bioimpedance measurement techniques in tissue engineering. Journal of Electrical Bioimpedance, 9(1), 142-158.</a:t>
            </a:r>
            <a:endParaRPr lang="lv-LV" dirty="0">
              <a:solidFill>
                <a:schemeClr val="tx1"/>
              </a:solidFill>
            </a:endParaRPr>
          </a:p>
          <a:p>
            <a:r>
              <a:rPr lang="lv-LV" dirty="0">
                <a:solidFill>
                  <a:schemeClr val="tx1"/>
                </a:solidFill>
              </a:rPr>
              <a:t>7</a:t>
            </a:r>
            <a:r>
              <a:rPr lang="en-US" dirty="0">
                <a:solidFill>
                  <a:schemeClr val="tx1"/>
                </a:solidFill>
              </a:rPr>
              <a:t>. </a:t>
            </a:r>
            <a:r>
              <a:rPr lang="lv-LV" dirty="0">
                <a:solidFill>
                  <a:schemeClr val="tx1"/>
                </a:solidFill>
                <a:hlinkClick r:id="rId7">
                  <a:extLst>
                    <a:ext uri="{A12FA001-AC4F-418D-AE19-62706E023703}">
                      <ahyp:hlinkClr xmlns:ahyp="http://schemas.microsoft.com/office/drawing/2018/hyperlinkcolor" val="tx"/>
                    </a:ext>
                  </a:extLst>
                </a:hlinkClick>
              </a:rPr>
              <a:t>https://www.maximintegrated.com/en/products/analog/data-converters/analog-front-end-ics/MAX30001.html</a:t>
            </a:r>
            <a:endParaRPr lang="lv-LV" dirty="0">
              <a:solidFill>
                <a:schemeClr val="tx1"/>
              </a:solidFill>
            </a:endParaRPr>
          </a:p>
          <a:p>
            <a:r>
              <a:rPr lang="lv-LV" dirty="0">
                <a:solidFill>
                  <a:schemeClr val="tx1"/>
                </a:solidFill>
              </a:rPr>
              <a:t>8. </a:t>
            </a:r>
            <a:r>
              <a:rPr lang="lv-LV" dirty="0">
                <a:solidFill>
                  <a:schemeClr val="tx1"/>
                </a:solidFill>
                <a:hlinkClick r:id="rId8">
                  <a:extLst>
                    <a:ext uri="{A12FA001-AC4F-418D-AE19-62706E023703}">
                      <ahyp:hlinkClr xmlns:ahyp="http://schemas.microsoft.com/office/drawing/2018/hyperlinkcolor" val="tx"/>
                    </a:ext>
                  </a:extLst>
                </a:hlinkClick>
              </a:rPr>
              <a:t>https://www.zhinst.com/europe/en/products/mfia-impedance-analyzer?gclid=Cj0KCQjwuMuRBhCJARIsAHXdnqN0o3zpN9o7a9ZNRSg0p0v9oQ6cUW7wllqKk3M0Bgk7fxvIuelhZoEaAs2rEALw_wcB</a:t>
            </a:r>
            <a:endParaRPr lang="lv-LV" dirty="0">
              <a:solidFill>
                <a:schemeClr val="tx1"/>
              </a:solidFill>
            </a:endParaRPr>
          </a:p>
          <a:p>
            <a:r>
              <a:rPr lang="lv-LV" dirty="0">
                <a:solidFill>
                  <a:schemeClr val="tx1"/>
                </a:solidFill>
              </a:rPr>
              <a:t>9. </a:t>
            </a:r>
            <a:r>
              <a:rPr lang="lv-LV" dirty="0">
                <a:solidFill>
                  <a:schemeClr val="tx1"/>
                </a:solidFill>
                <a:hlinkClick r:id="rId9">
                  <a:extLst>
                    <a:ext uri="{A12FA001-AC4F-418D-AE19-62706E023703}">
                      <ahyp:hlinkClr xmlns:ahyp="http://schemas.microsoft.com/office/drawing/2018/hyperlinkcolor" val="tx"/>
                    </a:ext>
                  </a:extLst>
                </a:hlinkClick>
              </a:rPr>
              <a:t>https://www.mdpi.com/1424-8220/22/1/138/htm</a:t>
            </a:r>
            <a:endParaRPr lang="en-US" dirty="0">
              <a:solidFill>
                <a:schemeClr val="tx1"/>
              </a:solidFill>
            </a:endParaRPr>
          </a:p>
          <a:p>
            <a:r>
              <a:rPr lang="en-US" dirty="0">
                <a:solidFill>
                  <a:schemeClr val="tx1"/>
                </a:solidFill>
              </a:rPr>
              <a:t>10. </a:t>
            </a:r>
            <a:r>
              <a:rPr lang="lv-LV" dirty="0">
                <a:solidFill>
                  <a:schemeClr val="tx1"/>
                </a:solidFill>
              </a:rPr>
              <a:t>https://www.nordicsemi.com/Products/Development-hardware/nrf5340-pdk</a:t>
            </a:r>
          </a:p>
          <a:p>
            <a:r>
              <a:rPr lang="en-US" dirty="0">
                <a:solidFill>
                  <a:schemeClr val="tx1"/>
                </a:solidFill>
              </a:rPr>
              <a:t>11. https://www.mathworks.com/products/matlab.html</a:t>
            </a:r>
          </a:p>
          <a:p>
            <a:endParaRPr lang="en-US" dirty="0"/>
          </a:p>
          <a:p>
            <a:endParaRPr lang="lv-LV" dirty="0"/>
          </a:p>
        </p:txBody>
      </p:sp>
    </p:spTree>
    <p:extLst>
      <p:ext uri="{BB962C8B-B14F-4D97-AF65-F5344CB8AC3E}">
        <p14:creationId xmlns:p14="http://schemas.microsoft.com/office/powerpoint/2010/main" val="421554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75FA54-75F0-4A26-847F-6AB740DF4A30}"/>
              </a:ext>
            </a:extLst>
          </p:cNvPr>
          <p:cNvSpPr>
            <a:spLocks noGrp="1"/>
          </p:cNvSpPr>
          <p:nvPr>
            <p:ph type="title"/>
          </p:nvPr>
        </p:nvSpPr>
        <p:spPr/>
        <p:txBody>
          <a:bodyPr/>
          <a:lstStyle/>
          <a:p>
            <a:r>
              <a:rPr lang="en-US" dirty="0"/>
              <a:t>Thanks for participating</a:t>
            </a:r>
          </a:p>
        </p:txBody>
      </p:sp>
      <p:sp>
        <p:nvSpPr>
          <p:cNvPr id="5" name="Text Placeholder 4">
            <a:extLst>
              <a:ext uri="{FF2B5EF4-FFF2-40B4-BE49-F238E27FC236}">
                <a16:creationId xmlns:a16="http://schemas.microsoft.com/office/drawing/2014/main" id="{283F0647-E4E5-4DA1-9D3A-DED4A3547E39}"/>
              </a:ext>
            </a:extLst>
          </p:cNvPr>
          <p:cNvSpPr>
            <a:spLocks noGrp="1"/>
          </p:cNvSpPr>
          <p:nvPr>
            <p:ph type="body" idx="1"/>
          </p:nvPr>
        </p:nvSpPr>
        <p:spPr/>
        <p:txBody>
          <a:bodyPr/>
          <a:lstStyle/>
          <a:p>
            <a:r>
              <a:rPr lang="en-US" dirty="0"/>
              <a:t>Have a nice evening!</a:t>
            </a:r>
          </a:p>
        </p:txBody>
      </p:sp>
    </p:spTree>
    <p:extLst>
      <p:ext uri="{BB962C8B-B14F-4D97-AF65-F5344CB8AC3E}">
        <p14:creationId xmlns:p14="http://schemas.microsoft.com/office/powerpoint/2010/main" val="97206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3207-223E-40A0-93E4-862BBD40F089}"/>
              </a:ext>
            </a:extLst>
          </p:cNvPr>
          <p:cNvSpPr>
            <a:spLocks noGrp="1"/>
          </p:cNvSpPr>
          <p:nvPr>
            <p:ph type="title"/>
          </p:nvPr>
        </p:nvSpPr>
        <p:spPr>
          <a:xfrm>
            <a:off x="2592925" y="75470"/>
            <a:ext cx="8911687" cy="673467"/>
          </a:xfrm>
        </p:spPr>
        <p:txBody>
          <a:bodyPr/>
          <a:lstStyle/>
          <a:p>
            <a:r>
              <a:rPr lang="en-US" dirty="0"/>
              <a:t>Projects</a:t>
            </a:r>
          </a:p>
        </p:txBody>
      </p:sp>
      <p:sp>
        <p:nvSpPr>
          <p:cNvPr id="3" name="Content Placeholder 2">
            <a:extLst>
              <a:ext uri="{FF2B5EF4-FFF2-40B4-BE49-F238E27FC236}">
                <a16:creationId xmlns:a16="http://schemas.microsoft.com/office/drawing/2014/main" id="{4EB94294-08E3-4976-B5DB-96FDE43DFBC8}"/>
              </a:ext>
            </a:extLst>
          </p:cNvPr>
          <p:cNvSpPr>
            <a:spLocks noGrp="1"/>
          </p:cNvSpPr>
          <p:nvPr>
            <p:ph idx="1"/>
          </p:nvPr>
        </p:nvSpPr>
        <p:spPr>
          <a:xfrm>
            <a:off x="2198077" y="966651"/>
            <a:ext cx="9236866" cy="5451734"/>
          </a:xfrm>
        </p:spPr>
        <p:txBody>
          <a:bodyPr>
            <a:normAutofit/>
          </a:bodyPr>
          <a:lstStyle/>
          <a:p>
            <a:r>
              <a:rPr lang="en-US" sz="2400" dirty="0">
                <a:latin typeface="Arial" panose="020B0604020202020204" pitchFamily="34" charset="0"/>
                <a:cs typeface="Arial" panose="020B0604020202020204" pitchFamily="34" charset="0"/>
              </a:rPr>
              <a:t>As a researcher at the Institute of Electronics and Computer Science, I am involved in the </a:t>
            </a:r>
            <a:r>
              <a:rPr lang="lv-LV"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Body-Coupled Communication</a:t>
            </a:r>
            <a:r>
              <a:rPr lang="lv-LV" sz="2400" dirty="0">
                <a:latin typeface="Arial" panose="020B0604020202020204" pitchFamily="34" charset="0"/>
                <a:cs typeface="Arial" panose="020B0604020202020204" pitchFamily="34" charset="0"/>
              </a:rPr>
              <a:t>) </a:t>
            </a:r>
            <a:r>
              <a:rPr lang="lv-LV" sz="2400" dirty="0">
                <a:solidFill>
                  <a:srgbClr val="00B0F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BCC</a:t>
            </a:r>
            <a:r>
              <a:rPr lang="lv-LV" sz="2400" dirty="0">
                <a:solidFill>
                  <a:srgbClr val="00B0F0"/>
                </a:solidFill>
                <a:latin typeface="Arial" panose="020B0604020202020204" pitchFamily="34" charset="0"/>
                <a:cs typeface="Arial" panose="020B0604020202020204" pitchFamily="34" charset="0"/>
              </a:rPr>
              <a:t> </a:t>
            </a:r>
            <a:r>
              <a:rPr lang="lv-LV" sz="2400" dirty="0">
                <a:solidFill>
                  <a:schemeClr val="tx1"/>
                </a:solidFill>
                <a:latin typeface="Arial" panose="020B0604020202020204" pitchFamily="34" charset="0"/>
                <a:cs typeface="Arial" panose="020B0604020202020204" pitchFamily="34" charset="0"/>
              </a:rPr>
              <a:t>[1]</a:t>
            </a:r>
          </a:p>
          <a:p>
            <a:endParaRPr lang="lv-LV"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As well as </a:t>
            </a:r>
            <a:r>
              <a:rPr lang="en-US" sz="2400" dirty="0">
                <a:solidFill>
                  <a:srgbClr val="00B0F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TIME-AMP</a:t>
            </a:r>
            <a:r>
              <a:rPr lang="en-US" sz="2400" dirty="0">
                <a:latin typeface="Arial" panose="020B0604020202020204" pitchFamily="34" charset="0"/>
                <a:cs typeface="Arial" panose="020B0604020202020204" pitchFamily="34" charset="0"/>
              </a:rPr>
              <a:t> project </a:t>
            </a:r>
            <a:r>
              <a:rPr lang="lv-LV"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Technology for high-precision time-amplitude analysis of event flow</a:t>
            </a:r>
            <a:r>
              <a:rPr lang="lv-LV" sz="2400" dirty="0">
                <a:latin typeface="Arial" panose="020B0604020202020204" pitchFamily="34" charset="0"/>
                <a:cs typeface="Arial" panose="020B0604020202020204" pitchFamily="34" charset="0"/>
              </a:rPr>
              <a:t>) [2]</a:t>
            </a:r>
          </a:p>
          <a:p>
            <a:endParaRPr lang="lv-LV"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And</a:t>
            </a:r>
            <a:r>
              <a:rPr lang="lv-LV" sz="2400" dirty="0">
                <a:latin typeface="Arial" panose="020B0604020202020204" pitchFamily="34" charset="0"/>
                <a:cs typeface="Arial" panose="020B0604020202020204" pitchFamily="34" charset="0"/>
              </a:rPr>
              <a:t> a </a:t>
            </a:r>
            <a:r>
              <a:rPr lang="en-US" sz="2400" dirty="0">
                <a:solidFill>
                  <a:srgbClr val="00B0F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FEATURE</a:t>
            </a:r>
            <a:r>
              <a:rPr lang="lv-LV" sz="2400" dirty="0">
                <a:latin typeface="Arial" panose="020B0604020202020204" pitchFamily="34" charset="0"/>
                <a:cs typeface="Arial" panose="020B0604020202020204" pitchFamily="34" charset="0"/>
              </a:rPr>
              <a:t> projekt, </a:t>
            </a:r>
            <a:r>
              <a:rPr lang="en-US" sz="2400" dirty="0">
                <a:latin typeface="Arial" panose="020B0604020202020204" pitchFamily="34" charset="0"/>
                <a:cs typeface="Arial" panose="020B0604020202020204" pitchFamily="34" charset="0"/>
              </a:rPr>
              <a:t>which</a:t>
            </a:r>
            <a:r>
              <a:rPr lang="lv-LV"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ended in December 2021 and whose achievements were significant in the development of wearable devices</a:t>
            </a:r>
            <a:r>
              <a:rPr lang="lv-LV" sz="2400" dirty="0">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1381966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F330-1DD0-4FFE-81CD-CAA49E8F6357}"/>
              </a:ext>
            </a:extLst>
          </p:cNvPr>
          <p:cNvSpPr>
            <a:spLocks noGrp="1"/>
          </p:cNvSpPr>
          <p:nvPr>
            <p:ph type="title"/>
          </p:nvPr>
        </p:nvSpPr>
        <p:spPr>
          <a:xfrm>
            <a:off x="106290" y="0"/>
            <a:ext cx="3982133" cy="797314"/>
          </a:xfrm>
        </p:spPr>
        <p:txBody>
          <a:bodyPr/>
          <a:lstStyle/>
          <a:p>
            <a:r>
              <a:rPr lang="en-US" dirty="0"/>
              <a:t>What I’m doing</a:t>
            </a:r>
          </a:p>
        </p:txBody>
      </p:sp>
      <p:sp>
        <p:nvSpPr>
          <p:cNvPr id="3" name="Content Placeholder 2">
            <a:extLst>
              <a:ext uri="{FF2B5EF4-FFF2-40B4-BE49-F238E27FC236}">
                <a16:creationId xmlns:a16="http://schemas.microsoft.com/office/drawing/2014/main" id="{7BA14B48-895F-46C3-9D82-63D5CB1528E6}"/>
              </a:ext>
            </a:extLst>
          </p:cNvPr>
          <p:cNvSpPr>
            <a:spLocks noGrp="1"/>
          </p:cNvSpPr>
          <p:nvPr>
            <p:ph idx="1"/>
          </p:nvPr>
        </p:nvSpPr>
        <p:spPr>
          <a:xfrm>
            <a:off x="4294919" y="144280"/>
            <a:ext cx="7790791" cy="483576"/>
          </a:xfrm>
        </p:spPr>
        <p:txBody>
          <a:bodyPr/>
          <a:lstStyle/>
          <a:p>
            <a:r>
              <a:rPr lang="en-US" dirty="0"/>
              <a:t>By measuring tissue resistance, our goal is to obtain a heart rate</a:t>
            </a:r>
          </a:p>
        </p:txBody>
      </p:sp>
      <p:pic>
        <p:nvPicPr>
          <p:cNvPr id="4" name="Picture 3">
            <a:extLst>
              <a:ext uri="{FF2B5EF4-FFF2-40B4-BE49-F238E27FC236}">
                <a16:creationId xmlns:a16="http://schemas.microsoft.com/office/drawing/2014/main" id="{BF8B3BC4-E0BF-4438-8E0C-978DB6C8AF4E}"/>
              </a:ext>
            </a:extLst>
          </p:cNvPr>
          <p:cNvPicPr>
            <a:picLocks noChangeAspect="1"/>
          </p:cNvPicPr>
          <p:nvPr/>
        </p:nvPicPr>
        <p:blipFill>
          <a:blip r:embed="rId3"/>
          <a:stretch>
            <a:fillRect/>
          </a:stretch>
        </p:blipFill>
        <p:spPr>
          <a:xfrm>
            <a:off x="3478445" y="670623"/>
            <a:ext cx="8709373" cy="2891477"/>
          </a:xfrm>
          <a:prstGeom prst="rect">
            <a:avLst/>
          </a:prstGeom>
        </p:spPr>
      </p:pic>
      <p:pic>
        <p:nvPicPr>
          <p:cNvPr id="7" name="Picture 6">
            <a:extLst>
              <a:ext uri="{FF2B5EF4-FFF2-40B4-BE49-F238E27FC236}">
                <a16:creationId xmlns:a16="http://schemas.microsoft.com/office/drawing/2014/main" id="{D21EC215-6744-4DC9-A375-77CCF738C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8445" y="3562100"/>
            <a:ext cx="8709373" cy="3295900"/>
          </a:xfrm>
          <a:prstGeom prst="rect">
            <a:avLst/>
          </a:prstGeom>
        </p:spPr>
      </p:pic>
      <p:sp>
        <p:nvSpPr>
          <p:cNvPr id="5" name="TextBox 4">
            <a:extLst>
              <a:ext uri="{FF2B5EF4-FFF2-40B4-BE49-F238E27FC236}">
                <a16:creationId xmlns:a16="http://schemas.microsoft.com/office/drawing/2014/main" id="{2B6474A8-2515-451D-B01C-BF68FCB671FA}"/>
              </a:ext>
            </a:extLst>
          </p:cNvPr>
          <p:cNvSpPr txBox="1"/>
          <p:nvPr/>
        </p:nvSpPr>
        <p:spPr>
          <a:xfrm>
            <a:off x="10394713" y="6596390"/>
            <a:ext cx="1797287" cy="261610"/>
          </a:xfrm>
          <a:prstGeom prst="rect">
            <a:avLst/>
          </a:prstGeom>
          <a:noFill/>
        </p:spPr>
        <p:txBody>
          <a:bodyPr wrap="none" rtlCol="0">
            <a:spAutoFit/>
          </a:bodyPr>
          <a:lstStyle/>
          <a:p>
            <a:r>
              <a:rPr lang="lv-LV" sz="1100" dirty="0"/>
              <a:t>Picture reference [</a:t>
            </a:r>
            <a:r>
              <a:rPr lang="en-US" sz="1100" dirty="0"/>
              <a:t>4</a:t>
            </a:r>
            <a:r>
              <a:rPr lang="lv-LV" sz="1100" dirty="0"/>
              <a:t>]</a:t>
            </a:r>
            <a:r>
              <a:rPr lang="en-US" sz="1100" dirty="0"/>
              <a:t>,[5]</a:t>
            </a:r>
          </a:p>
        </p:txBody>
      </p:sp>
      <p:sp>
        <p:nvSpPr>
          <p:cNvPr id="8" name="TextBox 7">
            <a:extLst>
              <a:ext uri="{FF2B5EF4-FFF2-40B4-BE49-F238E27FC236}">
                <a16:creationId xmlns:a16="http://schemas.microsoft.com/office/drawing/2014/main" id="{BC322787-332C-4704-A276-2530AC14EB4D}"/>
              </a:ext>
            </a:extLst>
          </p:cNvPr>
          <p:cNvSpPr txBox="1"/>
          <p:nvPr/>
        </p:nvSpPr>
        <p:spPr>
          <a:xfrm>
            <a:off x="1705830" y="4240553"/>
            <a:ext cx="1768433" cy="646331"/>
          </a:xfrm>
          <a:prstGeom prst="rect">
            <a:avLst/>
          </a:prstGeom>
          <a:noFill/>
        </p:spPr>
        <p:txBody>
          <a:bodyPr wrap="none" rtlCol="0">
            <a:spAutoFit/>
          </a:bodyPr>
          <a:lstStyle/>
          <a:p>
            <a:r>
              <a:rPr lang="en-US" dirty="0"/>
              <a:t>Expected BioZ</a:t>
            </a:r>
          </a:p>
          <a:p>
            <a:r>
              <a:rPr lang="en-US" dirty="0"/>
              <a:t>signal</a:t>
            </a:r>
          </a:p>
        </p:txBody>
      </p:sp>
      <p:sp>
        <p:nvSpPr>
          <p:cNvPr id="9" name="TextBox 8">
            <a:extLst>
              <a:ext uri="{FF2B5EF4-FFF2-40B4-BE49-F238E27FC236}">
                <a16:creationId xmlns:a16="http://schemas.microsoft.com/office/drawing/2014/main" id="{16CECEBD-DDB0-4F44-99B1-67261557105F}"/>
              </a:ext>
            </a:extLst>
          </p:cNvPr>
          <p:cNvSpPr txBox="1"/>
          <p:nvPr/>
        </p:nvSpPr>
        <p:spPr>
          <a:xfrm>
            <a:off x="1621904" y="5549276"/>
            <a:ext cx="1936284" cy="646331"/>
          </a:xfrm>
          <a:prstGeom prst="rect">
            <a:avLst/>
          </a:prstGeom>
          <a:noFill/>
        </p:spPr>
        <p:txBody>
          <a:bodyPr wrap="square" rtlCol="0">
            <a:spAutoFit/>
          </a:bodyPr>
          <a:lstStyle/>
          <a:p>
            <a:r>
              <a:rPr lang="en-US" dirty="0"/>
              <a:t>Signal after detecting BPM</a:t>
            </a:r>
          </a:p>
        </p:txBody>
      </p:sp>
    </p:spTree>
    <p:extLst>
      <p:ext uri="{BB962C8B-B14F-4D97-AF65-F5344CB8AC3E}">
        <p14:creationId xmlns:p14="http://schemas.microsoft.com/office/powerpoint/2010/main" val="3008276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7.png">
            <a:extLst>
              <a:ext uri="{FF2B5EF4-FFF2-40B4-BE49-F238E27FC236}">
                <a16:creationId xmlns:a16="http://schemas.microsoft.com/office/drawing/2014/main" id="{3F6491D1-F9C2-486A-882D-B2963AE004A5}"/>
              </a:ext>
            </a:extLst>
          </p:cNvPr>
          <p:cNvPicPr/>
          <p:nvPr/>
        </p:nvPicPr>
        <p:blipFill>
          <a:blip r:embed="rId2"/>
          <a:srcRect/>
          <a:stretch>
            <a:fillRect/>
          </a:stretch>
        </p:blipFill>
        <p:spPr>
          <a:xfrm>
            <a:off x="4188823" y="-1"/>
            <a:ext cx="8003177" cy="4554583"/>
          </a:xfrm>
          <a:prstGeom prst="rect">
            <a:avLst/>
          </a:prstGeom>
          <a:ln/>
        </p:spPr>
      </p:pic>
      <p:sp>
        <p:nvSpPr>
          <p:cNvPr id="5" name="TextBox 4">
            <a:extLst>
              <a:ext uri="{FF2B5EF4-FFF2-40B4-BE49-F238E27FC236}">
                <a16:creationId xmlns:a16="http://schemas.microsoft.com/office/drawing/2014/main" id="{BADB0B1D-ED79-4421-8600-42ACE54483D1}"/>
              </a:ext>
            </a:extLst>
          </p:cNvPr>
          <p:cNvSpPr txBox="1"/>
          <p:nvPr/>
        </p:nvSpPr>
        <p:spPr>
          <a:xfrm>
            <a:off x="5076858" y="5103674"/>
            <a:ext cx="7115142" cy="1754326"/>
          </a:xfrm>
          <a:prstGeom prst="rect">
            <a:avLst/>
          </a:prstGeom>
          <a:noFill/>
        </p:spPr>
        <p:txBody>
          <a:bodyPr wrap="square" rtlCol="0">
            <a:spAutoFit/>
          </a:bodyPr>
          <a:lstStyle/>
          <a:p>
            <a:r>
              <a:rPr lang="en-US" dirty="0"/>
              <a:t>Flow of electrical current through biological tissue: A) At lower frequencies, current flows between the cells and through the extracellular fluid, B) At high frequencies, current penetrates the cell membranes and flows through intracellular and extracellular fluid. [</a:t>
            </a:r>
            <a:r>
              <a:rPr lang="en-US" dirty="0">
                <a:hlinkClick r:id="rId3" action="ppaction://hlinksldjump"/>
              </a:rPr>
              <a:t>6</a:t>
            </a:r>
            <a:r>
              <a:rPr lang="en-US" dirty="0"/>
              <a:t>]</a:t>
            </a:r>
          </a:p>
          <a:p>
            <a:endParaRPr lang="en-US" dirty="0"/>
          </a:p>
        </p:txBody>
      </p:sp>
    </p:spTree>
    <p:extLst>
      <p:ext uri="{BB962C8B-B14F-4D97-AF65-F5344CB8AC3E}">
        <p14:creationId xmlns:p14="http://schemas.microsoft.com/office/powerpoint/2010/main" val="295198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9429F9A-88E1-471E-8B2C-8BC549642986}"/>
              </a:ext>
            </a:extLst>
          </p:cNvPr>
          <p:cNvSpPr/>
          <p:nvPr/>
        </p:nvSpPr>
        <p:spPr>
          <a:xfrm>
            <a:off x="1175657" y="3337428"/>
            <a:ext cx="4920343" cy="335475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Physical level</a:t>
            </a:r>
          </a:p>
        </p:txBody>
      </p:sp>
      <p:sp>
        <p:nvSpPr>
          <p:cNvPr id="12" name="Oval 11">
            <a:extLst>
              <a:ext uri="{FF2B5EF4-FFF2-40B4-BE49-F238E27FC236}">
                <a16:creationId xmlns:a16="http://schemas.microsoft.com/office/drawing/2014/main" id="{9592E934-F377-4871-8A69-7855CB18C1FD}"/>
              </a:ext>
            </a:extLst>
          </p:cNvPr>
          <p:cNvSpPr/>
          <p:nvPr/>
        </p:nvSpPr>
        <p:spPr>
          <a:xfrm>
            <a:off x="3555024" y="222070"/>
            <a:ext cx="4920343" cy="335475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Electric level</a:t>
            </a:r>
          </a:p>
        </p:txBody>
      </p:sp>
      <p:sp>
        <p:nvSpPr>
          <p:cNvPr id="13" name="Oval 12">
            <a:extLst>
              <a:ext uri="{FF2B5EF4-FFF2-40B4-BE49-F238E27FC236}">
                <a16:creationId xmlns:a16="http://schemas.microsoft.com/office/drawing/2014/main" id="{E2DD3BDC-E3C8-48BF-94B9-3F5B40F0D491}"/>
              </a:ext>
            </a:extLst>
          </p:cNvPr>
          <p:cNvSpPr/>
          <p:nvPr/>
        </p:nvSpPr>
        <p:spPr>
          <a:xfrm>
            <a:off x="6749145" y="3281178"/>
            <a:ext cx="4920343" cy="335475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Digital level</a:t>
            </a:r>
          </a:p>
        </p:txBody>
      </p:sp>
      <p:sp>
        <p:nvSpPr>
          <p:cNvPr id="5" name="Title 1">
            <a:extLst>
              <a:ext uri="{FF2B5EF4-FFF2-40B4-BE49-F238E27FC236}">
                <a16:creationId xmlns:a16="http://schemas.microsoft.com/office/drawing/2014/main" id="{18E1AF92-6CF8-43A3-A50E-619065804E3B}"/>
              </a:ext>
            </a:extLst>
          </p:cNvPr>
          <p:cNvSpPr>
            <a:spLocks noGrp="1"/>
          </p:cNvSpPr>
          <p:nvPr>
            <p:ph type="title"/>
          </p:nvPr>
        </p:nvSpPr>
        <p:spPr>
          <a:xfrm>
            <a:off x="194032" y="0"/>
            <a:ext cx="11642325" cy="673467"/>
          </a:xfrm>
        </p:spPr>
        <p:txBody>
          <a:bodyPr>
            <a:normAutofit/>
          </a:bodyPr>
          <a:lstStyle/>
          <a:p>
            <a:r>
              <a:rPr lang="en-US" sz="3200" dirty="0"/>
              <a:t>Levels of work</a:t>
            </a:r>
          </a:p>
        </p:txBody>
      </p:sp>
    </p:spTree>
    <p:extLst>
      <p:ext uri="{BB962C8B-B14F-4D97-AF65-F5344CB8AC3E}">
        <p14:creationId xmlns:p14="http://schemas.microsoft.com/office/powerpoint/2010/main" val="217662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592E934-F377-4871-8A69-7855CB18C1FD}"/>
              </a:ext>
            </a:extLst>
          </p:cNvPr>
          <p:cNvSpPr/>
          <p:nvPr/>
        </p:nvSpPr>
        <p:spPr>
          <a:xfrm>
            <a:off x="3555024" y="222070"/>
            <a:ext cx="4920343" cy="335475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Electric level</a:t>
            </a:r>
          </a:p>
        </p:txBody>
      </p:sp>
      <p:sp>
        <p:nvSpPr>
          <p:cNvPr id="13" name="Oval 12">
            <a:extLst>
              <a:ext uri="{FF2B5EF4-FFF2-40B4-BE49-F238E27FC236}">
                <a16:creationId xmlns:a16="http://schemas.microsoft.com/office/drawing/2014/main" id="{E2DD3BDC-E3C8-48BF-94B9-3F5B40F0D491}"/>
              </a:ext>
            </a:extLst>
          </p:cNvPr>
          <p:cNvSpPr/>
          <p:nvPr/>
        </p:nvSpPr>
        <p:spPr>
          <a:xfrm>
            <a:off x="6749145" y="3281178"/>
            <a:ext cx="4920343" cy="335475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tx1"/>
                </a:solidFill>
                <a:effectLst>
                  <a:outerShdw blurRad="38100" dist="19050" dir="2700000" algn="tl" rotWithShape="0">
                    <a:schemeClr val="dk1">
                      <a:alpha val="40000"/>
                    </a:schemeClr>
                  </a:outerShdw>
                </a:effectLst>
              </a:rPr>
              <a:t>Digital level</a:t>
            </a:r>
            <a:endParaRPr lang="en-US"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F2BBA9F1-DF1C-43CD-BD2B-83ECCA3F829D}"/>
              </a:ext>
            </a:extLst>
          </p:cNvPr>
          <p:cNvSpPr/>
          <p:nvPr/>
        </p:nvSpPr>
        <p:spPr>
          <a:xfrm>
            <a:off x="3385038" y="0"/>
            <a:ext cx="8806962" cy="6710178"/>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9429F9A-88E1-471E-8B2C-8BC549642986}"/>
              </a:ext>
            </a:extLst>
          </p:cNvPr>
          <p:cNvSpPr/>
          <p:nvPr/>
        </p:nvSpPr>
        <p:spPr>
          <a:xfrm>
            <a:off x="1175657" y="3337428"/>
            <a:ext cx="4920343" cy="335475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n w="0"/>
                <a:solidFill>
                  <a:schemeClr val="tx1"/>
                </a:solidFill>
                <a:effectLst>
                  <a:outerShdw blurRad="38100" dist="19050" dir="2700000" algn="tl" rotWithShape="0">
                    <a:schemeClr val="dk1">
                      <a:alpha val="40000"/>
                    </a:schemeClr>
                  </a:outerShdw>
                </a:effectLst>
              </a:rPr>
              <a:t>Physical level</a:t>
            </a:r>
          </a:p>
        </p:txBody>
      </p:sp>
      <p:sp>
        <p:nvSpPr>
          <p:cNvPr id="2" name="TextBox 1">
            <a:extLst>
              <a:ext uri="{FF2B5EF4-FFF2-40B4-BE49-F238E27FC236}">
                <a16:creationId xmlns:a16="http://schemas.microsoft.com/office/drawing/2014/main" id="{E51F5132-8257-40B0-9340-CB59A2B43979}"/>
              </a:ext>
            </a:extLst>
          </p:cNvPr>
          <p:cNvSpPr txBox="1"/>
          <p:nvPr/>
        </p:nvSpPr>
        <p:spPr>
          <a:xfrm>
            <a:off x="6749145" y="295275"/>
            <a:ext cx="5338080" cy="5355312"/>
          </a:xfrm>
          <a:prstGeom prst="rect">
            <a:avLst/>
          </a:prstGeom>
          <a:noFill/>
        </p:spPr>
        <p:txBody>
          <a:bodyPr wrap="square" rtlCol="0">
            <a:spAutoFit/>
          </a:bodyPr>
          <a:lstStyle/>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In the first year of study, the work is mainly at this level, for example, hardware design and data acquisition</a:t>
            </a:r>
          </a:p>
          <a:p>
            <a:pPr marL="285750" indent="-285750">
              <a:buFont typeface="Arial" panose="020B0604020202020204" pitchFamily="34" charset="0"/>
              <a:buChar char="•"/>
            </a:pPr>
            <a:endParaRPr lang="en-US" dirty="0">
              <a:highlight>
                <a:srgbClr val="FBFCF7"/>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Also the research covers most of the physical aspects such as environmental impact,</a:t>
            </a:r>
            <a:r>
              <a:rPr lang="lv-LV" dirty="0">
                <a:highlight>
                  <a:srgbClr val="FBFCF7"/>
                </a:highlight>
                <a:latin typeface="Arial" panose="020B0604020202020204" pitchFamily="34" charset="0"/>
                <a:cs typeface="Arial" panose="020B0604020202020204" pitchFamily="34" charset="0"/>
              </a:rPr>
              <a:t> </a:t>
            </a:r>
            <a:r>
              <a:rPr lang="en-US" dirty="0">
                <a:highlight>
                  <a:srgbClr val="FBFCF7"/>
                </a:highlight>
                <a:latin typeface="Arial" panose="020B0604020202020204" pitchFamily="34" charset="0"/>
                <a:cs typeface="Arial" panose="020B0604020202020204" pitchFamily="34" charset="0"/>
              </a:rPr>
              <a:t>temperature, area of measured tissue</a:t>
            </a:r>
            <a:r>
              <a:rPr lang="lv-LV" dirty="0">
                <a:highlight>
                  <a:srgbClr val="FBFCF7"/>
                </a:highlight>
                <a:latin typeface="Arial" panose="020B0604020202020204" pitchFamily="34" charset="0"/>
                <a:cs typeface="Arial" panose="020B0604020202020204" pitchFamily="34" charset="0"/>
              </a:rPr>
              <a:t>, </a:t>
            </a:r>
            <a:r>
              <a:rPr lang="en-US" dirty="0">
                <a:highlight>
                  <a:srgbClr val="FBFCF7"/>
                </a:highlight>
                <a:latin typeface="Arial" panose="020B0604020202020204" pitchFamily="34" charset="0"/>
                <a:cs typeface="Arial" panose="020B0604020202020204" pitchFamily="34" charset="0"/>
              </a:rPr>
              <a:t> human skin inequality, </a:t>
            </a:r>
            <a:r>
              <a:rPr lang="en-US" dirty="0">
                <a:latin typeface="Arial" panose="020B0604020202020204" pitchFamily="34" charset="0"/>
                <a:cs typeface="Arial" panose="020B0604020202020204" pitchFamily="34" charset="0"/>
              </a:rPr>
              <a:t>how strong is the heartbeat</a:t>
            </a:r>
            <a:r>
              <a:rPr lang="en-US" dirty="0">
                <a:highlight>
                  <a:srgbClr val="FBFCF7"/>
                </a:highlight>
                <a:latin typeface="Arial" panose="020B0604020202020204" pitchFamily="34" charset="0"/>
                <a:cs typeface="Arial" panose="020B0604020202020204" pitchFamily="34" charset="0"/>
              </a:rPr>
              <a:t> and all related physical anomalies.</a:t>
            </a:r>
          </a:p>
          <a:p>
            <a:pPr marL="285750" indent="-285750">
              <a:buFont typeface="Arial" panose="020B0604020202020204" pitchFamily="34" charset="0"/>
              <a:buChar char="•"/>
            </a:pPr>
            <a:endParaRPr lang="en-US" dirty="0">
              <a:highlight>
                <a:srgbClr val="FBFCF7"/>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Getting to know the research aspects in more depth, this leads to endless diving in a new research topics such as electrodes, test leads, measuring equipment, processing unit, and so on.</a:t>
            </a:r>
          </a:p>
          <a:p>
            <a:pPr marL="285750" indent="-285750">
              <a:buFont typeface="Arial" panose="020B0604020202020204" pitchFamily="34" charset="0"/>
              <a:buChar char="•"/>
            </a:pPr>
            <a:endParaRPr lang="en-US" dirty="0">
              <a:highlight>
                <a:srgbClr val="FBFCF7"/>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In conclusion, this is the most important basis for a good measurement result, as well as the basics of obtaining quality data.</a:t>
            </a:r>
          </a:p>
        </p:txBody>
      </p:sp>
    </p:spTree>
    <p:extLst>
      <p:ext uri="{BB962C8B-B14F-4D97-AF65-F5344CB8AC3E}">
        <p14:creationId xmlns:p14="http://schemas.microsoft.com/office/powerpoint/2010/main" val="3318363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9429F9A-88E1-471E-8B2C-8BC549642986}"/>
              </a:ext>
            </a:extLst>
          </p:cNvPr>
          <p:cNvSpPr/>
          <p:nvPr/>
        </p:nvSpPr>
        <p:spPr>
          <a:xfrm>
            <a:off x="1175657" y="3337428"/>
            <a:ext cx="4920343" cy="335475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Physical level</a:t>
            </a:r>
          </a:p>
        </p:txBody>
      </p:sp>
      <p:sp>
        <p:nvSpPr>
          <p:cNvPr id="13" name="Oval 12">
            <a:extLst>
              <a:ext uri="{FF2B5EF4-FFF2-40B4-BE49-F238E27FC236}">
                <a16:creationId xmlns:a16="http://schemas.microsoft.com/office/drawing/2014/main" id="{E2DD3BDC-E3C8-48BF-94B9-3F5B40F0D491}"/>
              </a:ext>
            </a:extLst>
          </p:cNvPr>
          <p:cNvSpPr/>
          <p:nvPr/>
        </p:nvSpPr>
        <p:spPr>
          <a:xfrm>
            <a:off x="6749145" y="3281178"/>
            <a:ext cx="4920343" cy="335475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ln w="0"/>
                <a:solidFill>
                  <a:schemeClr val="tx1"/>
                </a:solidFill>
                <a:effectLst>
                  <a:outerShdw blurRad="38100" dist="19050" dir="2700000" algn="tl" rotWithShape="0">
                    <a:schemeClr val="dk1">
                      <a:alpha val="40000"/>
                    </a:schemeClr>
                  </a:outerShdw>
                </a:effectLst>
              </a:rPr>
              <a:t>Digital level</a:t>
            </a:r>
            <a:endParaRPr lang="en-US" dirty="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19F8B1F2-01B8-4E84-B1FF-4798C696A989}"/>
              </a:ext>
            </a:extLst>
          </p:cNvPr>
          <p:cNvSpPr/>
          <p:nvPr/>
        </p:nvSpPr>
        <p:spPr>
          <a:xfrm>
            <a:off x="1104900" y="3281178"/>
            <a:ext cx="11087100" cy="3576822"/>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9592E934-F377-4871-8A69-7855CB18C1FD}"/>
              </a:ext>
            </a:extLst>
          </p:cNvPr>
          <p:cNvSpPr/>
          <p:nvPr/>
        </p:nvSpPr>
        <p:spPr>
          <a:xfrm>
            <a:off x="3555024" y="222070"/>
            <a:ext cx="4920343" cy="335475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ln w="0"/>
                <a:solidFill>
                  <a:schemeClr val="tx1"/>
                </a:solidFill>
                <a:effectLst>
                  <a:outerShdw blurRad="38100" dist="19050" dir="2700000" algn="tl" rotWithShape="0">
                    <a:schemeClr val="dk1">
                      <a:alpha val="40000"/>
                    </a:schemeClr>
                  </a:outerShdw>
                </a:effectLst>
              </a:rPr>
              <a:t>Electric level</a:t>
            </a:r>
          </a:p>
        </p:txBody>
      </p:sp>
      <p:sp>
        <p:nvSpPr>
          <p:cNvPr id="2" name="TextBox 1">
            <a:extLst>
              <a:ext uri="{FF2B5EF4-FFF2-40B4-BE49-F238E27FC236}">
                <a16:creationId xmlns:a16="http://schemas.microsoft.com/office/drawing/2014/main" id="{9995CD51-59C8-4D92-B77E-F9E5BC6BE433}"/>
              </a:ext>
            </a:extLst>
          </p:cNvPr>
          <p:cNvSpPr txBox="1"/>
          <p:nvPr/>
        </p:nvSpPr>
        <p:spPr>
          <a:xfrm>
            <a:off x="1240973" y="3731781"/>
            <a:ext cx="11016343"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highlight>
                  <a:srgbClr val="FBFCF7"/>
                </a:highlight>
                <a:latin typeface="Arial" panose="020B0604020202020204" pitchFamily="34" charset="0"/>
                <a:cs typeface="Arial" panose="020B0604020202020204" pitchFamily="34" charset="0"/>
              </a:rPr>
              <a:t>This is the level at which electrical impulses are received from human tissue.</a:t>
            </a:r>
          </a:p>
          <a:p>
            <a:pPr marL="285750" indent="-285750">
              <a:buFont typeface="Arial" panose="020B0604020202020204" pitchFamily="34" charset="0"/>
              <a:buChar char="•"/>
            </a:pPr>
            <a:endParaRPr lang="en-US" sz="2000" dirty="0">
              <a:highlight>
                <a:srgbClr val="FBFCF7"/>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highlight>
                  <a:srgbClr val="FBFCF7"/>
                </a:highlight>
                <a:latin typeface="Arial" panose="020B0604020202020204" pitchFamily="34" charset="0"/>
                <a:cs typeface="Arial" panose="020B0604020202020204" pitchFamily="34" charset="0"/>
              </a:rPr>
              <a:t>It is the level at which transform the blood pressure changes in tissues, arteries as an electrical impulse as the changes in received electrical signal </a:t>
            </a:r>
          </a:p>
          <a:p>
            <a:pPr marL="285750" indent="-285750">
              <a:buFont typeface="Arial" panose="020B0604020202020204" pitchFamily="34" charset="0"/>
              <a:buChar char="•"/>
            </a:pPr>
            <a:endParaRPr lang="en-US" sz="2000" dirty="0">
              <a:highlight>
                <a:srgbClr val="FBFCF7"/>
              </a:highligh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At this level, all electrical connections and junctions must comply with low signal interference and must be well designed to lower the impact of measurements.</a:t>
            </a:r>
            <a:endParaRPr lang="en-US" sz="2000" dirty="0">
              <a:highlight>
                <a:srgbClr val="FBFCF7"/>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593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592E934-F377-4871-8A69-7855CB18C1FD}"/>
              </a:ext>
            </a:extLst>
          </p:cNvPr>
          <p:cNvSpPr/>
          <p:nvPr/>
        </p:nvSpPr>
        <p:spPr>
          <a:xfrm>
            <a:off x="3555024" y="222070"/>
            <a:ext cx="4920343" cy="3354752"/>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Electric level</a:t>
            </a:r>
          </a:p>
        </p:txBody>
      </p:sp>
      <p:sp>
        <p:nvSpPr>
          <p:cNvPr id="7" name="Oval 6">
            <a:extLst>
              <a:ext uri="{FF2B5EF4-FFF2-40B4-BE49-F238E27FC236}">
                <a16:creationId xmlns:a16="http://schemas.microsoft.com/office/drawing/2014/main" id="{29429F9A-88E1-471E-8B2C-8BC549642986}"/>
              </a:ext>
            </a:extLst>
          </p:cNvPr>
          <p:cNvSpPr/>
          <p:nvPr/>
        </p:nvSpPr>
        <p:spPr>
          <a:xfrm>
            <a:off x="1175657" y="3337428"/>
            <a:ext cx="4920343" cy="335475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n w="0"/>
                <a:solidFill>
                  <a:schemeClr val="tx1"/>
                </a:solidFill>
                <a:effectLst>
                  <a:outerShdw blurRad="38100" dist="19050" dir="2700000" algn="tl" rotWithShape="0">
                    <a:schemeClr val="dk1">
                      <a:alpha val="40000"/>
                    </a:schemeClr>
                  </a:outerShdw>
                </a:effectLst>
              </a:rPr>
              <a:t>Physical level</a:t>
            </a:r>
          </a:p>
        </p:txBody>
      </p:sp>
      <p:sp>
        <p:nvSpPr>
          <p:cNvPr id="6" name="Rectangle 5">
            <a:extLst>
              <a:ext uri="{FF2B5EF4-FFF2-40B4-BE49-F238E27FC236}">
                <a16:creationId xmlns:a16="http://schemas.microsoft.com/office/drawing/2014/main" id="{19F8B1F2-01B8-4E84-B1FF-4798C696A989}"/>
              </a:ext>
            </a:extLst>
          </p:cNvPr>
          <p:cNvSpPr/>
          <p:nvPr/>
        </p:nvSpPr>
        <p:spPr>
          <a:xfrm>
            <a:off x="1175657" y="0"/>
            <a:ext cx="7606393" cy="6858000"/>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E2DD3BDC-E3C8-48BF-94B9-3F5B40F0D491}"/>
              </a:ext>
            </a:extLst>
          </p:cNvPr>
          <p:cNvSpPr/>
          <p:nvPr/>
        </p:nvSpPr>
        <p:spPr>
          <a:xfrm>
            <a:off x="6749145" y="3281178"/>
            <a:ext cx="4920343" cy="335475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ln w="0"/>
                <a:solidFill>
                  <a:schemeClr val="tx1"/>
                </a:solidFill>
                <a:effectLst>
                  <a:outerShdw blurRad="38100" dist="19050" dir="2700000" algn="tl" rotWithShape="0">
                    <a:schemeClr val="dk1">
                      <a:alpha val="40000"/>
                    </a:schemeClr>
                  </a:outerShdw>
                </a:effectLst>
              </a:rPr>
              <a:t>Digital level</a:t>
            </a:r>
            <a:endParaRPr lang="en-US" b="1" dirty="0">
              <a:ln w="0"/>
              <a:solidFill>
                <a:schemeClr val="tx1"/>
              </a:solidFill>
              <a:effectLst>
                <a:outerShdw blurRad="38100" dist="19050" dir="2700000" algn="tl" rotWithShape="0">
                  <a:schemeClr val="dk1">
                    <a:alpha val="40000"/>
                  </a:schemeClr>
                </a:outerShdw>
              </a:effectLst>
            </a:endParaRPr>
          </a:p>
        </p:txBody>
      </p:sp>
      <p:sp>
        <p:nvSpPr>
          <p:cNvPr id="2" name="TextBox 1">
            <a:extLst>
              <a:ext uri="{FF2B5EF4-FFF2-40B4-BE49-F238E27FC236}">
                <a16:creationId xmlns:a16="http://schemas.microsoft.com/office/drawing/2014/main" id="{DD3D82F5-646F-484C-9EAD-505462E6CD7C}"/>
              </a:ext>
            </a:extLst>
          </p:cNvPr>
          <p:cNvSpPr txBox="1"/>
          <p:nvPr/>
        </p:nvSpPr>
        <p:spPr>
          <a:xfrm>
            <a:off x="1175657" y="85725"/>
            <a:ext cx="11016343" cy="1754326"/>
          </a:xfrm>
          <a:prstGeom prst="rect">
            <a:avLst/>
          </a:prstGeom>
          <a:noFill/>
        </p:spPr>
        <p:txBody>
          <a:bodyPr wrap="square" rtlCol="0">
            <a:spAutoFit/>
          </a:bodyPr>
          <a:lstStyle/>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This is the final step in signal processing and display of the data as a final result</a:t>
            </a:r>
          </a:p>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Different data filtering and separation must be performed to obtain the best output</a:t>
            </a:r>
          </a:p>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This is a place for more research and analysis to get better results</a:t>
            </a:r>
          </a:p>
          <a:p>
            <a:pPr marL="285750" indent="-285750">
              <a:buFont typeface="Arial" panose="020B0604020202020204" pitchFamily="34" charset="0"/>
              <a:buChar char="•"/>
            </a:pPr>
            <a:r>
              <a:rPr lang="en-US" dirty="0">
                <a:highlight>
                  <a:srgbClr val="FBFCF7"/>
                </a:highlight>
                <a:latin typeface="Arial" panose="020B0604020202020204" pitchFamily="34" charset="0"/>
                <a:cs typeface="Arial" panose="020B0604020202020204" pitchFamily="34" charset="0"/>
              </a:rPr>
              <a:t>As one of the main goals is to reduce the energy consumption of the wearable device, some of the state of the art, data processing techniques, models and neural network methods need to be researched and followed at this level.</a:t>
            </a:r>
          </a:p>
        </p:txBody>
      </p:sp>
    </p:spTree>
    <p:extLst>
      <p:ext uri="{BB962C8B-B14F-4D97-AF65-F5344CB8AC3E}">
        <p14:creationId xmlns:p14="http://schemas.microsoft.com/office/powerpoint/2010/main" val="152099277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10458</TotalTime>
  <Words>986</Words>
  <Application>Microsoft Office PowerPoint</Application>
  <PresentationFormat>Widescreen</PresentationFormat>
  <Paragraphs>134</Paragraphs>
  <Slides>24</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Wingdings 3</vt:lpstr>
      <vt:lpstr>Wisp</vt:lpstr>
      <vt:lpstr>Bioimpedance in a wearable device</vt:lpstr>
      <vt:lpstr>Agenda</vt:lpstr>
      <vt:lpstr>Projects</vt:lpstr>
      <vt:lpstr>What I’m doing</vt:lpstr>
      <vt:lpstr>PowerPoint Presentation</vt:lpstr>
      <vt:lpstr>Levels of work</vt:lpstr>
      <vt:lpstr>PowerPoint Presentation</vt:lpstr>
      <vt:lpstr>PowerPoint Presentation</vt:lpstr>
      <vt:lpstr>PowerPoint Presentation</vt:lpstr>
      <vt:lpstr>Hardware overview</vt:lpstr>
      <vt:lpstr>Hardware overview</vt:lpstr>
      <vt:lpstr>MAX30001 data acquisition</vt:lpstr>
      <vt:lpstr>Wavelet analysis</vt:lpstr>
      <vt:lpstr>Electrodes</vt:lpstr>
      <vt:lpstr>Impedance analyzer</vt:lpstr>
      <vt:lpstr>Data output from MFIA</vt:lpstr>
      <vt:lpstr>MFIA data</vt:lpstr>
      <vt:lpstr>PowerPoint Presentation</vt:lpstr>
      <vt:lpstr>Long term goals</vt:lpstr>
      <vt:lpstr>Signal analysis</vt:lpstr>
      <vt:lpstr>Data analysis</vt:lpstr>
      <vt:lpstr>Conclusions</vt:lpstr>
      <vt:lpstr>References</vt:lpstr>
      <vt:lpstr>Thanks for participating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Bioimpedance in a wearable device</dc:title>
  <dc:creator>Didzis Lapsa</dc:creator>
  <cp:lastModifiedBy>Didzis Lapsa</cp:lastModifiedBy>
  <cp:revision>114</cp:revision>
  <dcterms:created xsi:type="dcterms:W3CDTF">2021-02-24T11:59:31Z</dcterms:created>
  <dcterms:modified xsi:type="dcterms:W3CDTF">2022-03-23T15:13:09Z</dcterms:modified>
</cp:coreProperties>
</file>