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57" r:id="rId3"/>
    <p:sldId id="261" r:id="rId4"/>
    <p:sldId id="269" r:id="rId5"/>
    <p:sldId id="262" r:id="rId6"/>
    <p:sldId id="259" r:id="rId7"/>
    <p:sldId id="263" r:id="rId8"/>
    <p:sldId id="264" r:id="rId9"/>
    <p:sldId id="266" r:id="rId10"/>
    <p:sldId id="265" r:id="rId11"/>
    <p:sldId id="267" r:id="rId12"/>
    <p:sldId id="270" r:id="rId13"/>
    <p:sldId id="272" r:id="rId14"/>
    <p:sldId id="268" r:id="rId15"/>
    <p:sldId id="273" r:id="rId16"/>
    <p:sldId id="274" r:id="rId17"/>
    <p:sldId id="271" r:id="rId18"/>
    <p:sldId id="275" r:id="rId19"/>
    <p:sldId id="279" r:id="rId20"/>
    <p:sldId id="280" r:id="rId21"/>
    <p:sldId id="281" r:id="rId22"/>
    <p:sldId id="276" r:id="rId23"/>
    <p:sldId id="282" r:id="rId24"/>
    <p:sldId id="286" r:id="rId25"/>
    <p:sldId id="283" r:id="rId26"/>
    <p:sldId id="285" r:id="rId27"/>
    <p:sldId id="284" r:id="rId28"/>
    <p:sldId id="278" r:id="rId29"/>
    <p:sldId id="260" r:id="rId30"/>
    <p:sldId id="287"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3010"/>
    <a:srgbClr val="FBFC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438" autoAdjust="0"/>
  </p:normalViewPr>
  <p:slideViewPr>
    <p:cSldViewPr snapToGrid="0">
      <p:cViewPr>
        <p:scale>
          <a:sx n="106" d="100"/>
          <a:sy n="106" d="100"/>
        </p:scale>
        <p:origin x="756"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1B88D-ECD3-448F-BA58-76C6F968BB92}"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F3A13-969E-4FBA-9089-BDBF322E8E55}" type="slidenum">
              <a:rPr lang="en-US" smtClean="0"/>
              <a:t>‹#›</a:t>
            </a:fld>
            <a:endParaRPr lang="en-US"/>
          </a:p>
        </p:txBody>
      </p:sp>
    </p:spTree>
    <p:extLst>
      <p:ext uri="{BB962C8B-B14F-4D97-AF65-F5344CB8AC3E}">
        <p14:creationId xmlns:p14="http://schemas.microsoft.com/office/powerpoint/2010/main" val="2773799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F3A13-969E-4FBA-9089-BDBF322E8E55}" type="slidenum">
              <a:rPr lang="en-US" smtClean="0"/>
              <a:t>3</a:t>
            </a:fld>
            <a:endParaRPr lang="en-US"/>
          </a:p>
        </p:txBody>
      </p:sp>
    </p:spTree>
    <p:extLst>
      <p:ext uri="{BB962C8B-B14F-4D97-AF65-F5344CB8AC3E}">
        <p14:creationId xmlns:p14="http://schemas.microsoft.com/office/powerpoint/2010/main" val="2914451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F3A13-969E-4FBA-9089-BDBF322E8E55}" type="slidenum">
              <a:rPr lang="en-US" smtClean="0"/>
              <a:t>4</a:t>
            </a:fld>
            <a:endParaRPr lang="en-US"/>
          </a:p>
        </p:txBody>
      </p:sp>
    </p:spTree>
    <p:extLst>
      <p:ext uri="{BB962C8B-B14F-4D97-AF65-F5344CB8AC3E}">
        <p14:creationId xmlns:p14="http://schemas.microsoft.com/office/powerpoint/2010/main" val="379652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F3A13-969E-4FBA-9089-BDBF322E8E55}" type="slidenum">
              <a:rPr lang="en-US" smtClean="0"/>
              <a:t>8</a:t>
            </a:fld>
            <a:endParaRPr lang="en-US"/>
          </a:p>
        </p:txBody>
      </p:sp>
    </p:spTree>
    <p:extLst>
      <p:ext uri="{BB962C8B-B14F-4D97-AF65-F5344CB8AC3E}">
        <p14:creationId xmlns:p14="http://schemas.microsoft.com/office/powerpoint/2010/main" val="114474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F3A13-969E-4FBA-9089-BDBF322E8E55}" type="slidenum">
              <a:rPr lang="en-US" smtClean="0"/>
              <a:t>19</a:t>
            </a:fld>
            <a:endParaRPr lang="en-US"/>
          </a:p>
        </p:txBody>
      </p:sp>
    </p:spTree>
    <p:extLst>
      <p:ext uri="{BB962C8B-B14F-4D97-AF65-F5344CB8AC3E}">
        <p14:creationId xmlns:p14="http://schemas.microsoft.com/office/powerpoint/2010/main" val="3438178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F3A13-969E-4FBA-9089-BDBF322E8E55}" type="slidenum">
              <a:rPr lang="en-US" smtClean="0"/>
              <a:t>22</a:t>
            </a:fld>
            <a:endParaRPr lang="en-US"/>
          </a:p>
        </p:txBody>
      </p:sp>
    </p:spTree>
    <p:extLst>
      <p:ext uri="{BB962C8B-B14F-4D97-AF65-F5344CB8AC3E}">
        <p14:creationId xmlns:p14="http://schemas.microsoft.com/office/powerpoint/2010/main" val="182939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9F3A13-969E-4FBA-9089-BDBF322E8E55}" type="slidenum">
              <a:rPr lang="en-US" smtClean="0"/>
              <a:t>23</a:t>
            </a:fld>
            <a:endParaRPr lang="en-US"/>
          </a:p>
        </p:txBody>
      </p:sp>
    </p:spTree>
    <p:extLst>
      <p:ext uri="{BB962C8B-B14F-4D97-AF65-F5344CB8AC3E}">
        <p14:creationId xmlns:p14="http://schemas.microsoft.com/office/powerpoint/2010/main" val="3789941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263B02-A53E-442E-8128-064E8FA2CDAF}" type="datetimeFigureOut">
              <a:rPr lang="lv-LV" smtClean="0"/>
              <a:t>09.03.2021</a:t>
            </a:fld>
            <a:endParaRPr lang="lv-LV"/>
          </a:p>
        </p:txBody>
      </p:sp>
      <p:sp>
        <p:nvSpPr>
          <p:cNvPr id="5" name="Footer Placeholder 4"/>
          <p:cNvSpPr>
            <a:spLocks noGrp="1"/>
          </p:cNvSpPr>
          <p:nvPr>
            <p:ph type="ftr" sz="quarter" idx="11"/>
          </p:nvPr>
        </p:nvSpPr>
        <p:spPr/>
        <p:txBody>
          <a:bodyPr/>
          <a:lstStyle/>
          <a:p>
            <a:endParaRPr lang="lv-LV"/>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164748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263B02-A53E-442E-8128-064E8FA2CDAF}" type="datetimeFigureOut">
              <a:rPr lang="lv-LV" smtClean="0"/>
              <a:t>09.03.2021</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2931867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263B02-A53E-442E-8128-064E8FA2CDAF}" type="datetimeFigureOut">
              <a:rPr lang="lv-LV" smtClean="0"/>
              <a:t>09.03.2021</a:t>
            </a:fld>
            <a:endParaRPr lang="lv-LV"/>
          </a:p>
        </p:txBody>
      </p:sp>
      <p:sp>
        <p:nvSpPr>
          <p:cNvPr id="5" name="Footer Placeholder 4"/>
          <p:cNvSpPr>
            <a:spLocks noGrp="1"/>
          </p:cNvSpPr>
          <p:nvPr>
            <p:ph type="ftr" sz="quarter" idx="11"/>
          </p:nvPr>
        </p:nvSpPr>
        <p:spPr/>
        <p:txBody>
          <a:bodyPr/>
          <a:lstStyle/>
          <a:p>
            <a:endParaRPr lang="lv-LV"/>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BA4A03-3866-4B4F-994A-4FDC129405E2}" type="slidenum">
              <a:rPr lang="lv-LV" smtClean="0"/>
              <a:t>‹#›</a:t>
            </a:fld>
            <a:endParaRPr lang="lv-LV"/>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47459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A263B02-A53E-442E-8128-064E8FA2CDAF}" type="datetimeFigureOut">
              <a:rPr lang="lv-LV" smtClean="0"/>
              <a:t>09.03.2021</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2244145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A263B02-A53E-442E-8128-064E8FA2CDAF}" type="datetimeFigureOut">
              <a:rPr lang="lv-LV" smtClean="0"/>
              <a:t>09.03.2021</a:t>
            </a:fld>
            <a:endParaRPr lang="lv-LV"/>
          </a:p>
        </p:txBody>
      </p:sp>
      <p:sp>
        <p:nvSpPr>
          <p:cNvPr id="6" name="Footer Placeholder 5"/>
          <p:cNvSpPr>
            <a:spLocks noGrp="1"/>
          </p:cNvSpPr>
          <p:nvPr>
            <p:ph type="ftr" sz="quarter" idx="11"/>
          </p:nvPr>
        </p:nvSpPr>
        <p:spPr/>
        <p:txBody>
          <a:bodyPr/>
          <a:lstStyle/>
          <a:p>
            <a:endParaRPr lang="lv-LV"/>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BA4A03-3866-4B4F-994A-4FDC129405E2}" type="slidenum">
              <a:rPr lang="lv-LV" smtClean="0"/>
              <a:t>‹#›</a:t>
            </a:fld>
            <a:endParaRPr lang="lv-LV"/>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2359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EA263B02-A53E-442E-8128-064E8FA2CDAF}" type="datetimeFigureOut">
              <a:rPr lang="lv-LV" smtClean="0"/>
              <a:t>09.03.2021</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3136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63B02-A53E-442E-8128-064E8FA2CDAF}" type="datetimeFigureOut">
              <a:rPr lang="lv-LV" smtClean="0"/>
              <a:t>09.03.2021</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3486346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63B02-A53E-442E-8128-064E8FA2CDAF}" type="datetimeFigureOut">
              <a:rPr lang="lv-LV" smtClean="0"/>
              <a:t>09.03.2021</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646957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263B02-A53E-442E-8128-064E8FA2CDAF}" type="datetimeFigureOut">
              <a:rPr lang="lv-LV" smtClean="0"/>
              <a:t>09.03.2021</a:t>
            </a:fld>
            <a:endParaRPr lang="lv-LV"/>
          </a:p>
        </p:txBody>
      </p:sp>
      <p:sp>
        <p:nvSpPr>
          <p:cNvPr id="5" name="Footer Placeholder 4"/>
          <p:cNvSpPr>
            <a:spLocks noGrp="1"/>
          </p:cNvSpPr>
          <p:nvPr>
            <p:ph type="ftr" sz="quarter" idx="11"/>
          </p:nvPr>
        </p:nvSpPr>
        <p:spPr/>
        <p:txBody>
          <a:bodyPr/>
          <a:lstStyle/>
          <a:p>
            <a:endParaRPr lang="lv-LV"/>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3230150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263B02-A53E-442E-8128-064E8FA2CDAF}" type="datetimeFigureOut">
              <a:rPr lang="lv-LV" smtClean="0"/>
              <a:t>09.03.2021</a:t>
            </a:fld>
            <a:endParaRPr lang="lv-LV"/>
          </a:p>
        </p:txBody>
      </p:sp>
      <p:sp>
        <p:nvSpPr>
          <p:cNvPr id="5" name="Footer Placeholder 4"/>
          <p:cNvSpPr>
            <a:spLocks noGrp="1"/>
          </p:cNvSpPr>
          <p:nvPr>
            <p:ph type="ftr" sz="quarter" idx="11"/>
          </p:nvPr>
        </p:nvSpPr>
        <p:spPr/>
        <p:txBody>
          <a:bodyPr/>
          <a:lstStyle/>
          <a:p>
            <a:endParaRPr lang="lv-LV"/>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59112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263B02-A53E-442E-8128-064E8FA2CDAF}" type="datetimeFigureOut">
              <a:rPr lang="lv-LV" smtClean="0"/>
              <a:t>09.03.2021</a:t>
            </a:fld>
            <a:endParaRPr lang="lv-LV"/>
          </a:p>
        </p:txBody>
      </p:sp>
      <p:sp>
        <p:nvSpPr>
          <p:cNvPr id="6" name="Footer Placeholder 5"/>
          <p:cNvSpPr>
            <a:spLocks noGrp="1"/>
          </p:cNvSpPr>
          <p:nvPr>
            <p:ph type="ftr" sz="quarter" idx="11"/>
          </p:nvPr>
        </p:nvSpPr>
        <p:spPr/>
        <p:txBody>
          <a:bodyPr/>
          <a:lstStyle/>
          <a:p>
            <a:endParaRPr lang="lv-LV"/>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2764385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263B02-A53E-442E-8128-064E8FA2CDAF}" type="datetimeFigureOut">
              <a:rPr lang="lv-LV" smtClean="0"/>
              <a:t>09.03.2021</a:t>
            </a:fld>
            <a:endParaRPr lang="lv-LV"/>
          </a:p>
        </p:txBody>
      </p:sp>
      <p:sp>
        <p:nvSpPr>
          <p:cNvPr id="8" name="Footer Placeholder 7"/>
          <p:cNvSpPr>
            <a:spLocks noGrp="1"/>
          </p:cNvSpPr>
          <p:nvPr>
            <p:ph type="ftr" sz="quarter" idx="11"/>
          </p:nvPr>
        </p:nvSpPr>
        <p:spPr/>
        <p:txBody>
          <a:bodyPr/>
          <a:lstStyle/>
          <a:p>
            <a:endParaRPr lang="lv-LV"/>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3185668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263B02-A53E-442E-8128-064E8FA2CDAF}" type="datetimeFigureOut">
              <a:rPr lang="lv-LV" smtClean="0"/>
              <a:t>09.03.2021</a:t>
            </a:fld>
            <a:endParaRPr lang="lv-LV"/>
          </a:p>
        </p:txBody>
      </p:sp>
      <p:sp>
        <p:nvSpPr>
          <p:cNvPr id="4" name="Footer Placeholder 3"/>
          <p:cNvSpPr>
            <a:spLocks noGrp="1"/>
          </p:cNvSpPr>
          <p:nvPr>
            <p:ph type="ftr" sz="quarter" idx="11"/>
          </p:nvPr>
        </p:nvSpPr>
        <p:spPr/>
        <p:txBody>
          <a:bodyPr/>
          <a:lstStyle/>
          <a:p>
            <a:endParaRPr lang="lv-LV"/>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2602379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63B02-A53E-442E-8128-064E8FA2CDAF}" type="datetimeFigureOut">
              <a:rPr lang="lv-LV" smtClean="0"/>
              <a:t>09.03.2021</a:t>
            </a:fld>
            <a:endParaRPr lang="lv-LV"/>
          </a:p>
        </p:txBody>
      </p:sp>
      <p:sp>
        <p:nvSpPr>
          <p:cNvPr id="3" name="Footer Placeholder 2"/>
          <p:cNvSpPr>
            <a:spLocks noGrp="1"/>
          </p:cNvSpPr>
          <p:nvPr>
            <p:ph type="ftr" sz="quarter" idx="11"/>
          </p:nvPr>
        </p:nvSpPr>
        <p:spPr/>
        <p:txBody>
          <a:bodyPr/>
          <a:lstStyle/>
          <a:p>
            <a:endParaRPr lang="lv-LV"/>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2996726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263B02-A53E-442E-8128-064E8FA2CDAF}" type="datetimeFigureOut">
              <a:rPr lang="lv-LV" smtClean="0"/>
              <a:t>09.03.2021</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1115052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A263B02-A53E-442E-8128-064E8FA2CDAF}" type="datetimeFigureOut">
              <a:rPr lang="lv-LV" smtClean="0"/>
              <a:t>09.03.2021</a:t>
            </a:fld>
            <a:endParaRPr lang="lv-LV"/>
          </a:p>
        </p:txBody>
      </p:sp>
      <p:sp>
        <p:nvSpPr>
          <p:cNvPr id="6" name="Footer Placeholder 5"/>
          <p:cNvSpPr>
            <a:spLocks noGrp="1"/>
          </p:cNvSpPr>
          <p:nvPr>
            <p:ph type="ftr" sz="quarter" idx="11"/>
          </p:nvPr>
        </p:nvSpPr>
        <p:spPr/>
        <p:txBody>
          <a:bodyPr/>
          <a:lstStyle/>
          <a:p>
            <a:endParaRPr lang="lv-LV"/>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CBA4A03-3866-4B4F-994A-4FDC129405E2}" type="slidenum">
              <a:rPr lang="lv-LV" smtClean="0"/>
              <a:t>‹#›</a:t>
            </a:fld>
            <a:endParaRPr lang="lv-LV"/>
          </a:p>
        </p:txBody>
      </p:sp>
    </p:spTree>
    <p:extLst>
      <p:ext uri="{BB962C8B-B14F-4D97-AF65-F5344CB8AC3E}">
        <p14:creationId xmlns:p14="http://schemas.microsoft.com/office/powerpoint/2010/main" val="225452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A263B02-A53E-442E-8128-064E8FA2CDAF}" type="datetimeFigureOut">
              <a:rPr lang="lv-LV" smtClean="0"/>
              <a:t>09.03.2021</a:t>
            </a:fld>
            <a:endParaRPr lang="lv-LV"/>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lv-LV"/>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CBA4A03-3866-4B4F-994A-4FDC129405E2}" type="slidenum">
              <a:rPr lang="lv-LV" smtClean="0"/>
              <a:t>‹#›</a:t>
            </a:fld>
            <a:endParaRPr lang="lv-LV"/>
          </a:p>
        </p:txBody>
      </p:sp>
    </p:spTree>
    <p:extLst>
      <p:ext uri="{BB962C8B-B14F-4D97-AF65-F5344CB8AC3E}">
        <p14:creationId xmlns:p14="http://schemas.microsoft.com/office/powerpoint/2010/main" val="266534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 Target="slide2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slide" Target="slide2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eliko.ee/bioimpedance-spectroscopy-based-smart-needle/" TargetMode="External"/><Relationship Id="rId2" Type="http://schemas.openxmlformats.org/officeDocument/2006/relationships/hyperlink" Target="https://github.com/OpenEIT/OpenEI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edi.lv/projects/komunikacijas-sistema-caur-cilveka-kermeni-ar-pielietojumiem-kermena-meroga-bezvadu-tiklos-bcc/"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wired.it/gadget/accessori/2017/03/16/montblanc-summit-smartwatch/" TargetMode="External"/><Relationship Id="rId5" Type="http://schemas.openxmlformats.org/officeDocument/2006/relationships/image" Target="../media/image1.jpg"/><Relationship Id="rId4" Type="http://schemas.openxmlformats.org/officeDocument/2006/relationships/hyperlink" Target="https://www.edi.lv/projects/energoefektiva-veselibas-stavokla-un-uzvedibas-noverosana-ar-valkajamam-iericem-un-lietu-internetu-featur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edi.lv/projects/komunikacijas-sistema-caur-cilveka-kermeni-ar-pielietojumiem-kermena-meroga-bezvadu-tiklos-bcc/" TargetMode="External"/><Relationship Id="rId7"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wired.it/gadget/accessori/2017/03/16/montblanc-summit-smartwatch/" TargetMode="External"/><Relationship Id="rId5" Type="http://schemas.openxmlformats.org/officeDocument/2006/relationships/image" Target="../media/image1.jpg"/><Relationship Id="rId4" Type="http://schemas.openxmlformats.org/officeDocument/2006/relationships/hyperlink" Target="https://www.edi.lv/projects/energoefektiva-veselibas-stavokla-un-uzvedibas-noverosana-ar-valkajamam-iericem-un-lietu-internetu-featur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Central_nervous_system" TargetMode="Externa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F76F0-1C6F-4337-B6A7-2689FB52AFB2}"/>
              </a:ext>
            </a:extLst>
          </p:cNvPr>
          <p:cNvSpPr>
            <a:spLocks noGrp="1"/>
          </p:cNvSpPr>
          <p:nvPr>
            <p:ph type="ctrTitle"/>
          </p:nvPr>
        </p:nvSpPr>
        <p:spPr/>
        <p:txBody>
          <a:bodyPr/>
          <a:lstStyle/>
          <a:p>
            <a:r>
              <a:rPr lang="en-US" dirty="0"/>
              <a:t>Bioimpedance in a wearable device</a:t>
            </a:r>
            <a:endParaRPr lang="lv-LV" dirty="0"/>
          </a:p>
        </p:txBody>
      </p:sp>
      <p:sp>
        <p:nvSpPr>
          <p:cNvPr id="3" name="Subtitle 2">
            <a:extLst>
              <a:ext uri="{FF2B5EF4-FFF2-40B4-BE49-F238E27FC236}">
                <a16:creationId xmlns:a16="http://schemas.microsoft.com/office/drawing/2014/main" id="{8101BE60-4F12-47F3-B8C3-2AD7362CB1A5}"/>
              </a:ext>
            </a:extLst>
          </p:cNvPr>
          <p:cNvSpPr>
            <a:spLocks noGrp="1"/>
          </p:cNvSpPr>
          <p:nvPr>
            <p:ph type="subTitle" idx="1"/>
          </p:nvPr>
        </p:nvSpPr>
        <p:spPr>
          <a:xfrm>
            <a:off x="2589213" y="4777379"/>
            <a:ext cx="8915399" cy="1955930"/>
          </a:xfrm>
        </p:spPr>
        <p:txBody>
          <a:bodyPr>
            <a:normAutofit/>
          </a:bodyPr>
          <a:lstStyle/>
          <a:p>
            <a:r>
              <a:rPr lang="lv-LV" dirty="0"/>
              <a:t>Didzis Lapsa   </a:t>
            </a:r>
            <a:r>
              <a:rPr lang="lv-LV" sz="1200" i="1" dirty="0">
                <a:solidFill>
                  <a:schemeClr val="bg1">
                    <a:lumMod val="65000"/>
                  </a:schemeClr>
                </a:solidFill>
              </a:rPr>
              <a:t>https://www.edi.lv/team/didzis-lapsa/</a:t>
            </a:r>
            <a:endParaRPr lang="lv-LV" i="1" dirty="0">
              <a:solidFill>
                <a:schemeClr val="bg1">
                  <a:lumMod val="65000"/>
                </a:schemeClr>
              </a:solidFill>
            </a:endParaRPr>
          </a:p>
          <a:p>
            <a:r>
              <a:rPr lang="en-US" dirty="0"/>
              <a:t>PhD</a:t>
            </a:r>
            <a:r>
              <a:rPr lang="lv-LV" dirty="0"/>
              <a:t> Student, LU </a:t>
            </a:r>
            <a:r>
              <a:rPr lang="en-US" dirty="0"/>
              <a:t>and</a:t>
            </a:r>
            <a:r>
              <a:rPr lang="lv-LV" dirty="0"/>
              <a:t> EDI</a:t>
            </a:r>
          </a:p>
          <a:p>
            <a:r>
              <a:rPr lang="en-US" dirty="0"/>
              <a:t>Supervisor of Dissertation: Dr </a:t>
            </a:r>
            <a:r>
              <a:rPr lang="en-US" dirty="0" err="1"/>
              <a:t>Atis</a:t>
            </a:r>
            <a:r>
              <a:rPr lang="en-US" dirty="0"/>
              <a:t> </a:t>
            </a:r>
            <a:r>
              <a:rPr lang="en-US" dirty="0" err="1"/>
              <a:t>Elsts</a:t>
            </a:r>
            <a:r>
              <a:rPr lang="en-US" dirty="0"/>
              <a:t> </a:t>
            </a:r>
          </a:p>
          <a:p>
            <a:r>
              <a:rPr lang="lv-LV" dirty="0"/>
              <a:t>Rīga, 10/02/2021</a:t>
            </a:r>
          </a:p>
        </p:txBody>
      </p:sp>
    </p:spTree>
    <p:extLst>
      <p:ext uri="{BB962C8B-B14F-4D97-AF65-F5344CB8AC3E}">
        <p14:creationId xmlns:p14="http://schemas.microsoft.com/office/powerpoint/2010/main" val="3706797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5F94-AFF8-4CD2-853D-AB34060ADE64}"/>
              </a:ext>
            </a:extLst>
          </p:cNvPr>
          <p:cNvSpPr>
            <a:spLocks noGrp="1"/>
          </p:cNvSpPr>
          <p:nvPr>
            <p:ph type="title"/>
          </p:nvPr>
        </p:nvSpPr>
        <p:spPr>
          <a:xfrm>
            <a:off x="2090057" y="0"/>
            <a:ext cx="10101943" cy="1013101"/>
          </a:xfrm>
        </p:spPr>
        <p:txBody>
          <a:bodyPr>
            <a:normAutofit fontScale="90000"/>
          </a:bodyPr>
          <a:lstStyle/>
          <a:p>
            <a:r>
              <a:rPr lang="en-US" dirty="0"/>
              <a:t>Body Coupled Communication / Intra-body communication</a:t>
            </a:r>
            <a:br>
              <a:rPr lang="lv-LV" dirty="0"/>
            </a:br>
            <a:endParaRPr lang="en-US" dirty="0"/>
          </a:p>
        </p:txBody>
      </p:sp>
      <p:sp>
        <p:nvSpPr>
          <p:cNvPr id="3" name="Content Placeholder 2">
            <a:extLst>
              <a:ext uri="{FF2B5EF4-FFF2-40B4-BE49-F238E27FC236}">
                <a16:creationId xmlns:a16="http://schemas.microsoft.com/office/drawing/2014/main" id="{B0A79AEC-0272-48FD-8B6F-3EBA5D2D7355}"/>
              </a:ext>
            </a:extLst>
          </p:cNvPr>
          <p:cNvSpPr>
            <a:spLocks noGrp="1"/>
          </p:cNvSpPr>
          <p:nvPr>
            <p:ph idx="1"/>
          </p:nvPr>
        </p:nvSpPr>
        <p:spPr>
          <a:xfrm>
            <a:off x="3988525" y="4815840"/>
            <a:ext cx="8107680" cy="1763486"/>
          </a:xfrm>
        </p:spPr>
        <p:txBody>
          <a:bodyPr>
            <a:normAutofit/>
          </a:bodyPr>
          <a:lstStyle/>
          <a:p>
            <a:r>
              <a:rPr lang="en-US" dirty="0"/>
              <a:t>Modern hospital monitoring network: Sensors record and transmit their data to monitoring devices. The sensors on or inside the body use intra-body communication techniques for data transmission to other sensors. Eventually, the data is transferred from one central link sensor to a hospital access point and can be analyzed on personal monitoring devices or stored in the patient’s electronic record [</a:t>
            </a:r>
            <a:r>
              <a:rPr lang="en-US" dirty="0">
                <a:hlinkClick r:id="rId2" action="ppaction://hlinksldjump"/>
              </a:rPr>
              <a:t>4</a:t>
            </a:r>
            <a:r>
              <a:rPr lang="en-US" dirty="0"/>
              <a:t>]</a:t>
            </a:r>
          </a:p>
          <a:p>
            <a:endParaRPr lang="en-US" dirty="0"/>
          </a:p>
        </p:txBody>
      </p:sp>
      <p:pic>
        <p:nvPicPr>
          <p:cNvPr id="5" name="image1.png">
            <a:extLst>
              <a:ext uri="{FF2B5EF4-FFF2-40B4-BE49-F238E27FC236}">
                <a16:creationId xmlns:a16="http://schemas.microsoft.com/office/drawing/2014/main" id="{FED93B6B-4C7F-4751-A5FD-01BB38167F40}"/>
              </a:ext>
            </a:extLst>
          </p:cNvPr>
          <p:cNvPicPr/>
          <p:nvPr/>
        </p:nvPicPr>
        <p:blipFill>
          <a:blip r:embed="rId3"/>
          <a:srcRect/>
          <a:stretch>
            <a:fillRect/>
          </a:stretch>
        </p:blipFill>
        <p:spPr>
          <a:xfrm>
            <a:off x="5921829" y="1013101"/>
            <a:ext cx="6270171" cy="3802739"/>
          </a:xfrm>
          <a:prstGeom prst="rect">
            <a:avLst/>
          </a:prstGeom>
          <a:ln/>
        </p:spPr>
      </p:pic>
    </p:spTree>
    <p:extLst>
      <p:ext uri="{BB962C8B-B14F-4D97-AF65-F5344CB8AC3E}">
        <p14:creationId xmlns:p14="http://schemas.microsoft.com/office/powerpoint/2010/main" val="29119247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6528-83FF-462D-BE36-492CBFC3C017}"/>
              </a:ext>
            </a:extLst>
          </p:cNvPr>
          <p:cNvSpPr>
            <a:spLocks noGrp="1"/>
          </p:cNvSpPr>
          <p:nvPr>
            <p:ph type="title"/>
          </p:nvPr>
        </p:nvSpPr>
        <p:spPr>
          <a:xfrm>
            <a:off x="1532709" y="0"/>
            <a:ext cx="10659291" cy="670560"/>
          </a:xfrm>
        </p:spPr>
        <p:txBody>
          <a:bodyPr>
            <a:noAutofit/>
          </a:bodyPr>
          <a:lstStyle/>
          <a:p>
            <a:r>
              <a:rPr lang="en-US" sz="2800" dirty="0">
                <a:solidFill>
                  <a:srgbClr val="002060"/>
                </a:solidFill>
              </a:rPr>
              <a:t>Bioimpedance analysis/</a:t>
            </a:r>
            <a:r>
              <a:rPr lang="en-US" sz="2800" b="1" dirty="0"/>
              <a:t> </a:t>
            </a:r>
            <a:r>
              <a:rPr lang="en-US" sz="2800" dirty="0">
                <a:solidFill>
                  <a:srgbClr val="002060"/>
                </a:solidFill>
              </a:rPr>
              <a:t>Bioelectrical impedance analysis</a:t>
            </a:r>
            <a:br>
              <a:rPr lang="lv-LV" sz="2800" dirty="0">
                <a:solidFill>
                  <a:srgbClr val="002060"/>
                </a:solidFill>
              </a:rPr>
            </a:br>
            <a:endParaRPr lang="en-US" sz="2800" dirty="0"/>
          </a:p>
        </p:txBody>
      </p:sp>
      <p:sp>
        <p:nvSpPr>
          <p:cNvPr id="3" name="Content Placeholder 2">
            <a:extLst>
              <a:ext uri="{FF2B5EF4-FFF2-40B4-BE49-F238E27FC236}">
                <a16:creationId xmlns:a16="http://schemas.microsoft.com/office/drawing/2014/main" id="{DB2D122E-7651-4E5F-BFD7-0B35907B17FA}"/>
              </a:ext>
            </a:extLst>
          </p:cNvPr>
          <p:cNvSpPr>
            <a:spLocks noGrp="1"/>
          </p:cNvSpPr>
          <p:nvPr>
            <p:ph idx="1"/>
          </p:nvPr>
        </p:nvSpPr>
        <p:spPr>
          <a:xfrm>
            <a:off x="2693714" y="862149"/>
            <a:ext cx="8915400" cy="1898468"/>
          </a:xfrm>
        </p:spPr>
        <p:txBody>
          <a:bodyPr/>
          <a:lstStyle/>
          <a:p>
            <a:r>
              <a:rPr lang="en-US" b="1" dirty="0"/>
              <a:t>Bioelectrical impedance analysis</a:t>
            </a:r>
            <a:r>
              <a:rPr lang="en-US" dirty="0"/>
              <a:t> (</a:t>
            </a:r>
            <a:r>
              <a:rPr lang="en-US" b="1" dirty="0"/>
              <a:t>BIA</a:t>
            </a:r>
            <a:r>
              <a:rPr lang="en-US" dirty="0"/>
              <a:t>) is a commonly used method for estimating body composition, in particular body fat and muscle mass. In BIA, a weak electric current flows through the body and the voltage is measured in order to calculate impedance (resistance) of the body.</a:t>
            </a:r>
          </a:p>
          <a:p>
            <a:r>
              <a:rPr lang="en-US" dirty="0"/>
              <a:t>It is likely to be used in the project as a</a:t>
            </a:r>
            <a:r>
              <a:rPr lang="en-US" b="1" dirty="0"/>
              <a:t> </a:t>
            </a:r>
            <a:r>
              <a:rPr lang="en-US" b="1" u="sng" dirty="0"/>
              <a:t>basic method for measuring heart rate</a:t>
            </a:r>
            <a:r>
              <a:rPr lang="en-US" dirty="0"/>
              <a:t> and other parameters.</a:t>
            </a:r>
          </a:p>
        </p:txBody>
      </p:sp>
      <p:pic>
        <p:nvPicPr>
          <p:cNvPr id="9" name="Picture 8">
            <a:extLst>
              <a:ext uri="{FF2B5EF4-FFF2-40B4-BE49-F238E27FC236}">
                <a16:creationId xmlns:a16="http://schemas.microsoft.com/office/drawing/2014/main" id="{178C963F-6FDE-4BEF-BB66-18EA81B135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16510"/>
            <a:ext cx="7081685" cy="3741490"/>
          </a:xfrm>
          <a:prstGeom prst="rect">
            <a:avLst/>
          </a:prstGeom>
        </p:spPr>
      </p:pic>
      <p:sp>
        <p:nvSpPr>
          <p:cNvPr id="10" name="TextBox 9">
            <a:extLst>
              <a:ext uri="{FF2B5EF4-FFF2-40B4-BE49-F238E27FC236}">
                <a16:creationId xmlns:a16="http://schemas.microsoft.com/office/drawing/2014/main" id="{DFFA9507-D03C-44E3-8839-EDB8869BA32F}"/>
              </a:ext>
            </a:extLst>
          </p:cNvPr>
          <p:cNvSpPr txBox="1"/>
          <p:nvPr/>
        </p:nvSpPr>
        <p:spPr>
          <a:xfrm>
            <a:off x="7151414" y="3441680"/>
            <a:ext cx="4990074" cy="4247317"/>
          </a:xfrm>
          <a:prstGeom prst="rect">
            <a:avLst/>
          </a:prstGeom>
          <a:noFill/>
        </p:spPr>
        <p:txBody>
          <a:bodyPr wrap="square" rtlCol="0">
            <a:spAutoFit/>
          </a:bodyPr>
          <a:lstStyle/>
          <a:p>
            <a:pPr marL="285750" indent="-285750">
              <a:buFont typeface="Arial" panose="020B0604020202020204" pitchFamily="34" charset="0"/>
              <a:buChar char="•"/>
            </a:pPr>
            <a:r>
              <a:rPr lang="en-US" dirty="0"/>
              <a:t>The changes in the ratio between the inter- and intracellular volume can be monitored in the impedance.</a:t>
            </a:r>
          </a:p>
          <a:p>
            <a:pPr marL="285750" indent="-285750">
              <a:buFont typeface="Arial" panose="020B0604020202020204" pitchFamily="34" charset="0"/>
              <a:buChar char="•"/>
            </a:pPr>
            <a:r>
              <a:rPr lang="en-US" dirty="0"/>
              <a:t>Both relative permittivity and conductivity of the cells are found to be a function of frequency</a:t>
            </a:r>
          </a:p>
          <a:p>
            <a:pPr marL="285750" indent="-285750">
              <a:buFont typeface="Arial" panose="020B0604020202020204" pitchFamily="34" charset="0"/>
              <a:buChar char="•"/>
            </a:pPr>
            <a:r>
              <a:rPr lang="en-US" dirty="0"/>
              <a:t>Within the frequency range the cellular structure of tissue produces the dispersion </a:t>
            </a:r>
          </a:p>
          <a:p>
            <a:pPr marL="285750" indent="-285750">
              <a:buFont typeface="Arial" panose="020B0604020202020204" pitchFamily="34" charset="0"/>
              <a:buChar char="•"/>
            </a:pPr>
            <a:r>
              <a:rPr lang="en-US" dirty="0"/>
              <a:t>dispersions of the impedance for muscle tissue - covers the range from 100 Hz to 20 GHz </a:t>
            </a:r>
            <a:br>
              <a:rPr lang="en-US" dirty="0"/>
            </a:br>
            <a:r>
              <a:rPr lang="en-US" dirty="0"/>
              <a:t> </a:t>
            </a:r>
            <a:br>
              <a:rPr lang="en-US" dirty="0"/>
            </a:br>
            <a:br>
              <a:rPr lang="en-US" dirty="0"/>
            </a:br>
            <a:endParaRPr lang="lv-LV" dirty="0"/>
          </a:p>
        </p:txBody>
      </p:sp>
    </p:spTree>
    <p:extLst>
      <p:ext uri="{BB962C8B-B14F-4D97-AF65-F5344CB8AC3E}">
        <p14:creationId xmlns:p14="http://schemas.microsoft.com/office/powerpoint/2010/main" val="427801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7.png">
            <a:extLst>
              <a:ext uri="{FF2B5EF4-FFF2-40B4-BE49-F238E27FC236}">
                <a16:creationId xmlns:a16="http://schemas.microsoft.com/office/drawing/2014/main" id="{3F6491D1-F9C2-486A-882D-B2963AE004A5}"/>
              </a:ext>
            </a:extLst>
          </p:cNvPr>
          <p:cNvPicPr/>
          <p:nvPr/>
        </p:nvPicPr>
        <p:blipFill>
          <a:blip r:embed="rId2"/>
          <a:srcRect/>
          <a:stretch>
            <a:fillRect/>
          </a:stretch>
        </p:blipFill>
        <p:spPr>
          <a:xfrm>
            <a:off x="4188823" y="-1"/>
            <a:ext cx="8003177" cy="4554583"/>
          </a:xfrm>
          <a:prstGeom prst="rect">
            <a:avLst/>
          </a:prstGeom>
          <a:ln/>
        </p:spPr>
      </p:pic>
      <p:sp>
        <p:nvSpPr>
          <p:cNvPr id="5" name="TextBox 4">
            <a:extLst>
              <a:ext uri="{FF2B5EF4-FFF2-40B4-BE49-F238E27FC236}">
                <a16:creationId xmlns:a16="http://schemas.microsoft.com/office/drawing/2014/main" id="{BADB0B1D-ED79-4421-8600-42ACE54483D1}"/>
              </a:ext>
            </a:extLst>
          </p:cNvPr>
          <p:cNvSpPr txBox="1"/>
          <p:nvPr/>
        </p:nvSpPr>
        <p:spPr>
          <a:xfrm>
            <a:off x="5076858" y="5103674"/>
            <a:ext cx="7115142" cy="1754326"/>
          </a:xfrm>
          <a:prstGeom prst="rect">
            <a:avLst/>
          </a:prstGeom>
          <a:noFill/>
        </p:spPr>
        <p:txBody>
          <a:bodyPr wrap="square" rtlCol="0">
            <a:spAutoFit/>
          </a:bodyPr>
          <a:lstStyle/>
          <a:p>
            <a:r>
              <a:rPr lang="en-US" dirty="0"/>
              <a:t>Flow of electrical current through biological tissue: A) At lower frequencies, current flows between the cells and through the extracellular fluid, B) At high frequencies, current penetrates the cell membranes and flows through intracellular and extracellular fluid. [</a:t>
            </a:r>
            <a:r>
              <a:rPr lang="en-US" dirty="0">
                <a:hlinkClick r:id="rId3" action="ppaction://hlinksldjump"/>
              </a:rPr>
              <a:t>6</a:t>
            </a:r>
            <a:r>
              <a:rPr lang="en-US" dirty="0"/>
              <a:t>]</a:t>
            </a:r>
          </a:p>
          <a:p>
            <a:endParaRPr lang="en-US" dirty="0"/>
          </a:p>
        </p:txBody>
      </p:sp>
    </p:spTree>
    <p:extLst>
      <p:ext uri="{BB962C8B-B14F-4D97-AF65-F5344CB8AC3E}">
        <p14:creationId xmlns:p14="http://schemas.microsoft.com/office/powerpoint/2010/main" val="35010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49FA5-2A46-4193-84B9-D7B3957C0734}"/>
              </a:ext>
            </a:extLst>
          </p:cNvPr>
          <p:cNvSpPr>
            <a:spLocks noGrp="1"/>
          </p:cNvSpPr>
          <p:nvPr>
            <p:ph type="title"/>
          </p:nvPr>
        </p:nvSpPr>
        <p:spPr>
          <a:xfrm>
            <a:off x="2589212" y="0"/>
            <a:ext cx="8911687" cy="638633"/>
          </a:xfrm>
        </p:spPr>
        <p:txBody>
          <a:bodyPr>
            <a:normAutofit fontScale="90000"/>
          </a:bodyPr>
          <a:lstStyle/>
          <a:p>
            <a:r>
              <a:rPr lang="en-US"/>
              <a:t>Cellular membrane</a:t>
            </a:r>
          </a:p>
        </p:txBody>
      </p:sp>
      <p:sp>
        <p:nvSpPr>
          <p:cNvPr id="3" name="Content Placeholder 2">
            <a:extLst>
              <a:ext uri="{FF2B5EF4-FFF2-40B4-BE49-F238E27FC236}">
                <a16:creationId xmlns:a16="http://schemas.microsoft.com/office/drawing/2014/main" id="{FAAB7265-C99B-4C02-8CD6-C6BEABA1D22A}"/>
              </a:ext>
            </a:extLst>
          </p:cNvPr>
          <p:cNvSpPr>
            <a:spLocks noGrp="1"/>
          </p:cNvSpPr>
          <p:nvPr>
            <p:ph idx="1"/>
          </p:nvPr>
        </p:nvSpPr>
        <p:spPr>
          <a:xfrm>
            <a:off x="3305606" y="1471074"/>
            <a:ext cx="4003177" cy="3777622"/>
          </a:xfrm>
        </p:spPr>
        <p:txBody>
          <a:bodyPr/>
          <a:lstStyle/>
          <a:p>
            <a:r>
              <a:rPr lang="en-US" dirty="0"/>
              <a:t>Such a pump is a molecular device embedded in a cell membrane that is capable of generating a pure electric current throughout the membrane and thus electrogenicity.</a:t>
            </a:r>
          </a:p>
        </p:txBody>
      </p:sp>
      <p:pic>
        <p:nvPicPr>
          <p:cNvPr id="6" name="image11.png">
            <a:extLst>
              <a:ext uri="{FF2B5EF4-FFF2-40B4-BE49-F238E27FC236}">
                <a16:creationId xmlns:a16="http://schemas.microsoft.com/office/drawing/2014/main" id="{B577527A-AEF2-45DB-8E1F-1C47FF7B09CB}"/>
              </a:ext>
            </a:extLst>
          </p:cNvPr>
          <p:cNvPicPr/>
          <p:nvPr/>
        </p:nvPicPr>
        <p:blipFill>
          <a:blip r:embed="rId2"/>
          <a:srcRect/>
          <a:stretch>
            <a:fillRect/>
          </a:stretch>
        </p:blipFill>
        <p:spPr>
          <a:xfrm>
            <a:off x="7308783" y="1471074"/>
            <a:ext cx="4883217" cy="5386926"/>
          </a:xfrm>
          <a:prstGeom prst="rect">
            <a:avLst/>
          </a:prstGeom>
          <a:ln/>
        </p:spPr>
      </p:pic>
    </p:spTree>
    <p:extLst>
      <p:ext uri="{BB962C8B-B14F-4D97-AF65-F5344CB8AC3E}">
        <p14:creationId xmlns:p14="http://schemas.microsoft.com/office/powerpoint/2010/main" val="137463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B2665-19C1-49C8-BCE8-89AF6B1BD828}"/>
              </a:ext>
            </a:extLst>
          </p:cNvPr>
          <p:cNvSpPr>
            <a:spLocks noGrp="1"/>
          </p:cNvSpPr>
          <p:nvPr>
            <p:ph type="title"/>
          </p:nvPr>
        </p:nvSpPr>
        <p:spPr>
          <a:xfrm>
            <a:off x="2402977" y="0"/>
            <a:ext cx="9789023" cy="603799"/>
          </a:xfrm>
        </p:spPr>
        <p:txBody>
          <a:bodyPr>
            <a:normAutofit fontScale="90000"/>
          </a:bodyPr>
          <a:lstStyle/>
          <a:p>
            <a:r>
              <a:rPr lang="en-US" dirty="0"/>
              <a:t>Basic principle of different tissue measurement</a:t>
            </a:r>
          </a:p>
        </p:txBody>
      </p:sp>
      <p:pic>
        <p:nvPicPr>
          <p:cNvPr id="4" name="Picture 3">
            <a:extLst>
              <a:ext uri="{FF2B5EF4-FFF2-40B4-BE49-F238E27FC236}">
                <a16:creationId xmlns:a16="http://schemas.microsoft.com/office/drawing/2014/main" id="{589DD666-AFBD-438A-A950-D83BE0E407A4}"/>
              </a:ext>
            </a:extLst>
          </p:cNvPr>
          <p:cNvPicPr>
            <a:picLocks noChangeAspect="1"/>
          </p:cNvPicPr>
          <p:nvPr/>
        </p:nvPicPr>
        <p:blipFill>
          <a:blip r:embed="rId2"/>
          <a:stretch>
            <a:fillRect/>
          </a:stretch>
        </p:blipFill>
        <p:spPr>
          <a:xfrm>
            <a:off x="6494827" y="3990975"/>
            <a:ext cx="5697173" cy="2867025"/>
          </a:xfrm>
          <a:prstGeom prst="rect">
            <a:avLst/>
          </a:prstGeom>
        </p:spPr>
      </p:pic>
      <p:pic>
        <p:nvPicPr>
          <p:cNvPr id="5" name="Content Placeholder 4">
            <a:extLst>
              <a:ext uri="{FF2B5EF4-FFF2-40B4-BE49-F238E27FC236}">
                <a16:creationId xmlns:a16="http://schemas.microsoft.com/office/drawing/2014/main" id="{8490DA91-26FA-45C1-962A-97CE5F433048}"/>
              </a:ext>
            </a:extLst>
          </p:cNvPr>
          <p:cNvPicPr>
            <a:picLocks noGrp="1" noChangeAspect="1"/>
          </p:cNvPicPr>
          <p:nvPr>
            <p:ph idx="1"/>
          </p:nvPr>
        </p:nvPicPr>
        <p:blipFill>
          <a:blip r:embed="rId3"/>
          <a:stretch>
            <a:fillRect/>
          </a:stretch>
        </p:blipFill>
        <p:spPr>
          <a:xfrm>
            <a:off x="2399077" y="3990975"/>
            <a:ext cx="4095750" cy="2867025"/>
          </a:xfrm>
          <a:prstGeom prst="rect">
            <a:avLst/>
          </a:prstGeom>
        </p:spPr>
      </p:pic>
      <p:pic>
        <p:nvPicPr>
          <p:cNvPr id="6" name="Picture 5">
            <a:extLst>
              <a:ext uri="{FF2B5EF4-FFF2-40B4-BE49-F238E27FC236}">
                <a16:creationId xmlns:a16="http://schemas.microsoft.com/office/drawing/2014/main" id="{26B38C5C-B205-40FC-ACE6-3BA85D630113}"/>
              </a:ext>
            </a:extLst>
          </p:cNvPr>
          <p:cNvPicPr>
            <a:picLocks noChangeAspect="1"/>
          </p:cNvPicPr>
          <p:nvPr/>
        </p:nvPicPr>
        <p:blipFill>
          <a:blip r:embed="rId4"/>
          <a:stretch>
            <a:fillRect/>
          </a:stretch>
        </p:blipFill>
        <p:spPr>
          <a:xfrm>
            <a:off x="6763168" y="2609483"/>
            <a:ext cx="5428832" cy="1381492"/>
          </a:xfrm>
          <a:prstGeom prst="rect">
            <a:avLst/>
          </a:prstGeom>
        </p:spPr>
      </p:pic>
      <p:pic>
        <p:nvPicPr>
          <p:cNvPr id="7" name="Picture 6">
            <a:extLst>
              <a:ext uri="{FF2B5EF4-FFF2-40B4-BE49-F238E27FC236}">
                <a16:creationId xmlns:a16="http://schemas.microsoft.com/office/drawing/2014/main" id="{F186F037-257A-4C6C-B9E5-36216578DFD8}"/>
              </a:ext>
            </a:extLst>
          </p:cNvPr>
          <p:cNvPicPr>
            <a:picLocks noChangeAspect="1"/>
          </p:cNvPicPr>
          <p:nvPr/>
        </p:nvPicPr>
        <p:blipFill>
          <a:blip r:embed="rId5"/>
          <a:stretch>
            <a:fillRect/>
          </a:stretch>
        </p:blipFill>
        <p:spPr>
          <a:xfrm>
            <a:off x="2399077" y="2609483"/>
            <a:ext cx="4424929" cy="1381492"/>
          </a:xfrm>
          <a:prstGeom prst="rect">
            <a:avLst/>
          </a:prstGeom>
        </p:spPr>
      </p:pic>
      <p:sp>
        <p:nvSpPr>
          <p:cNvPr id="8" name="TextBox 7">
            <a:extLst>
              <a:ext uri="{FF2B5EF4-FFF2-40B4-BE49-F238E27FC236}">
                <a16:creationId xmlns:a16="http://schemas.microsoft.com/office/drawing/2014/main" id="{00F6D4F7-7115-48FE-A501-11B866AF5891}"/>
              </a:ext>
            </a:extLst>
          </p:cNvPr>
          <p:cNvSpPr txBox="1"/>
          <p:nvPr/>
        </p:nvSpPr>
        <p:spPr>
          <a:xfrm>
            <a:off x="2399077" y="940526"/>
            <a:ext cx="9657806" cy="1754326"/>
          </a:xfrm>
          <a:prstGeom prst="rect">
            <a:avLst/>
          </a:prstGeom>
          <a:noFill/>
        </p:spPr>
        <p:txBody>
          <a:bodyPr wrap="square" rtlCol="0">
            <a:spAutoFit/>
          </a:bodyPr>
          <a:lstStyle/>
          <a:p>
            <a:r>
              <a:rPr lang="en-US" dirty="0"/>
              <a:t>Biological objects consist of different tissues that are made up of single cells. In electrical terms, all cells are encapsulated by a very thin dielectric membrane, which has a rather big electrical capacitance. The cell itself is filled with intracellular fluid and the space between the individual cells is filled by intercellular fluid. Both fluids are good ionic conductors. </a:t>
            </a:r>
            <a:r>
              <a:rPr lang="en-US" b="1" dirty="0"/>
              <a:t>Cole–Cole equations [</a:t>
            </a:r>
            <a:r>
              <a:rPr lang="en-US" b="1" dirty="0">
                <a:hlinkClick r:id="rId6" action="ppaction://hlinksldjump"/>
              </a:rPr>
              <a:t>5</a:t>
            </a:r>
            <a:r>
              <a:rPr lang="en-US" b="1" dirty="0"/>
              <a:t>]</a:t>
            </a:r>
            <a:endParaRPr lang="en-US" dirty="0"/>
          </a:p>
          <a:p>
            <a:endParaRPr lang="en-US" dirty="0"/>
          </a:p>
        </p:txBody>
      </p:sp>
    </p:spTree>
    <p:extLst>
      <p:ext uri="{BB962C8B-B14F-4D97-AF65-F5344CB8AC3E}">
        <p14:creationId xmlns:p14="http://schemas.microsoft.com/office/powerpoint/2010/main" val="3867853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22.jpg">
            <a:extLst>
              <a:ext uri="{FF2B5EF4-FFF2-40B4-BE49-F238E27FC236}">
                <a16:creationId xmlns:a16="http://schemas.microsoft.com/office/drawing/2014/main" id="{CF6E2EA2-05E5-4073-B737-42FCCCE0CC3B}"/>
              </a:ext>
            </a:extLst>
          </p:cNvPr>
          <p:cNvPicPr/>
          <p:nvPr/>
        </p:nvPicPr>
        <p:blipFill>
          <a:blip r:embed="rId2"/>
          <a:srcRect/>
          <a:stretch>
            <a:fillRect/>
          </a:stretch>
        </p:blipFill>
        <p:spPr>
          <a:xfrm>
            <a:off x="7534275" y="2159764"/>
            <a:ext cx="4657725" cy="3267075"/>
          </a:xfrm>
          <a:prstGeom prst="rect">
            <a:avLst/>
          </a:prstGeom>
          <a:ln/>
        </p:spPr>
      </p:pic>
      <p:sp>
        <p:nvSpPr>
          <p:cNvPr id="6" name="TextBox 5">
            <a:extLst>
              <a:ext uri="{FF2B5EF4-FFF2-40B4-BE49-F238E27FC236}">
                <a16:creationId xmlns:a16="http://schemas.microsoft.com/office/drawing/2014/main" id="{A233B62D-943A-4B75-8771-F491ED8C13E5}"/>
              </a:ext>
            </a:extLst>
          </p:cNvPr>
          <p:cNvSpPr txBox="1"/>
          <p:nvPr/>
        </p:nvSpPr>
        <p:spPr>
          <a:xfrm>
            <a:off x="3101610" y="2159764"/>
            <a:ext cx="4432665" cy="2862322"/>
          </a:xfrm>
          <a:prstGeom prst="rect">
            <a:avLst/>
          </a:prstGeom>
          <a:noFill/>
        </p:spPr>
        <p:txBody>
          <a:bodyPr wrap="square" rtlCol="0">
            <a:spAutoFit/>
          </a:bodyPr>
          <a:lstStyle/>
          <a:p>
            <a:r>
              <a:rPr lang="en-US" dirty="0"/>
              <a:t> Biological cell equivalent scheme, including intracellular and extracellular fluids as resistors and cell membranes as capacitors. The main difference is the conductivity through extracellular and the cells, at different frequency ranges, which gives an insight into human physiological parameters.(</a:t>
            </a:r>
            <a:r>
              <a:rPr lang="en-US" dirty="0" err="1"/>
              <a:t>a,b</a:t>
            </a:r>
            <a:r>
              <a:rPr lang="en-US" dirty="0"/>
              <a:t>) [</a:t>
            </a:r>
            <a:r>
              <a:rPr lang="en-US" dirty="0">
                <a:hlinkClick r:id="rId3" action="ppaction://hlinksldjump"/>
              </a:rPr>
              <a:t>9</a:t>
            </a:r>
            <a:r>
              <a:rPr lang="en-US" dirty="0"/>
              <a:t>]</a:t>
            </a:r>
          </a:p>
          <a:p>
            <a:r>
              <a:rPr lang="en-US" dirty="0"/>
              <a:t>[</a:t>
            </a:r>
            <a:r>
              <a:rPr lang="en-US" dirty="0">
                <a:hlinkClick r:id="rId3" action="ppaction://hlinksldjump"/>
              </a:rPr>
              <a:t>10</a:t>
            </a:r>
            <a:r>
              <a:rPr lang="en-US" dirty="0"/>
              <a:t>]</a:t>
            </a:r>
          </a:p>
        </p:txBody>
      </p:sp>
    </p:spTree>
    <p:extLst>
      <p:ext uri="{BB962C8B-B14F-4D97-AF65-F5344CB8AC3E}">
        <p14:creationId xmlns:p14="http://schemas.microsoft.com/office/powerpoint/2010/main" val="177906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233B-F371-4968-9339-C61889D3A9B9}"/>
              </a:ext>
            </a:extLst>
          </p:cNvPr>
          <p:cNvSpPr>
            <a:spLocks noGrp="1"/>
          </p:cNvSpPr>
          <p:nvPr>
            <p:ph type="title"/>
          </p:nvPr>
        </p:nvSpPr>
        <p:spPr>
          <a:xfrm>
            <a:off x="2589212" y="0"/>
            <a:ext cx="8911687" cy="742950"/>
          </a:xfrm>
        </p:spPr>
        <p:txBody>
          <a:bodyPr/>
          <a:lstStyle/>
          <a:p>
            <a:r>
              <a:rPr lang="lv-LV" dirty="0"/>
              <a:t>More </a:t>
            </a:r>
            <a:r>
              <a:rPr lang="en-US" dirty="0"/>
              <a:t>complex</a:t>
            </a:r>
            <a:r>
              <a:rPr lang="lv-LV" dirty="0"/>
              <a:t> </a:t>
            </a:r>
            <a:r>
              <a:rPr lang="en-US" dirty="0"/>
              <a:t>model</a:t>
            </a:r>
          </a:p>
        </p:txBody>
      </p:sp>
      <p:sp>
        <p:nvSpPr>
          <p:cNvPr id="3" name="Content Placeholder 2">
            <a:extLst>
              <a:ext uri="{FF2B5EF4-FFF2-40B4-BE49-F238E27FC236}">
                <a16:creationId xmlns:a16="http://schemas.microsoft.com/office/drawing/2014/main" id="{21620D77-E4C5-4938-ABE3-D6438B386F7F}"/>
              </a:ext>
            </a:extLst>
          </p:cNvPr>
          <p:cNvSpPr>
            <a:spLocks noGrp="1"/>
          </p:cNvSpPr>
          <p:nvPr>
            <p:ph idx="1"/>
          </p:nvPr>
        </p:nvSpPr>
        <p:spPr>
          <a:xfrm>
            <a:off x="2589212" y="2133600"/>
            <a:ext cx="3323908" cy="3777622"/>
          </a:xfrm>
        </p:spPr>
        <p:txBody>
          <a:bodyPr/>
          <a:lstStyle/>
          <a:p>
            <a:r>
              <a:rPr lang="en-US" dirty="0"/>
              <a:t>Equivalent electrical multidimensional model of the resistance array for the perspective of different tissue layers. It depicts the complex resistance or conductivity of layers of internal body tissues such as skin, muscles, fat, bones.</a:t>
            </a:r>
            <a:r>
              <a:rPr lang="lv-LV" dirty="0"/>
              <a:t> [10] , [11]</a:t>
            </a:r>
            <a:endParaRPr lang="en-US" dirty="0"/>
          </a:p>
        </p:txBody>
      </p:sp>
      <p:pic>
        <p:nvPicPr>
          <p:cNvPr id="5" name="image21.png">
            <a:extLst>
              <a:ext uri="{FF2B5EF4-FFF2-40B4-BE49-F238E27FC236}">
                <a16:creationId xmlns:a16="http://schemas.microsoft.com/office/drawing/2014/main" id="{52E3189E-9F0F-4305-87E6-088F5E34BD58}"/>
              </a:ext>
            </a:extLst>
          </p:cNvPr>
          <p:cNvPicPr/>
          <p:nvPr/>
        </p:nvPicPr>
        <p:blipFill>
          <a:blip r:embed="rId2"/>
          <a:srcRect/>
          <a:stretch>
            <a:fillRect/>
          </a:stretch>
        </p:blipFill>
        <p:spPr>
          <a:xfrm>
            <a:off x="6910705" y="640445"/>
            <a:ext cx="5281295" cy="3785235"/>
          </a:xfrm>
          <a:prstGeom prst="rect">
            <a:avLst/>
          </a:prstGeom>
          <a:ln/>
        </p:spPr>
      </p:pic>
      <p:pic>
        <p:nvPicPr>
          <p:cNvPr id="6" name="image19.png">
            <a:extLst>
              <a:ext uri="{FF2B5EF4-FFF2-40B4-BE49-F238E27FC236}">
                <a16:creationId xmlns:a16="http://schemas.microsoft.com/office/drawing/2014/main" id="{728F2C7D-7F4D-433B-9F41-9552CF699810}"/>
              </a:ext>
            </a:extLst>
          </p:cNvPr>
          <p:cNvPicPr/>
          <p:nvPr/>
        </p:nvPicPr>
        <p:blipFill>
          <a:blip r:embed="rId3"/>
          <a:srcRect/>
          <a:stretch>
            <a:fillRect/>
          </a:stretch>
        </p:blipFill>
        <p:spPr>
          <a:xfrm>
            <a:off x="6910704" y="4425680"/>
            <a:ext cx="5281295" cy="2432320"/>
          </a:xfrm>
          <a:prstGeom prst="rect">
            <a:avLst/>
          </a:prstGeom>
          <a:ln/>
        </p:spPr>
      </p:pic>
    </p:spTree>
    <p:extLst>
      <p:ext uri="{BB962C8B-B14F-4D97-AF65-F5344CB8AC3E}">
        <p14:creationId xmlns:p14="http://schemas.microsoft.com/office/powerpoint/2010/main" val="2069515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ACE7C2-C64B-4645-9512-CF906FC6B610}"/>
              </a:ext>
            </a:extLst>
          </p:cNvPr>
          <p:cNvSpPr>
            <a:spLocks noGrp="1"/>
          </p:cNvSpPr>
          <p:nvPr>
            <p:ph idx="1"/>
          </p:nvPr>
        </p:nvSpPr>
        <p:spPr>
          <a:xfrm>
            <a:off x="1844040" y="1310004"/>
            <a:ext cx="5943600" cy="1725296"/>
          </a:xfrm>
        </p:spPr>
        <p:txBody>
          <a:bodyPr/>
          <a:lstStyle/>
          <a:p>
            <a:r>
              <a:rPr lang="en-US" dirty="0"/>
              <a:t>The electrical properties of tissues and cells change with frequency in three different stages called α, β and γ dispersions [</a:t>
            </a:r>
            <a:r>
              <a:rPr lang="en-US" dirty="0">
                <a:hlinkClick r:id="rId2" action="ppaction://hlinksldjump"/>
              </a:rPr>
              <a:t>7</a:t>
            </a:r>
            <a:r>
              <a:rPr lang="en-US" dirty="0"/>
              <a:t>], [</a:t>
            </a:r>
            <a:r>
              <a:rPr lang="en-US" dirty="0">
                <a:hlinkClick r:id="rId2" action="ppaction://hlinksldjump"/>
              </a:rPr>
              <a:t>8</a:t>
            </a:r>
            <a:r>
              <a:rPr lang="en-US" dirty="0"/>
              <a:t>]</a:t>
            </a:r>
          </a:p>
        </p:txBody>
      </p:sp>
      <p:pic>
        <p:nvPicPr>
          <p:cNvPr id="4" name="image35.png">
            <a:extLst>
              <a:ext uri="{FF2B5EF4-FFF2-40B4-BE49-F238E27FC236}">
                <a16:creationId xmlns:a16="http://schemas.microsoft.com/office/drawing/2014/main" id="{0A0C963D-BFB1-4E04-8421-E27007DA3E7B}"/>
              </a:ext>
            </a:extLst>
          </p:cNvPr>
          <p:cNvPicPr/>
          <p:nvPr/>
        </p:nvPicPr>
        <p:blipFill>
          <a:blip r:embed="rId3"/>
          <a:srcRect/>
          <a:stretch>
            <a:fillRect/>
          </a:stretch>
        </p:blipFill>
        <p:spPr>
          <a:xfrm>
            <a:off x="7787640" y="1310005"/>
            <a:ext cx="4404360" cy="5547995"/>
          </a:xfrm>
          <a:prstGeom prst="rect">
            <a:avLst/>
          </a:prstGeom>
          <a:ln/>
        </p:spPr>
      </p:pic>
      <p:pic>
        <p:nvPicPr>
          <p:cNvPr id="5" name="image37.png">
            <a:extLst>
              <a:ext uri="{FF2B5EF4-FFF2-40B4-BE49-F238E27FC236}">
                <a16:creationId xmlns:a16="http://schemas.microsoft.com/office/drawing/2014/main" id="{4D4D2101-ED52-4FA1-B95B-4FF4DB76DAAC}"/>
              </a:ext>
            </a:extLst>
          </p:cNvPr>
          <p:cNvPicPr/>
          <p:nvPr/>
        </p:nvPicPr>
        <p:blipFill>
          <a:blip r:embed="rId4"/>
          <a:srcRect/>
          <a:stretch>
            <a:fillRect/>
          </a:stretch>
        </p:blipFill>
        <p:spPr>
          <a:xfrm>
            <a:off x="1844040" y="3035300"/>
            <a:ext cx="5943600" cy="3822700"/>
          </a:xfrm>
          <a:prstGeom prst="rect">
            <a:avLst/>
          </a:prstGeom>
          <a:ln/>
        </p:spPr>
      </p:pic>
    </p:spTree>
    <p:extLst>
      <p:ext uri="{BB962C8B-B14F-4D97-AF65-F5344CB8AC3E}">
        <p14:creationId xmlns:p14="http://schemas.microsoft.com/office/powerpoint/2010/main" val="3318834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CAB9A-28A3-4F29-A126-6DB09EEA74BF}"/>
              </a:ext>
            </a:extLst>
          </p:cNvPr>
          <p:cNvSpPr>
            <a:spLocks noGrp="1"/>
          </p:cNvSpPr>
          <p:nvPr>
            <p:ph type="title"/>
          </p:nvPr>
        </p:nvSpPr>
        <p:spPr>
          <a:xfrm>
            <a:off x="2589212" y="0"/>
            <a:ext cx="8911687" cy="656050"/>
          </a:xfrm>
        </p:spPr>
        <p:txBody>
          <a:bodyPr/>
          <a:lstStyle/>
          <a:p>
            <a:r>
              <a:rPr lang="en-US" dirty="0"/>
              <a:t>Path-loss</a:t>
            </a:r>
          </a:p>
        </p:txBody>
      </p:sp>
      <p:sp>
        <p:nvSpPr>
          <p:cNvPr id="3" name="Content Placeholder 2">
            <a:extLst>
              <a:ext uri="{FF2B5EF4-FFF2-40B4-BE49-F238E27FC236}">
                <a16:creationId xmlns:a16="http://schemas.microsoft.com/office/drawing/2014/main" id="{9B646117-744F-496B-B0FB-4749566E51AD}"/>
              </a:ext>
            </a:extLst>
          </p:cNvPr>
          <p:cNvSpPr>
            <a:spLocks noGrp="1"/>
          </p:cNvSpPr>
          <p:nvPr>
            <p:ph idx="1"/>
          </p:nvPr>
        </p:nvSpPr>
        <p:spPr>
          <a:xfrm>
            <a:off x="2067560" y="1079863"/>
            <a:ext cx="10124440" cy="559070"/>
          </a:xfrm>
        </p:spPr>
        <p:txBody>
          <a:bodyPr/>
          <a:lstStyle/>
          <a:p>
            <a:r>
              <a:rPr lang="en-US" dirty="0"/>
              <a:t>Signal loss during the measurements of the human body</a:t>
            </a:r>
          </a:p>
        </p:txBody>
      </p:sp>
      <p:pic>
        <p:nvPicPr>
          <p:cNvPr id="6" name="image16.png">
            <a:extLst>
              <a:ext uri="{FF2B5EF4-FFF2-40B4-BE49-F238E27FC236}">
                <a16:creationId xmlns:a16="http://schemas.microsoft.com/office/drawing/2014/main" id="{5EFC8A46-ED89-484A-9F7C-C2E14C67E0F6}"/>
              </a:ext>
            </a:extLst>
          </p:cNvPr>
          <p:cNvPicPr/>
          <p:nvPr/>
        </p:nvPicPr>
        <p:blipFill>
          <a:blip r:embed="rId2"/>
          <a:srcRect/>
          <a:stretch>
            <a:fillRect/>
          </a:stretch>
        </p:blipFill>
        <p:spPr>
          <a:xfrm>
            <a:off x="7129780" y="1638935"/>
            <a:ext cx="5062220" cy="5219065"/>
          </a:xfrm>
          <a:prstGeom prst="rect">
            <a:avLst/>
          </a:prstGeom>
          <a:ln/>
        </p:spPr>
      </p:pic>
      <p:pic>
        <p:nvPicPr>
          <p:cNvPr id="10" name="image23.png">
            <a:extLst>
              <a:ext uri="{FF2B5EF4-FFF2-40B4-BE49-F238E27FC236}">
                <a16:creationId xmlns:a16="http://schemas.microsoft.com/office/drawing/2014/main" id="{BC78ABD6-5972-48BE-95C1-6259FA366FD4}"/>
              </a:ext>
            </a:extLst>
          </p:cNvPr>
          <p:cNvPicPr/>
          <p:nvPr/>
        </p:nvPicPr>
        <p:blipFill>
          <a:blip r:embed="rId3"/>
          <a:srcRect/>
          <a:stretch>
            <a:fillRect/>
          </a:stretch>
        </p:blipFill>
        <p:spPr>
          <a:xfrm>
            <a:off x="2067560" y="1638934"/>
            <a:ext cx="5062220" cy="5219065"/>
          </a:xfrm>
          <a:prstGeom prst="rect">
            <a:avLst/>
          </a:prstGeom>
          <a:ln/>
        </p:spPr>
      </p:pic>
    </p:spTree>
    <p:extLst>
      <p:ext uri="{BB962C8B-B14F-4D97-AF65-F5344CB8AC3E}">
        <p14:creationId xmlns:p14="http://schemas.microsoft.com/office/powerpoint/2010/main" val="3416363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6F043-6601-4429-92EB-321909ABD8D4}"/>
              </a:ext>
            </a:extLst>
          </p:cNvPr>
          <p:cNvSpPr>
            <a:spLocks noGrp="1"/>
          </p:cNvSpPr>
          <p:nvPr>
            <p:ph type="title"/>
          </p:nvPr>
        </p:nvSpPr>
        <p:spPr>
          <a:xfrm>
            <a:off x="2589212" y="0"/>
            <a:ext cx="8911687" cy="642715"/>
          </a:xfrm>
        </p:spPr>
        <p:txBody>
          <a:bodyPr/>
          <a:lstStyle/>
          <a:p>
            <a:r>
              <a:rPr lang="en-US" dirty="0"/>
              <a:t>Constant frequency </a:t>
            </a:r>
            <a:r>
              <a:rPr lang="lv-LV" dirty="0"/>
              <a:t>BIA</a:t>
            </a:r>
            <a:endParaRPr lang="en-US" dirty="0"/>
          </a:p>
        </p:txBody>
      </p:sp>
      <p:sp>
        <p:nvSpPr>
          <p:cNvPr id="3" name="Content Placeholder 2">
            <a:extLst>
              <a:ext uri="{FF2B5EF4-FFF2-40B4-BE49-F238E27FC236}">
                <a16:creationId xmlns:a16="http://schemas.microsoft.com/office/drawing/2014/main" id="{ABCD72D3-35A6-450A-B12A-B850B056E3EA}"/>
              </a:ext>
            </a:extLst>
          </p:cNvPr>
          <p:cNvSpPr>
            <a:spLocks noGrp="1"/>
          </p:cNvSpPr>
          <p:nvPr>
            <p:ph idx="1"/>
          </p:nvPr>
        </p:nvSpPr>
        <p:spPr>
          <a:xfrm>
            <a:off x="2589212" y="1005866"/>
            <a:ext cx="9602788" cy="1909984"/>
          </a:xfrm>
        </p:spPr>
        <p:txBody>
          <a:bodyPr/>
          <a:lstStyle/>
          <a:p>
            <a:r>
              <a:rPr lang="lv-LV" dirty="0"/>
              <a:t>PWV – </a:t>
            </a:r>
            <a:r>
              <a:rPr lang="lv-LV" dirty="0" err="1"/>
              <a:t>Pulse</a:t>
            </a:r>
            <a:r>
              <a:rPr lang="lv-LV" dirty="0"/>
              <a:t> </a:t>
            </a:r>
            <a:r>
              <a:rPr lang="lv-LV" dirty="0" err="1"/>
              <a:t>wave</a:t>
            </a:r>
            <a:r>
              <a:rPr lang="lv-LV" dirty="0"/>
              <a:t> </a:t>
            </a:r>
            <a:r>
              <a:rPr lang="lv-LV" dirty="0" err="1"/>
              <a:t>velocity</a:t>
            </a:r>
            <a:r>
              <a:rPr lang="lv-LV" dirty="0"/>
              <a:t> ; D – Distance; PTT – </a:t>
            </a:r>
            <a:r>
              <a:rPr lang="lv-LV" dirty="0" err="1"/>
              <a:t>Pulse</a:t>
            </a:r>
            <a:r>
              <a:rPr lang="lv-LV" dirty="0"/>
              <a:t> </a:t>
            </a:r>
            <a:r>
              <a:rPr lang="lv-LV" dirty="0" err="1"/>
              <a:t>transiet</a:t>
            </a:r>
            <a:r>
              <a:rPr lang="lv-LV" dirty="0"/>
              <a:t> </a:t>
            </a:r>
            <a:r>
              <a:rPr lang="lv-LV" dirty="0" err="1"/>
              <a:t>time</a:t>
            </a:r>
            <a:r>
              <a:rPr lang="lv-LV" dirty="0"/>
              <a:t>;</a:t>
            </a:r>
          </a:p>
          <a:p>
            <a:r>
              <a:rPr lang="lv-LV" dirty="0"/>
              <a:t>C</a:t>
            </a:r>
            <a:r>
              <a:rPr lang="en-US" dirty="0" err="1"/>
              <a:t>hange</a:t>
            </a:r>
            <a:r>
              <a:rPr lang="en-US" dirty="0"/>
              <a:t> in BP can be reflected by the</a:t>
            </a:r>
            <a:r>
              <a:rPr lang="lv-LV" dirty="0"/>
              <a:t> </a:t>
            </a:r>
            <a:r>
              <a:rPr lang="en-US" dirty="0"/>
              <a:t>change in the arterial cross-sectional area</a:t>
            </a:r>
            <a:r>
              <a:rPr lang="lv-LV" dirty="0"/>
              <a:t>: </a:t>
            </a:r>
            <a:br>
              <a:rPr lang="en-US" dirty="0"/>
            </a:br>
            <a:r>
              <a:rPr lang="en-US" dirty="0"/>
              <a:t>where ∆</a:t>
            </a:r>
            <a:r>
              <a:rPr lang="en-US" i="1" dirty="0"/>
              <a:t>A </a:t>
            </a:r>
            <a:r>
              <a:rPr lang="en-US" dirty="0"/>
              <a:t>is the change arterial cross-sectional area, ∆</a:t>
            </a:r>
            <a:r>
              <a:rPr lang="en-US" i="1" dirty="0"/>
              <a:t>Z </a:t>
            </a:r>
            <a:r>
              <a:rPr lang="en-US" dirty="0"/>
              <a:t>is the change in measured impedance,</a:t>
            </a:r>
            <a:r>
              <a:rPr lang="lv-LV" dirty="0"/>
              <a:t> </a:t>
            </a:r>
            <a:r>
              <a:rPr lang="en-US" i="1" dirty="0" err="1"/>
              <a:t>ρ</a:t>
            </a:r>
            <a:r>
              <a:rPr lang="en-US" i="1" baseline="-25000" dirty="0" err="1"/>
              <a:t>b</a:t>
            </a:r>
            <a:r>
              <a:rPr lang="en-US" i="1" dirty="0"/>
              <a:t> </a:t>
            </a:r>
            <a:r>
              <a:rPr lang="en-US" dirty="0"/>
              <a:t>is the resistivity of blood, and </a:t>
            </a:r>
            <a:r>
              <a:rPr lang="en-US" i="1" dirty="0" err="1"/>
              <a:t>Zb</a:t>
            </a:r>
            <a:r>
              <a:rPr lang="en-US" i="1" dirty="0"/>
              <a:t> </a:t>
            </a:r>
            <a:r>
              <a:rPr lang="en-US" dirty="0"/>
              <a:t>represents the basal impedance of the segment. Thus, BI</a:t>
            </a:r>
            <a:r>
              <a:rPr lang="lv-LV" dirty="0"/>
              <a:t> </a:t>
            </a:r>
            <a:r>
              <a:rPr lang="en-US" dirty="0"/>
              <a:t>measurement has some notable aspects for BP</a:t>
            </a:r>
            <a:r>
              <a:rPr lang="lv-LV" dirty="0"/>
              <a:t> [</a:t>
            </a:r>
            <a:r>
              <a:rPr lang="lv-LV" dirty="0">
                <a:hlinkClick r:id="rId3" action="ppaction://hlinksldjump"/>
              </a:rPr>
              <a:t>12</a:t>
            </a:r>
            <a:r>
              <a:rPr lang="lv-LV" dirty="0"/>
              <a:t>]</a:t>
            </a:r>
          </a:p>
        </p:txBody>
      </p:sp>
      <p:pic>
        <p:nvPicPr>
          <p:cNvPr id="4" name="Attēls 4">
            <a:extLst>
              <a:ext uri="{FF2B5EF4-FFF2-40B4-BE49-F238E27FC236}">
                <a16:creationId xmlns:a16="http://schemas.microsoft.com/office/drawing/2014/main" id="{DEF3399F-C6FC-42B9-A1E6-FA9E498C0A99}"/>
              </a:ext>
            </a:extLst>
          </p:cNvPr>
          <p:cNvPicPr>
            <a:picLocks noChangeAspect="1"/>
          </p:cNvPicPr>
          <p:nvPr/>
        </p:nvPicPr>
        <p:blipFill>
          <a:blip r:embed="rId4"/>
          <a:stretch>
            <a:fillRect/>
          </a:stretch>
        </p:blipFill>
        <p:spPr>
          <a:xfrm>
            <a:off x="2589212" y="2915850"/>
            <a:ext cx="9602788" cy="3942150"/>
          </a:xfrm>
          <a:prstGeom prst="rect">
            <a:avLst/>
          </a:prstGeom>
        </p:spPr>
      </p:pic>
    </p:spTree>
    <p:extLst>
      <p:ext uri="{BB962C8B-B14F-4D97-AF65-F5344CB8AC3E}">
        <p14:creationId xmlns:p14="http://schemas.microsoft.com/office/powerpoint/2010/main" val="3453064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B7B7-FEA6-4A2C-9EDB-2F317A59DFFE}"/>
              </a:ext>
            </a:extLst>
          </p:cNvPr>
          <p:cNvSpPr>
            <a:spLocks noGrp="1"/>
          </p:cNvSpPr>
          <p:nvPr>
            <p:ph type="title"/>
          </p:nvPr>
        </p:nvSpPr>
        <p:spPr>
          <a:xfrm>
            <a:off x="2592925" y="624110"/>
            <a:ext cx="8911687" cy="771553"/>
          </a:xfrm>
        </p:spPr>
        <p:txBody>
          <a:bodyPr/>
          <a:lstStyle/>
          <a:p>
            <a:r>
              <a:rPr lang="en-US" dirty="0"/>
              <a:t>Agenda</a:t>
            </a:r>
          </a:p>
        </p:txBody>
      </p:sp>
      <p:sp>
        <p:nvSpPr>
          <p:cNvPr id="3" name="Content Placeholder 2">
            <a:extLst>
              <a:ext uri="{FF2B5EF4-FFF2-40B4-BE49-F238E27FC236}">
                <a16:creationId xmlns:a16="http://schemas.microsoft.com/office/drawing/2014/main" id="{575E88E9-769F-46F6-AF5A-BD9FE0479EF0}"/>
              </a:ext>
            </a:extLst>
          </p:cNvPr>
          <p:cNvSpPr>
            <a:spLocks noGrp="1"/>
          </p:cNvSpPr>
          <p:nvPr>
            <p:ph idx="1"/>
          </p:nvPr>
        </p:nvSpPr>
        <p:spPr/>
        <p:txBody>
          <a:bodyPr/>
          <a:lstStyle/>
          <a:p>
            <a:r>
              <a:rPr lang="lv-LV" dirty="0"/>
              <a:t>Project </a:t>
            </a:r>
            <a:r>
              <a:rPr lang="en-US" dirty="0"/>
              <a:t>goals</a:t>
            </a:r>
          </a:p>
          <a:p>
            <a:r>
              <a:rPr lang="lv-LV" dirty="0"/>
              <a:t>Bioimpedance </a:t>
            </a:r>
            <a:r>
              <a:rPr lang="en-US" dirty="0"/>
              <a:t>overview</a:t>
            </a:r>
            <a:endParaRPr lang="lv-LV" dirty="0"/>
          </a:p>
          <a:p>
            <a:pPr lvl="1"/>
            <a:r>
              <a:rPr lang="en-US" dirty="0"/>
              <a:t>Types of BI</a:t>
            </a:r>
          </a:p>
          <a:p>
            <a:pPr lvl="1"/>
            <a:r>
              <a:rPr lang="en-US" dirty="0"/>
              <a:t>Applied BI method for our use case</a:t>
            </a:r>
            <a:endParaRPr lang="lv-LV" dirty="0"/>
          </a:p>
          <a:p>
            <a:r>
              <a:rPr lang="en-US" dirty="0"/>
              <a:t>Hardware overview</a:t>
            </a:r>
          </a:p>
          <a:p>
            <a:r>
              <a:rPr lang="en-US" dirty="0"/>
              <a:t>Applications</a:t>
            </a:r>
          </a:p>
          <a:p>
            <a:r>
              <a:rPr lang="en-US" dirty="0"/>
              <a:t>Summary</a:t>
            </a:r>
          </a:p>
          <a:p>
            <a:r>
              <a:rPr lang="en-US" dirty="0"/>
              <a:t>References</a:t>
            </a:r>
            <a:endParaRPr lang="lv-LV" dirty="0"/>
          </a:p>
        </p:txBody>
      </p:sp>
    </p:spTree>
    <p:extLst>
      <p:ext uri="{BB962C8B-B14F-4D97-AF65-F5344CB8AC3E}">
        <p14:creationId xmlns:p14="http://schemas.microsoft.com/office/powerpoint/2010/main" val="228935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AE50-BE5E-4786-BEF6-4613E80D55DB}"/>
              </a:ext>
            </a:extLst>
          </p:cNvPr>
          <p:cNvPicPr>
            <a:picLocks noChangeAspect="1"/>
          </p:cNvPicPr>
          <p:nvPr/>
        </p:nvPicPr>
        <p:blipFill>
          <a:blip r:embed="rId2"/>
          <a:stretch>
            <a:fillRect/>
          </a:stretch>
        </p:blipFill>
        <p:spPr>
          <a:xfrm>
            <a:off x="2057735" y="0"/>
            <a:ext cx="5461932" cy="2730966"/>
          </a:xfrm>
          <a:prstGeom prst="rect">
            <a:avLst/>
          </a:prstGeom>
        </p:spPr>
      </p:pic>
      <p:pic>
        <p:nvPicPr>
          <p:cNvPr id="5" name="Picture 4">
            <a:extLst>
              <a:ext uri="{FF2B5EF4-FFF2-40B4-BE49-F238E27FC236}">
                <a16:creationId xmlns:a16="http://schemas.microsoft.com/office/drawing/2014/main" id="{AA0317F9-F3C3-4A8C-93B2-844C5ED01C5A}"/>
              </a:ext>
            </a:extLst>
          </p:cNvPr>
          <p:cNvPicPr>
            <a:picLocks noChangeAspect="1"/>
          </p:cNvPicPr>
          <p:nvPr/>
        </p:nvPicPr>
        <p:blipFill>
          <a:blip r:embed="rId3"/>
          <a:stretch>
            <a:fillRect/>
          </a:stretch>
        </p:blipFill>
        <p:spPr>
          <a:xfrm>
            <a:off x="2057735" y="2979018"/>
            <a:ext cx="6857126" cy="3878982"/>
          </a:xfrm>
          <a:prstGeom prst="rect">
            <a:avLst/>
          </a:prstGeom>
        </p:spPr>
      </p:pic>
      <p:sp>
        <p:nvSpPr>
          <p:cNvPr id="6" name="TextBox 5">
            <a:extLst>
              <a:ext uri="{FF2B5EF4-FFF2-40B4-BE49-F238E27FC236}">
                <a16:creationId xmlns:a16="http://schemas.microsoft.com/office/drawing/2014/main" id="{839E143A-224D-44C7-BE74-39AADF979E2D}"/>
              </a:ext>
            </a:extLst>
          </p:cNvPr>
          <p:cNvSpPr txBox="1"/>
          <p:nvPr/>
        </p:nvSpPr>
        <p:spPr>
          <a:xfrm>
            <a:off x="7519667" y="96678"/>
            <a:ext cx="4672333" cy="1477328"/>
          </a:xfrm>
          <a:prstGeom prst="rect">
            <a:avLst/>
          </a:prstGeom>
          <a:noFill/>
        </p:spPr>
        <p:txBody>
          <a:bodyPr wrap="square" rtlCol="0">
            <a:spAutoFit/>
          </a:bodyPr>
          <a:lstStyle/>
          <a:p>
            <a:r>
              <a:rPr lang="en-US" dirty="0"/>
              <a:t>Principle of bioimpedance (BI) measurement with alternating current flowing through</a:t>
            </a:r>
            <a:br>
              <a:rPr lang="en-US" dirty="0"/>
            </a:br>
            <a:r>
              <a:rPr lang="en-US" dirty="0"/>
              <a:t>external electrodes in (</a:t>
            </a:r>
            <a:r>
              <a:rPr lang="en-US" b="1" dirty="0"/>
              <a:t>a</a:t>
            </a:r>
            <a:r>
              <a:rPr lang="en-US" dirty="0"/>
              <a:t>) a vertical structure and (</a:t>
            </a:r>
            <a:r>
              <a:rPr lang="en-US" b="1" dirty="0"/>
              <a:t>b</a:t>
            </a:r>
            <a:r>
              <a:rPr lang="en-US" dirty="0"/>
              <a:t>) a horizontal structure </a:t>
            </a:r>
            <a:br>
              <a:rPr lang="en-US" dirty="0"/>
            </a:br>
            <a:endParaRPr lang="lv-LV" dirty="0"/>
          </a:p>
        </p:txBody>
      </p:sp>
      <p:sp>
        <p:nvSpPr>
          <p:cNvPr id="7" name="TextBox 6">
            <a:extLst>
              <a:ext uri="{FF2B5EF4-FFF2-40B4-BE49-F238E27FC236}">
                <a16:creationId xmlns:a16="http://schemas.microsoft.com/office/drawing/2014/main" id="{A71E758A-09BE-4327-9E2F-69F376D432F4}"/>
              </a:ext>
            </a:extLst>
          </p:cNvPr>
          <p:cNvSpPr txBox="1"/>
          <p:nvPr/>
        </p:nvSpPr>
        <p:spPr>
          <a:xfrm>
            <a:off x="8460388" y="1670684"/>
            <a:ext cx="3645888" cy="5262979"/>
          </a:xfrm>
          <a:prstGeom prst="rect">
            <a:avLst/>
          </a:prstGeom>
          <a:noFill/>
        </p:spPr>
        <p:txBody>
          <a:bodyPr wrap="square" rtlCol="0">
            <a:spAutoFit/>
          </a:bodyPr>
          <a:lstStyle/>
          <a:p>
            <a:pPr marL="285750" indent="-285750">
              <a:buFont typeface="Arial" panose="020B0604020202020204" pitchFamily="34" charset="0"/>
              <a:buChar char="•"/>
            </a:pPr>
            <a:r>
              <a:rPr lang="en-US" sz="1600" dirty="0"/>
              <a:t>To measure the impedance waveform electrodes are placed above</a:t>
            </a:r>
            <a:r>
              <a:rPr lang="lv-LV" sz="1600" dirty="0"/>
              <a:t> </a:t>
            </a:r>
            <a:r>
              <a:rPr lang="en-US" sz="1600" dirty="0"/>
              <a:t>the radial artery in a vertical direction </a:t>
            </a:r>
            <a:endParaRPr lang="lv-LV" sz="1600" dirty="0"/>
          </a:p>
          <a:p>
            <a:pPr marL="285750" indent="-285750">
              <a:buFont typeface="Arial" panose="020B0604020202020204" pitchFamily="34" charset="0"/>
              <a:buChar char="•"/>
            </a:pPr>
            <a:r>
              <a:rPr lang="lv-LV" sz="1600" u="sng" dirty="0"/>
              <a:t>To </a:t>
            </a:r>
            <a:r>
              <a:rPr lang="en-US" sz="1600" u="sng" dirty="0"/>
              <a:t>measure two pulse waveforms at a</a:t>
            </a:r>
            <a:r>
              <a:rPr lang="lv-LV" sz="1600" u="sng" dirty="0"/>
              <a:t> </a:t>
            </a:r>
            <a:r>
              <a:rPr lang="en-US" sz="1600" u="sng" dirty="0"/>
              <a:t>short distance, this structure still requires a fairly large length </a:t>
            </a:r>
            <a:r>
              <a:rPr lang="lv-LV" sz="1600" dirty="0"/>
              <a:t>(</a:t>
            </a:r>
            <a:r>
              <a:rPr lang="en-US" sz="1600" dirty="0"/>
              <a:t>vertical</a:t>
            </a:r>
            <a:r>
              <a:rPr lang="lv-LV" sz="1600" dirty="0"/>
              <a:t> </a:t>
            </a:r>
            <a:r>
              <a:rPr lang="en-US" sz="1600" dirty="0"/>
              <a:t>structure is relatively large in size</a:t>
            </a:r>
            <a:r>
              <a:rPr lang="lv-LV" sz="1600" dirty="0"/>
              <a:t> )</a:t>
            </a:r>
          </a:p>
          <a:p>
            <a:pPr marL="285750" indent="-285750">
              <a:buFont typeface="Arial" panose="020B0604020202020204" pitchFamily="34" charset="0"/>
              <a:buChar char="•"/>
            </a:pPr>
            <a:r>
              <a:rPr lang="en-US" sz="1600" dirty="0"/>
              <a:t>horizontal structure shows an</a:t>
            </a:r>
            <a:r>
              <a:rPr lang="lv-LV" sz="1600" dirty="0"/>
              <a:t> </a:t>
            </a:r>
            <a:r>
              <a:rPr lang="en-US" sz="1600" dirty="0"/>
              <a:t>advantage in length compared to</a:t>
            </a:r>
            <a:r>
              <a:rPr lang="lv-LV" sz="1600" dirty="0"/>
              <a:t> </a:t>
            </a:r>
            <a:r>
              <a:rPr lang="en-US" sz="1600" dirty="0"/>
              <a:t>the vertical structure, which is suitable in</a:t>
            </a:r>
            <a:r>
              <a:rPr lang="lv-LV" sz="1600" dirty="0"/>
              <a:t> </a:t>
            </a:r>
            <a:r>
              <a:rPr lang="en-US" sz="1600" dirty="0"/>
              <a:t>size for a smartwatch</a:t>
            </a:r>
            <a:endParaRPr lang="lv-LV" sz="1600" dirty="0"/>
          </a:p>
          <a:p>
            <a:pPr marL="285750" indent="-285750">
              <a:buFont typeface="Arial" panose="020B0604020202020204" pitchFamily="34" charset="0"/>
              <a:buChar char="•"/>
            </a:pPr>
            <a:r>
              <a:rPr lang="lv-LV" sz="1600" dirty="0">
                <a:solidFill>
                  <a:srgbClr val="C00000"/>
                </a:solidFill>
              </a:rPr>
              <a:t>T</a:t>
            </a:r>
            <a:r>
              <a:rPr lang="en-US" sz="1600" dirty="0">
                <a:solidFill>
                  <a:srgbClr val="C00000"/>
                </a:solidFill>
              </a:rPr>
              <a:t>his paper proposes to employ the horizontal structure at the wrist</a:t>
            </a:r>
            <a:br>
              <a:rPr lang="en-US" sz="1600" dirty="0">
                <a:solidFill>
                  <a:srgbClr val="C00000"/>
                </a:solidFill>
              </a:rPr>
            </a:br>
            <a:r>
              <a:rPr lang="en-US" sz="1600" dirty="0">
                <a:solidFill>
                  <a:srgbClr val="C00000"/>
                </a:solidFill>
              </a:rPr>
              <a:t>to calculate PWV values and compare those values to BP levels </a:t>
            </a:r>
            <a:r>
              <a:rPr lang="lv-LV" sz="1600" dirty="0"/>
              <a:t>[</a:t>
            </a:r>
            <a:r>
              <a:rPr lang="lv-LV" sz="1600" dirty="0">
                <a:hlinkClick r:id="rId4" action="ppaction://hlinksldjump"/>
              </a:rPr>
              <a:t>12</a:t>
            </a:r>
            <a:r>
              <a:rPr lang="lv-LV" sz="1600" dirty="0"/>
              <a:t>]</a:t>
            </a:r>
            <a:br>
              <a:rPr lang="en-US" sz="1600" dirty="0"/>
            </a:br>
            <a:br>
              <a:rPr lang="en-US" sz="1600" dirty="0"/>
            </a:br>
            <a:endParaRPr lang="lv-LV" sz="1600" dirty="0"/>
          </a:p>
        </p:txBody>
      </p:sp>
    </p:spTree>
    <p:extLst>
      <p:ext uri="{BB962C8B-B14F-4D97-AF65-F5344CB8AC3E}">
        <p14:creationId xmlns:p14="http://schemas.microsoft.com/office/powerpoint/2010/main" val="3109015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EE1350-1990-4313-88AC-0A16E53C6B37}"/>
              </a:ext>
            </a:extLst>
          </p:cNvPr>
          <p:cNvPicPr>
            <a:picLocks noChangeAspect="1"/>
          </p:cNvPicPr>
          <p:nvPr/>
        </p:nvPicPr>
        <p:blipFill>
          <a:blip r:embed="rId2"/>
          <a:stretch>
            <a:fillRect/>
          </a:stretch>
        </p:blipFill>
        <p:spPr>
          <a:xfrm>
            <a:off x="0" y="3213409"/>
            <a:ext cx="8461390" cy="3326924"/>
          </a:xfrm>
          <a:prstGeom prst="rect">
            <a:avLst/>
          </a:prstGeom>
        </p:spPr>
      </p:pic>
      <p:pic>
        <p:nvPicPr>
          <p:cNvPr id="6" name="Picture 5">
            <a:extLst>
              <a:ext uri="{FF2B5EF4-FFF2-40B4-BE49-F238E27FC236}">
                <a16:creationId xmlns:a16="http://schemas.microsoft.com/office/drawing/2014/main" id="{8A7C8538-94AB-45B7-BDD5-EB67303DE087}"/>
              </a:ext>
            </a:extLst>
          </p:cNvPr>
          <p:cNvPicPr>
            <a:picLocks noChangeAspect="1"/>
          </p:cNvPicPr>
          <p:nvPr/>
        </p:nvPicPr>
        <p:blipFill>
          <a:blip r:embed="rId3"/>
          <a:stretch>
            <a:fillRect/>
          </a:stretch>
        </p:blipFill>
        <p:spPr>
          <a:xfrm>
            <a:off x="226589" y="-9460"/>
            <a:ext cx="8167774" cy="3038171"/>
          </a:xfrm>
          <a:prstGeom prst="rect">
            <a:avLst/>
          </a:prstGeom>
        </p:spPr>
      </p:pic>
      <p:sp>
        <p:nvSpPr>
          <p:cNvPr id="7" name="TextBox 6">
            <a:extLst>
              <a:ext uri="{FF2B5EF4-FFF2-40B4-BE49-F238E27FC236}">
                <a16:creationId xmlns:a16="http://schemas.microsoft.com/office/drawing/2014/main" id="{576FE091-0DD0-4810-B4CA-AD5577D84A5B}"/>
              </a:ext>
            </a:extLst>
          </p:cNvPr>
          <p:cNvSpPr txBox="1"/>
          <p:nvPr/>
        </p:nvSpPr>
        <p:spPr>
          <a:xfrm>
            <a:off x="8461391" y="43967"/>
            <a:ext cx="3730610" cy="5909310"/>
          </a:xfrm>
          <a:prstGeom prst="rect">
            <a:avLst/>
          </a:prstGeom>
          <a:noFill/>
        </p:spPr>
        <p:txBody>
          <a:bodyPr wrap="square" rtlCol="0">
            <a:spAutoFit/>
          </a:bodyPr>
          <a:lstStyle/>
          <a:p>
            <a:pPr marL="285750" indent="-285750">
              <a:buFont typeface="Arial" panose="020B0604020202020204" pitchFamily="34" charset="0"/>
              <a:buChar char="•"/>
            </a:pPr>
            <a:r>
              <a:rPr lang="en-US" sz="1400" dirty="0"/>
              <a:t>Circuit consists of Wien Bridge</a:t>
            </a:r>
            <a:r>
              <a:rPr lang="lv-LV" sz="1400" dirty="0"/>
              <a:t> oscilator sine wave 500uA at 100kHz</a:t>
            </a:r>
          </a:p>
          <a:p>
            <a:pPr marL="285750" indent="-285750">
              <a:buFont typeface="Arial" panose="020B0604020202020204" pitchFamily="34" charset="0"/>
              <a:buChar char="•"/>
            </a:pPr>
            <a:r>
              <a:rPr lang="lv-LV" sz="1400" dirty="0"/>
              <a:t>Capacitively</a:t>
            </a:r>
            <a:r>
              <a:rPr lang="en-US" sz="1400" dirty="0"/>
              <a:t> coupled </a:t>
            </a:r>
            <a:r>
              <a:rPr lang="lv-LV" sz="1400" dirty="0"/>
              <a:t>tehnology </a:t>
            </a:r>
            <a:r>
              <a:rPr lang="en-US" sz="1400" dirty="0"/>
              <a:t>was applied at the IA input pins </a:t>
            </a:r>
            <a:endParaRPr lang="lv-LV" sz="1400" dirty="0"/>
          </a:p>
          <a:p>
            <a:pPr marL="285750" indent="-285750">
              <a:buFont typeface="Arial" panose="020B0604020202020204" pitchFamily="34" charset="0"/>
              <a:buChar char="•"/>
            </a:pPr>
            <a:r>
              <a:rPr lang="lv-LV" sz="1400" dirty="0"/>
              <a:t>IA – instrumental amplifier;</a:t>
            </a:r>
          </a:p>
          <a:p>
            <a:pPr marL="285750" indent="-285750">
              <a:buFont typeface="Arial" panose="020B0604020202020204" pitchFamily="34" charset="0"/>
              <a:buChar char="•"/>
            </a:pPr>
            <a:r>
              <a:rPr lang="lv-LV" sz="1400" dirty="0"/>
              <a:t>BPF – bandpass filter;</a:t>
            </a:r>
          </a:p>
          <a:p>
            <a:endParaRPr lang="lv-LV" sz="1400" dirty="0"/>
          </a:p>
          <a:p>
            <a:pPr marL="285750" indent="-285750">
              <a:buFont typeface="Arial" panose="020B0604020202020204" pitchFamily="34" charset="0"/>
              <a:buChar char="•"/>
            </a:pPr>
            <a:r>
              <a:rPr lang="lv-LV" sz="1400" u="sng" dirty="0"/>
              <a:t>Low noise IA – 1nV √HZ</a:t>
            </a:r>
          </a:p>
          <a:p>
            <a:pPr marL="285750" indent="-285750">
              <a:buFont typeface="Arial" panose="020B0604020202020204" pitchFamily="34" charset="0"/>
              <a:buChar char="•"/>
            </a:pPr>
            <a:r>
              <a:rPr lang="en-US" sz="1400" dirty="0"/>
              <a:t>third-order Chebyshev </a:t>
            </a:r>
            <a:r>
              <a:rPr lang="en-US" sz="1400" dirty="0" err="1"/>
              <a:t>Sallen</a:t>
            </a:r>
            <a:r>
              <a:rPr lang="en-US" sz="1400" dirty="0"/>
              <a:t>–Key bandpass filter</a:t>
            </a:r>
            <a:r>
              <a:rPr lang="lv-LV" sz="1400" dirty="0"/>
              <a:t>, </a:t>
            </a:r>
            <a:r>
              <a:rPr lang="en-US" sz="1400" dirty="0"/>
              <a:t>with cutoff frequencies at 0.1 Hz and 3 Hz</a:t>
            </a:r>
            <a:endParaRPr lang="lv-LV" sz="1400" dirty="0"/>
          </a:p>
          <a:p>
            <a:pPr marL="285750" indent="-285750">
              <a:buFont typeface="Arial" panose="020B0604020202020204" pitchFamily="34" charset="0"/>
              <a:buChar char="•"/>
            </a:pPr>
            <a:r>
              <a:rPr lang="lv-LV" sz="1400" dirty="0"/>
              <a:t>ADC 50kHz sampling rate for extremely short distance measurement</a:t>
            </a:r>
          </a:p>
          <a:p>
            <a:pPr marL="285750" indent="-285750">
              <a:buFont typeface="Arial" panose="020B0604020202020204" pitchFamily="34" charset="0"/>
              <a:buChar char="•"/>
            </a:pPr>
            <a:r>
              <a:rPr lang="lv-LV" sz="1400" dirty="0">
                <a:solidFill>
                  <a:srgbClr val="C00000"/>
                </a:solidFill>
              </a:rPr>
              <a:t>A</a:t>
            </a:r>
            <a:r>
              <a:rPr lang="en-US" sz="1400" dirty="0" err="1">
                <a:solidFill>
                  <a:srgbClr val="C00000"/>
                </a:solidFill>
              </a:rPr>
              <a:t>ctual</a:t>
            </a:r>
            <a:r>
              <a:rPr lang="en-US" sz="1400" dirty="0">
                <a:solidFill>
                  <a:srgbClr val="C00000"/>
                </a:solidFill>
              </a:rPr>
              <a:t> base impedance </a:t>
            </a:r>
            <a:r>
              <a:rPr lang="en-US" sz="1400" dirty="0" err="1">
                <a:solidFill>
                  <a:srgbClr val="C00000"/>
                </a:solidFill>
              </a:rPr>
              <a:t>Z</a:t>
            </a:r>
            <a:r>
              <a:rPr lang="en-US" sz="1400" i="1" dirty="0" err="1">
                <a:solidFill>
                  <a:srgbClr val="C00000"/>
                </a:solidFill>
              </a:rPr>
              <a:t>b</a:t>
            </a:r>
            <a:r>
              <a:rPr lang="en-US" sz="1400" dirty="0">
                <a:solidFill>
                  <a:srgbClr val="C00000"/>
                </a:solidFill>
              </a:rPr>
              <a:t>,</a:t>
            </a:r>
            <a:r>
              <a:rPr lang="lv-LV" sz="1400" dirty="0">
                <a:solidFill>
                  <a:srgbClr val="C00000"/>
                </a:solidFill>
              </a:rPr>
              <a:t> is measuref as </a:t>
            </a:r>
            <a:r>
              <a:rPr lang="en-US" sz="1400" dirty="0">
                <a:solidFill>
                  <a:srgbClr val="C00000"/>
                </a:solidFill>
              </a:rPr>
              <a:t>voltage drop over the resistor </a:t>
            </a:r>
            <a:r>
              <a:rPr lang="en-US" sz="1400" i="1" dirty="0">
                <a:solidFill>
                  <a:srgbClr val="C00000"/>
                </a:solidFill>
              </a:rPr>
              <a:t>R </a:t>
            </a:r>
            <a:r>
              <a:rPr lang="lv-LV" sz="1400" i="1" dirty="0">
                <a:solidFill>
                  <a:srgbClr val="C00000"/>
                </a:solidFill>
              </a:rPr>
              <a:t>(</a:t>
            </a:r>
            <a:r>
              <a:rPr lang="en-US" sz="1400" dirty="0">
                <a:solidFill>
                  <a:srgbClr val="C00000"/>
                </a:solidFill>
              </a:rPr>
              <a:t>100 Ohm</a:t>
            </a:r>
            <a:r>
              <a:rPr lang="lv-LV" sz="1400" dirty="0">
                <a:solidFill>
                  <a:srgbClr val="C00000"/>
                </a:solidFill>
              </a:rPr>
              <a:t>)</a:t>
            </a:r>
            <a:r>
              <a:rPr lang="en-US" sz="1400" dirty="0">
                <a:solidFill>
                  <a:srgbClr val="C00000"/>
                </a:solidFill>
              </a:rPr>
              <a:t> instead of the skin</a:t>
            </a:r>
            <a:r>
              <a:rPr lang="lv-LV" sz="1400" dirty="0">
                <a:solidFill>
                  <a:srgbClr val="C00000"/>
                </a:solidFill>
              </a:rPr>
              <a:t> </a:t>
            </a:r>
            <a:r>
              <a:rPr lang="en-US" sz="1400" dirty="0">
                <a:solidFill>
                  <a:srgbClr val="C00000"/>
                </a:solidFill>
              </a:rPr>
              <a:t>impedance. </a:t>
            </a:r>
            <a:endParaRPr lang="lv-LV" sz="1400" dirty="0">
              <a:solidFill>
                <a:srgbClr val="C00000"/>
              </a:solidFill>
            </a:endParaRPr>
          </a:p>
          <a:p>
            <a:pPr marL="285750" indent="-285750">
              <a:buFont typeface="Arial" panose="020B0604020202020204" pitchFamily="34" charset="0"/>
              <a:buChar char="•"/>
            </a:pPr>
            <a:r>
              <a:rPr lang="pl-PL" sz="1400" i="1" dirty="0"/>
              <a:t>Z </a:t>
            </a:r>
            <a:r>
              <a:rPr lang="pl-PL" sz="1400" dirty="0"/>
              <a:t>= </a:t>
            </a:r>
            <a:r>
              <a:rPr lang="pl-PL" sz="1400" i="1" dirty="0"/>
              <a:t>Z</a:t>
            </a:r>
            <a:r>
              <a:rPr lang="pl-PL" sz="1400" i="1" baseline="-25000" dirty="0"/>
              <a:t>b</a:t>
            </a:r>
            <a:r>
              <a:rPr lang="pl-PL" sz="1400" i="1" dirty="0"/>
              <a:t> </a:t>
            </a:r>
            <a:r>
              <a:rPr lang="pl-PL" sz="1400" dirty="0"/>
              <a:t>+ </a:t>
            </a:r>
            <a:r>
              <a:rPr lang="pl-PL" sz="1400" i="1" dirty="0"/>
              <a:t>dZ </a:t>
            </a:r>
            <a:r>
              <a:rPr lang="pl-PL" sz="1400" dirty="0"/>
              <a:t>= </a:t>
            </a:r>
            <a:r>
              <a:rPr lang="pl-PL" sz="1400" i="1" dirty="0"/>
              <a:t>R</a:t>
            </a:r>
            <a:r>
              <a:rPr lang="pl-PL" sz="1400" dirty="0"/>
              <a:t>(</a:t>
            </a:r>
            <a:r>
              <a:rPr lang="pl-PL" sz="1400" i="1" dirty="0"/>
              <a:t>K</a:t>
            </a:r>
            <a:r>
              <a:rPr lang="pl-PL" sz="1400" i="1" baseline="-25000" dirty="0"/>
              <a:t>a</a:t>
            </a:r>
            <a:r>
              <a:rPr lang="pl-PL" sz="1400" i="1" dirty="0"/>
              <a:t> </a:t>
            </a:r>
            <a:r>
              <a:rPr lang="pl-PL" sz="1400" dirty="0"/>
              <a:t>+ </a:t>
            </a:r>
            <a:r>
              <a:rPr lang="pl-PL" sz="1400" i="1" dirty="0"/>
              <a:t>V</a:t>
            </a:r>
            <a:r>
              <a:rPr lang="pl-PL" sz="1400" i="1" baseline="-25000" dirty="0"/>
              <a:t>S</a:t>
            </a:r>
            <a:r>
              <a:rPr lang="pl-PL" sz="1400" dirty="0"/>
              <a:t>.</a:t>
            </a:r>
            <a:r>
              <a:rPr lang="pl-PL" sz="1400" i="1" dirty="0"/>
              <a:t>K</a:t>
            </a:r>
            <a:r>
              <a:rPr lang="pl-PL" sz="1400" i="1" baseline="-25000" dirty="0"/>
              <a:t>b</a:t>
            </a:r>
            <a:r>
              <a:rPr lang="pl-PL" sz="1400" dirty="0"/>
              <a:t>) </a:t>
            </a:r>
            <a:br>
              <a:rPr lang="pl-PL" sz="1400" dirty="0"/>
            </a:br>
            <a:r>
              <a:rPr lang="en-US" sz="1400" dirty="0"/>
              <a:t>The total radial impedance Z</a:t>
            </a:r>
            <a:r>
              <a:rPr lang="lv-LV" sz="1400" dirty="0"/>
              <a:t>; base impedance Z</a:t>
            </a:r>
            <a:r>
              <a:rPr lang="lv-LV" sz="1400" baseline="-25000" dirty="0"/>
              <a:t>b</a:t>
            </a:r>
            <a:r>
              <a:rPr lang="lv-LV" sz="1400" dirty="0"/>
              <a:t> ; impedance variation dZ;</a:t>
            </a:r>
          </a:p>
          <a:p>
            <a:pPr marL="285750" indent="-285750">
              <a:buFont typeface="Arial" panose="020B0604020202020204" pitchFamily="34" charset="0"/>
              <a:buChar char="•"/>
            </a:pPr>
            <a:r>
              <a:rPr lang="en-US" sz="1400" dirty="0"/>
              <a:t>For further analysis, the first and second derivatives of impedance variation waveform were obtained</a:t>
            </a:r>
            <a:br>
              <a:rPr lang="en-US" sz="1400" dirty="0"/>
            </a:br>
            <a:r>
              <a:rPr lang="en-US" sz="1400" dirty="0"/>
              <a:t>using differential amplifiers</a:t>
            </a:r>
            <a:r>
              <a:rPr lang="lv-LV" sz="1400" dirty="0"/>
              <a:t> [</a:t>
            </a:r>
            <a:r>
              <a:rPr lang="lv-LV" sz="1400" dirty="0">
                <a:hlinkClick r:id="rId4" action="ppaction://hlinksldjump"/>
              </a:rPr>
              <a:t>12</a:t>
            </a:r>
            <a:r>
              <a:rPr lang="lv-LV" sz="1400" dirty="0"/>
              <a:t>] </a:t>
            </a:r>
            <a:r>
              <a:rPr lang="en-US" sz="1400" dirty="0"/>
              <a:t> </a:t>
            </a:r>
            <a:r>
              <a:rPr lang="lv-LV" sz="1400" dirty="0"/>
              <a:t> </a:t>
            </a:r>
          </a:p>
          <a:p>
            <a:pPr marL="285750" indent="-285750">
              <a:buFont typeface="Arial" panose="020B0604020202020204" pitchFamily="34" charset="0"/>
              <a:buChar char="•"/>
            </a:pPr>
            <a:endParaRPr lang="lv-LV" sz="1400" dirty="0"/>
          </a:p>
        </p:txBody>
      </p:sp>
      <p:sp>
        <p:nvSpPr>
          <p:cNvPr id="8" name="TextBox 7">
            <a:extLst>
              <a:ext uri="{FF2B5EF4-FFF2-40B4-BE49-F238E27FC236}">
                <a16:creationId xmlns:a16="http://schemas.microsoft.com/office/drawing/2014/main" id="{D7598040-C54A-49E8-8AA0-2D6506F91146}"/>
              </a:ext>
            </a:extLst>
          </p:cNvPr>
          <p:cNvSpPr txBox="1"/>
          <p:nvPr/>
        </p:nvSpPr>
        <p:spPr>
          <a:xfrm>
            <a:off x="4899170" y="4991783"/>
            <a:ext cx="4411604" cy="369332"/>
          </a:xfrm>
          <a:prstGeom prst="rect">
            <a:avLst/>
          </a:prstGeom>
          <a:noFill/>
        </p:spPr>
        <p:txBody>
          <a:bodyPr wrap="square" rtlCol="0">
            <a:spAutoFit/>
          </a:bodyPr>
          <a:lstStyle/>
          <a:p>
            <a:r>
              <a:rPr lang="lv-LV" dirty="0"/>
              <a:t>3M</a:t>
            </a:r>
            <a:r>
              <a:rPr lang="lv-LV" baseline="30000" dirty="0"/>
              <a:t>TM</a:t>
            </a:r>
            <a:r>
              <a:rPr lang="lv-LV" dirty="0"/>
              <a:t> conductive copper foil.</a:t>
            </a:r>
          </a:p>
        </p:txBody>
      </p:sp>
      <p:sp>
        <p:nvSpPr>
          <p:cNvPr id="9" name="TextBox 8">
            <a:extLst>
              <a:ext uri="{FF2B5EF4-FFF2-40B4-BE49-F238E27FC236}">
                <a16:creationId xmlns:a16="http://schemas.microsoft.com/office/drawing/2014/main" id="{3EABAB18-E961-4861-AFD8-3D6E71FEBA49}"/>
              </a:ext>
            </a:extLst>
          </p:cNvPr>
          <p:cNvSpPr txBox="1"/>
          <p:nvPr/>
        </p:nvSpPr>
        <p:spPr>
          <a:xfrm>
            <a:off x="4899170" y="3535567"/>
            <a:ext cx="3431097" cy="646331"/>
          </a:xfrm>
          <a:prstGeom prst="rect">
            <a:avLst/>
          </a:prstGeom>
          <a:noFill/>
        </p:spPr>
        <p:txBody>
          <a:bodyPr wrap="square" rtlCol="0">
            <a:spAutoFit/>
          </a:bodyPr>
          <a:lstStyle/>
          <a:p>
            <a:r>
              <a:rPr lang="lv-LV" dirty="0"/>
              <a:t>F</a:t>
            </a:r>
            <a:r>
              <a:rPr lang="en-US" dirty="0" err="1"/>
              <a:t>lexible</a:t>
            </a:r>
            <a:r>
              <a:rPr lang="en-US" dirty="0"/>
              <a:t> belt to allow </a:t>
            </a:r>
            <a:r>
              <a:rPr lang="en-US" dirty="0" err="1"/>
              <a:t>stretchability</a:t>
            </a:r>
            <a:r>
              <a:rPr lang="en-US" dirty="0"/>
              <a:t> </a:t>
            </a:r>
            <a:br>
              <a:rPr lang="en-US" dirty="0"/>
            </a:br>
            <a:endParaRPr lang="lv-LV" dirty="0"/>
          </a:p>
        </p:txBody>
      </p:sp>
    </p:spTree>
    <p:extLst>
      <p:ext uri="{BB962C8B-B14F-4D97-AF65-F5344CB8AC3E}">
        <p14:creationId xmlns:p14="http://schemas.microsoft.com/office/powerpoint/2010/main" val="6348659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EF4-251E-4B62-B2EE-C25E5D004398}"/>
              </a:ext>
            </a:extLst>
          </p:cNvPr>
          <p:cNvSpPr>
            <a:spLocks noGrp="1"/>
          </p:cNvSpPr>
          <p:nvPr>
            <p:ph type="title"/>
          </p:nvPr>
        </p:nvSpPr>
        <p:spPr>
          <a:xfrm>
            <a:off x="2592925" y="624110"/>
            <a:ext cx="8911687" cy="675301"/>
          </a:xfrm>
        </p:spPr>
        <p:txBody>
          <a:bodyPr/>
          <a:lstStyle/>
          <a:p>
            <a:r>
              <a:rPr lang="en-US" dirty="0"/>
              <a:t>Hardware overview</a:t>
            </a:r>
          </a:p>
        </p:txBody>
      </p:sp>
      <p:sp>
        <p:nvSpPr>
          <p:cNvPr id="3" name="Content Placeholder 2">
            <a:extLst>
              <a:ext uri="{FF2B5EF4-FFF2-40B4-BE49-F238E27FC236}">
                <a16:creationId xmlns:a16="http://schemas.microsoft.com/office/drawing/2014/main" id="{056C7478-4662-4545-87CF-F1BA287ACADF}"/>
              </a:ext>
            </a:extLst>
          </p:cNvPr>
          <p:cNvSpPr>
            <a:spLocks noGrp="1"/>
          </p:cNvSpPr>
          <p:nvPr>
            <p:ph idx="1"/>
          </p:nvPr>
        </p:nvSpPr>
        <p:spPr>
          <a:xfrm>
            <a:off x="2592925" y="1520738"/>
            <a:ext cx="9599075" cy="636288"/>
          </a:xfrm>
        </p:spPr>
        <p:txBody>
          <a:bodyPr/>
          <a:lstStyle/>
          <a:p>
            <a:r>
              <a:rPr lang="en-US" dirty="0"/>
              <a:t>Current progress is investigating a microcontroller suitable for our requirements</a:t>
            </a:r>
          </a:p>
        </p:txBody>
      </p:sp>
      <p:sp>
        <p:nvSpPr>
          <p:cNvPr id="6" name="Rectangle 5">
            <a:extLst>
              <a:ext uri="{FF2B5EF4-FFF2-40B4-BE49-F238E27FC236}">
                <a16:creationId xmlns:a16="http://schemas.microsoft.com/office/drawing/2014/main" id="{34A3E27F-6D46-407B-9B54-787DE632EC24}"/>
              </a:ext>
            </a:extLst>
          </p:cNvPr>
          <p:cNvSpPr/>
          <p:nvPr/>
        </p:nvSpPr>
        <p:spPr>
          <a:xfrm>
            <a:off x="2885531" y="3310346"/>
            <a:ext cx="1454331" cy="13149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nRF53</a:t>
            </a:r>
            <a:endParaRPr lang="en-US" dirty="0"/>
          </a:p>
        </p:txBody>
      </p:sp>
      <p:sp>
        <p:nvSpPr>
          <p:cNvPr id="7" name="Rectangle 6">
            <a:extLst>
              <a:ext uri="{FF2B5EF4-FFF2-40B4-BE49-F238E27FC236}">
                <a16:creationId xmlns:a16="http://schemas.microsoft.com/office/drawing/2014/main" id="{E4E10213-DBB1-4316-BBD4-5B147909ED1E}"/>
              </a:ext>
            </a:extLst>
          </p:cNvPr>
          <p:cNvSpPr/>
          <p:nvPr/>
        </p:nvSpPr>
        <p:spPr>
          <a:xfrm>
            <a:off x="5315222" y="3240677"/>
            <a:ext cx="635726" cy="53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IMU</a:t>
            </a:r>
            <a:endParaRPr lang="en-US" dirty="0"/>
          </a:p>
        </p:txBody>
      </p:sp>
      <p:sp>
        <p:nvSpPr>
          <p:cNvPr id="8" name="Rectangle 7">
            <a:extLst>
              <a:ext uri="{FF2B5EF4-FFF2-40B4-BE49-F238E27FC236}">
                <a16:creationId xmlns:a16="http://schemas.microsoft.com/office/drawing/2014/main" id="{518E4AB9-B43E-4F63-9BA8-F0743ACAB0F2}"/>
              </a:ext>
            </a:extLst>
          </p:cNvPr>
          <p:cNvSpPr/>
          <p:nvPr/>
        </p:nvSpPr>
        <p:spPr>
          <a:xfrm>
            <a:off x="5315222" y="3998323"/>
            <a:ext cx="635726" cy="53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PPX</a:t>
            </a:r>
            <a:endParaRPr lang="en-US" dirty="0"/>
          </a:p>
        </p:txBody>
      </p:sp>
      <p:sp>
        <p:nvSpPr>
          <p:cNvPr id="9" name="Rectangle 8">
            <a:extLst>
              <a:ext uri="{FF2B5EF4-FFF2-40B4-BE49-F238E27FC236}">
                <a16:creationId xmlns:a16="http://schemas.microsoft.com/office/drawing/2014/main" id="{EAD5EEB7-C8AF-4855-85DF-DAB8757A59C3}"/>
              </a:ext>
            </a:extLst>
          </p:cNvPr>
          <p:cNvSpPr/>
          <p:nvPr/>
        </p:nvSpPr>
        <p:spPr>
          <a:xfrm>
            <a:off x="5315222" y="4762500"/>
            <a:ext cx="635726" cy="53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BI</a:t>
            </a:r>
            <a:endParaRPr lang="en-US" dirty="0"/>
          </a:p>
        </p:txBody>
      </p:sp>
      <p:sp>
        <p:nvSpPr>
          <p:cNvPr id="10" name="Rectangle 9">
            <a:extLst>
              <a:ext uri="{FF2B5EF4-FFF2-40B4-BE49-F238E27FC236}">
                <a16:creationId xmlns:a16="http://schemas.microsoft.com/office/drawing/2014/main" id="{440848C8-D5BC-42D1-A838-54062BA3797D}"/>
              </a:ext>
            </a:extLst>
          </p:cNvPr>
          <p:cNvSpPr/>
          <p:nvPr/>
        </p:nvSpPr>
        <p:spPr>
          <a:xfrm>
            <a:off x="2885531" y="5302432"/>
            <a:ext cx="635726" cy="53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dirty="0"/>
              <a:t>LCD</a:t>
            </a:r>
            <a:endParaRPr lang="en-US" sz="1600" dirty="0"/>
          </a:p>
        </p:txBody>
      </p:sp>
      <p:sp>
        <p:nvSpPr>
          <p:cNvPr id="11" name="Rectangle 10">
            <a:extLst>
              <a:ext uri="{FF2B5EF4-FFF2-40B4-BE49-F238E27FC236}">
                <a16:creationId xmlns:a16="http://schemas.microsoft.com/office/drawing/2014/main" id="{AA113497-00F8-402A-B65B-0DCE83CD1CA1}"/>
              </a:ext>
            </a:extLst>
          </p:cNvPr>
          <p:cNvSpPr/>
          <p:nvPr/>
        </p:nvSpPr>
        <p:spPr>
          <a:xfrm>
            <a:off x="3782513" y="5302432"/>
            <a:ext cx="635726" cy="5399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dirty="0"/>
              <a:t>SG</a:t>
            </a:r>
            <a:endParaRPr lang="en-US" dirty="0"/>
          </a:p>
        </p:txBody>
      </p:sp>
      <p:cxnSp>
        <p:nvCxnSpPr>
          <p:cNvPr id="12" name="Connector: Elbow 11">
            <a:extLst>
              <a:ext uri="{FF2B5EF4-FFF2-40B4-BE49-F238E27FC236}">
                <a16:creationId xmlns:a16="http://schemas.microsoft.com/office/drawing/2014/main" id="{39B5AF80-65E7-46FF-B795-D3A1D0CCC515}"/>
              </a:ext>
            </a:extLst>
          </p:cNvPr>
          <p:cNvCxnSpPr>
            <a:cxnSpLocks/>
            <a:stCxn id="6" idx="3"/>
            <a:endCxn id="9" idx="1"/>
          </p:cNvCxnSpPr>
          <p:nvPr/>
        </p:nvCxnSpPr>
        <p:spPr>
          <a:xfrm>
            <a:off x="4339862" y="3967843"/>
            <a:ext cx="975360" cy="1064623"/>
          </a:xfrm>
          <a:prstGeom prst="bentConnector3">
            <a:avLst>
              <a:gd name="adj1" fmla="val 3223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68515E0B-9B50-4224-A495-DC39BE942969}"/>
              </a:ext>
            </a:extLst>
          </p:cNvPr>
          <p:cNvCxnSpPr>
            <a:cxnSpLocks/>
            <a:stCxn id="6" idx="3"/>
            <a:endCxn id="8" idx="1"/>
          </p:cNvCxnSpPr>
          <p:nvPr/>
        </p:nvCxnSpPr>
        <p:spPr>
          <a:xfrm>
            <a:off x="4339862" y="3967843"/>
            <a:ext cx="975360" cy="300446"/>
          </a:xfrm>
          <a:prstGeom prst="bentConnector3">
            <a:avLst>
              <a:gd name="adj1" fmla="val 5761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F9CB36E8-3063-4A15-A7D4-DBD27062EF3A}"/>
              </a:ext>
            </a:extLst>
          </p:cNvPr>
          <p:cNvCxnSpPr>
            <a:cxnSpLocks/>
            <a:stCxn id="6" idx="3"/>
            <a:endCxn id="7" idx="1"/>
          </p:cNvCxnSpPr>
          <p:nvPr/>
        </p:nvCxnSpPr>
        <p:spPr>
          <a:xfrm flipV="1">
            <a:off x="4339862" y="3510643"/>
            <a:ext cx="975360" cy="457200"/>
          </a:xfrm>
          <a:prstGeom prst="bentConnector3">
            <a:avLst>
              <a:gd name="adj1" fmla="val 50000"/>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371900A1-DF0D-452D-BE37-DCBA65E70300}"/>
              </a:ext>
            </a:extLst>
          </p:cNvPr>
          <p:cNvCxnSpPr>
            <a:cxnSpLocks/>
            <a:stCxn id="6" idx="2"/>
            <a:endCxn id="11" idx="0"/>
          </p:cNvCxnSpPr>
          <p:nvPr/>
        </p:nvCxnSpPr>
        <p:spPr>
          <a:xfrm rot="16200000" flipH="1">
            <a:off x="3517990" y="4720046"/>
            <a:ext cx="677092" cy="487679"/>
          </a:xfrm>
          <a:prstGeom prst="bentConnector3">
            <a:avLst>
              <a:gd name="adj1" fmla="val 37138"/>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198465AA-F66E-4206-9429-77AB595C70E7}"/>
              </a:ext>
            </a:extLst>
          </p:cNvPr>
          <p:cNvCxnSpPr>
            <a:cxnSpLocks/>
            <a:stCxn id="6" idx="2"/>
            <a:endCxn id="10" idx="0"/>
          </p:cNvCxnSpPr>
          <p:nvPr/>
        </p:nvCxnSpPr>
        <p:spPr>
          <a:xfrm rot="5400000">
            <a:off x="3069500" y="4759235"/>
            <a:ext cx="677092" cy="40930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C66F3DD2-133B-4DD1-8221-2F95B10A0D2A}"/>
              </a:ext>
            </a:extLst>
          </p:cNvPr>
          <p:cNvSpPr/>
          <p:nvPr/>
        </p:nvSpPr>
        <p:spPr>
          <a:xfrm>
            <a:off x="2885531" y="2842260"/>
            <a:ext cx="1454331" cy="311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Battery</a:t>
            </a:r>
          </a:p>
        </p:txBody>
      </p:sp>
      <p:cxnSp>
        <p:nvCxnSpPr>
          <p:cNvPr id="18" name="Straight Arrow Connector 17">
            <a:extLst>
              <a:ext uri="{FF2B5EF4-FFF2-40B4-BE49-F238E27FC236}">
                <a16:creationId xmlns:a16="http://schemas.microsoft.com/office/drawing/2014/main" id="{F712E26A-BD9A-4A68-9056-3A88D1406DEB}"/>
              </a:ext>
            </a:extLst>
          </p:cNvPr>
          <p:cNvCxnSpPr>
            <a:cxnSpLocks/>
            <a:stCxn id="17" idx="2"/>
            <a:endCxn id="6" idx="0"/>
          </p:cNvCxnSpPr>
          <p:nvPr/>
        </p:nvCxnSpPr>
        <p:spPr>
          <a:xfrm>
            <a:off x="3612697" y="3153592"/>
            <a:ext cx="0" cy="1567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5A5A91CE-C08E-4C78-9B3C-B57B56294DF7}"/>
              </a:ext>
            </a:extLst>
          </p:cNvPr>
          <p:cNvSpPr txBox="1">
            <a:spLocks/>
          </p:cNvSpPr>
          <p:nvPr/>
        </p:nvSpPr>
        <p:spPr>
          <a:xfrm>
            <a:off x="6706137" y="3148139"/>
            <a:ext cx="4798475" cy="363149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Microcontroller – nRF5340</a:t>
            </a:r>
          </a:p>
          <a:p>
            <a:r>
              <a:rPr lang="en-US" dirty="0"/>
              <a:t>IMU – ICM-20600 accelerometer</a:t>
            </a:r>
          </a:p>
          <a:p>
            <a:r>
              <a:rPr lang="en-US" dirty="0"/>
              <a:t>PPX – ADPD105 heart rate meter</a:t>
            </a:r>
          </a:p>
          <a:p>
            <a:r>
              <a:rPr lang="en-US" dirty="0"/>
              <a:t>BI – Bioimpedance MAX30002</a:t>
            </a:r>
          </a:p>
          <a:p>
            <a:r>
              <a:rPr lang="en-US" dirty="0"/>
              <a:t>SG – signal generator</a:t>
            </a:r>
          </a:p>
          <a:p>
            <a:r>
              <a:rPr lang="en-US" dirty="0"/>
              <a:t>LCD – display</a:t>
            </a:r>
          </a:p>
          <a:p>
            <a:endParaRPr lang="en-US" dirty="0"/>
          </a:p>
        </p:txBody>
      </p:sp>
    </p:spTree>
    <p:extLst>
      <p:ext uri="{BB962C8B-B14F-4D97-AF65-F5344CB8AC3E}">
        <p14:creationId xmlns:p14="http://schemas.microsoft.com/office/powerpoint/2010/main" val="1286543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ABEF4-251E-4B62-B2EE-C25E5D004398}"/>
              </a:ext>
            </a:extLst>
          </p:cNvPr>
          <p:cNvSpPr>
            <a:spLocks noGrp="1"/>
          </p:cNvSpPr>
          <p:nvPr>
            <p:ph type="title"/>
          </p:nvPr>
        </p:nvSpPr>
        <p:spPr>
          <a:xfrm>
            <a:off x="2592925" y="624110"/>
            <a:ext cx="8911687" cy="675301"/>
          </a:xfrm>
        </p:spPr>
        <p:txBody>
          <a:bodyPr/>
          <a:lstStyle/>
          <a:p>
            <a:r>
              <a:rPr lang="en-US" dirty="0"/>
              <a:t>Hardware overview</a:t>
            </a:r>
          </a:p>
        </p:txBody>
      </p:sp>
      <p:sp>
        <p:nvSpPr>
          <p:cNvPr id="3" name="Content Placeholder 2">
            <a:extLst>
              <a:ext uri="{FF2B5EF4-FFF2-40B4-BE49-F238E27FC236}">
                <a16:creationId xmlns:a16="http://schemas.microsoft.com/office/drawing/2014/main" id="{056C7478-4662-4545-87CF-F1BA287ACADF}"/>
              </a:ext>
            </a:extLst>
          </p:cNvPr>
          <p:cNvSpPr>
            <a:spLocks noGrp="1"/>
          </p:cNvSpPr>
          <p:nvPr>
            <p:ph idx="1"/>
          </p:nvPr>
        </p:nvSpPr>
        <p:spPr>
          <a:xfrm>
            <a:off x="2592925" y="1520738"/>
            <a:ext cx="9599075" cy="636288"/>
          </a:xfrm>
        </p:spPr>
        <p:txBody>
          <a:bodyPr/>
          <a:lstStyle/>
          <a:p>
            <a:r>
              <a:rPr lang="en-US" dirty="0"/>
              <a:t>An overview of the latest microcontroller comparisons</a:t>
            </a:r>
            <a:r>
              <a:rPr lang="lv-LV" dirty="0"/>
              <a:t> </a:t>
            </a:r>
            <a:r>
              <a:rPr lang="en-US" dirty="0"/>
              <a:t>in </a:t>
            </a:r>
            <a:r>
              <a:rPr lang="en-US" dirty="0" err="1"/>
              <a:t>LowPower</a:t>
            </a:r>
            <a:r>
              <a:rPr lang="en-US" dirty="0"/>
              <a:t> area.</a:t>
            </a:r>
          </a:p>
        </p:txBody>
      </p:sp>
      <p:pic>
        <p:nvPicPr>
          <p:cNvPr id="5" name="Picture 4">
            <a:extLst>
              <a:ext uri="{FF2B5EF4-FFF2-40B4-BE49-F238E27FC236}">
                <a16:creationId xmlns:a16="http://schemas.microsoft.com/office/drawing/2014/main" id="{1F8CA2BB-B5A9-4D69-8030-AEF0744F72DA}"/>
              </a:ext>
            </a:extLst>
          </p:cNvPr>
          <p:cNvPicPr>
            <a:picLocks noChangeAspect="1"/>
          </p:cNvPicPr>
          <p:nvPr/>
        </p:nvPicPr>
        <p:blipFill>
          <a:blip r:embed="rId3"/>
          <a:stretch>
            <a:fillRect/>
          </a:stretch>
        </p:blipFill>
        <p:spPr>
          <a:xfrm>
            <a:off x="0" y="2130658"/>
            <a:ext cx="12192000" cy="4727342"/>
          </a:xfrm>
          <a:prstGeom prst="rect">
            <a:avLst/>
          </a:prstGeom>
        </p:spPr>
      </p:pic>
    </p:spTree>
    <p:extLst>
      <p:ext uri="{BB962C8B-B14F-4D97-AF65-F5344CB8AC3E}">
        <p14:creationId xmlns:p14="http://schemas.microsoft.com/office/powerpoint/2010/main" val="3061652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41F61-5708-44AF-BEC7-BE62CE6B8334}"/>
              </a:ext>
            </a:extLst>
          </p:cNvPr>
          <p:cNvSpPr>
            <a:spLocks noGrp="1"/>
          </p:cNvSpPr>
          <p:nvPr>
            <p:ph type="title"/>
          </p:nvPr>
        </p:nvSpPr>
        <p:spPr>
          <a:xfrm>
            <a:off x="2600325" y="35830"/>
            <a:ext cx="8911687" cy="1280890"/>
          </a:xfrm>
        </p:spPr>
        <p:txBody>
          <a:bodyPr/>
          <a:lstStyle/>
          <a:p>
            <a:r>
              <a:rPr lang="en-US" dirty="0"/>
              <a:t>Sensor and peripheral research</a:t>
            </a:r>
          </a:p>
        </p:txBody>
      </p:sp>
      <p:pic>
        <p:nvPicPr>
          <p:cNvPr id="4" name="Picture 3">
            <a:extLst>
              <a:ext uri="{FF2B5EF4-FFF2-40B4-BE49-F238E27FC236}">
                <a16:creationId xmlns:a16="http://schemas.microsoft.com/office/drawing/2014/main" id="{8D667F0F-3B3B-4462-A677-89B6BE2C47E2}"/>
              </a:ext>
            </a:extLst>
          </p:cNvPr>
          <p:cNvPicPr>
            <a:picLocks noChangeAspect="1"/>
          </p:cNvPicPr>
          <p:nvPr/>
        </p:nvPicPr>
        <p:blipFill>
          <a:blip r:embed="rId2"/>
          <a:stretch>
            <a:fillRect/>
          </a:stretch>
        </p:blipFill>
        <p:spPr>
          <a:xfrm>
            <a:off x="2600325" y="676275"/>
            <a:ext cx="9591675" cy="6181725"/>
          </a:xfrm>
          <a:prstGeom prst="rect">
            <a:avLst/>
          </a:prstGeom>
        </p:spPr>
      </p:pic>
    </p:spTree>
    <p:extLst>
      <p:ext uri="{BB962C8B-B14F-4D97-AF65-F5344CB8AC3E}">
        <p14:creationId xmlns:p14="http://schemas.microsoft.com/office/powerpoint/2010/main" val="169953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7B53-D114-4BF1-9AF0-17DABBDD7538}"/>
              </a:ext>
            </a:extLst>
          </p:cNvPr>
          <p:cNvSpPr>
            <a:spLocks noGrp="1"/>
          </p:cNvSpPr>
          <p:nvPr>
            <p:ph type="title"/>
          </p:nvPr>
        </p:nvSpPr>
        <p:spPr/>
        <p:txBody>
          <a:bodyPr/>
          <a:lstStyle/>
          <a:p>
            <a:r>
              <a:rPr lang="lv-LV" dirty="0" err="1"/>
              <a:t>Some</a:t>
            </a:r>
            <a:r>
              <a:rPr lang="lv-LV" dirty="0"/>
              <a:t> </a:t>
            </a:r>
            <a:r>
              <a:rPr lang="lv-LV" dirty="0" err="1"/>
              <a:t>of</a:t>
            </a:r>
            <a:r>
              <a:rPr lang="lv-LV" dirty="0"/>
              <a:t> </a:t>
            </a:r>
            <a:r>
              <a:rPr lang="lv-LV" dirty="0" err="1"/>
              <a:t>the</a:t>
            </a:r>
            <a:r>
              <a:rPr lang="lv-LV" dirty="0"/>
              <a:t> </a:t>
            </a:r>
            <a:r>
              <a:rPr lang="lv-LV" dirty="0" err="1"/>
              <a:t>Applications</a:t>
            </a:r>
            <a:endParaRPr lang="en-US" dirty="0"/>
          </a:p>
        </p:txBody>
      </p:sp>
      <p:sp>
        <p:nvSpPr>
          <p:cNvPr id="6" name="Content Placeholder 5">
            <a:extLst>
              <a:ext uri="{FF2B5EF4-FFF2-40B4-BE49-F238E27FC236}">
                <a16:creationId xmlns:a16="http://schemas.microsoft.com/office/drawing/2014/main" id="{656ED4E6-CD24-4CB7-8C45-9427D55F44CB}"/>
              </a:ext>
            </a:extLst>
          </p:cNvPr>
          <p:cNvSpPr>
            <a:spLocks noGrp="1"/>
          </p:cNvSpPr>
          <p:nvPr>
            <p:ph idx="1"/>
          </p:nvPr>
        </p:nvSpPr>
        <p:spPr>
          <a:xfrm>
            <a:off x="3276600" y="3080378"/>
            <a:ext cx="8915400" cy="3777622"/>
          </a:xfrm>
        </p:spPr>
        <p:txBody>
          <a:bodyPr/>
          <a:lstStyle/>
          <a:p>
            <a:r>
              <a:rPr lang="lv-LV" dirty="0"/>
              <a:t>B</a:t>
            </a:r>
            <a:r>
              <a:rPr lang="en-US" dirty="0" err="1"/>
              <a:t>ioimpedance</a:t>
            </a:r>
            <a:r>
              <a:rPr lang="en-US" dirty="0"/>
              <a:t> analysis is used to:</a:t>
            </a:r>
            <a:endParaRPr lang="lv-LV" dirty="0"/>
          </a:p>
          <a:p>
            <a:pPr lvl="1"/>
            <a:r>
              <a:rPr lang="en-US" dirty="0"/>
              <a:t>Improve body health by analyzing tissue and cell data</a:t>
            </a:r>
            <a:endParaRPr lang="lv-LV" dirty="0"/>
          </a:p>
          <a:p>
            <a:pPr lvl="1"/>
            <a:r>
              <a:rPr lang="en-US" dirty="0"/>
              <a:t>Medicine and body recovery, monitoring and simulation regions in the body.</a:t>
            </a:r>
            <a:endParaRPr lang="lv-LV" dirty="0"/>
          </a:p>
          <a:p>
            <a:pPr lvl="1"/>
            <a:r>
              <a:rPr lang="en-US" dirty="0"/>
              <a:t>Measuring sports and activities, as well as determining the level of stress.</a:t>
            </a:r>
            <a:endParaRPr lang="lv-LV" dirty="0"/>
          </a:p>
          <a:p>
            <a:pPr lvl="1"/>
            <a:r>
              <a:rPr lang="en-US" dirty="0"/>
              <a:t>Fundamental research.</a:t>
            </a:r>
          </a:p>
        </p:txBody>
      </p:sp>
    </p:spTree>
    <p:extLst>
      <p:ext uri="{BB962C8B-B14F-4D97-AF65-F5344CB8AC3E}">
        <p14:creationId xmlns:p14="http://schemas.microsoft.com/office/powerpoint/2010/main" val="68938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7B53-D114-4BF1-9AF0-17DABBDD7538}"/>
              </a:ext>
            </a:extLst>
          </p:cNvPr>
          <p:cNvSpPr>
            <a:spLocks noGrp="1"/>
          </p:cNvSpPr>
          <p:nvPr>
            <p:ph type="title"/>
          </p:nvPr>
        </p:nvSpPr>
        <p:spPr/>
        <p:txBody>
          <a:bodyPr/>
          <a:lstStyle/>
          <a:p>
            <a:r>
              <a:rPr lang="lv-LV" dirty="0" err="1"/>
              <a:t>Some</a:t>
            </a:r>
            <a:r>
              <a:rPr lang="lv-LV" dirty="0"/>
              <a:t> </a:t>
            </a:r>
            <a:r>
              <a:rPr lang="lv-LV" dirty="0" err="1"/>
              <a:t>of</a:t>
            </a:r>
            <a:r>
              <a:rPr lang="lv-LV" dirty="0"/>
              <a:t> </a:t>
            </a:r>
            <a:r>
              <a:rPr lang="lv-LV" dirty="0" err="1"/>
              <a:t>the</a:t>
            </a:r>
            <a:r>
              <a:rPr lang="lv-LV" dirty="0"/>
              <a:t> </a:t>
            </a:r>
            <a:r>
              <a:rPr lang="lv-LV" dirty="0" err="1"/>
              <a:t>Applications</a:t>
            </a:r>
            <a:endParaRPr lang="en-US" dirty="0"/>
          </a:p>
        </p:txBody>
      </p:sp>
      <p:sp>
        <p:nvSpPr>
          <p:cNvPr id="3" name="Content Placeholder 2">
            <a:extLst>
              <a:ext uri="{FF2B5EF4-FFF2-40B4-BE49-F238E27FC236}">
                <a16:creationId xmlns:a16="http://schemas.microsoft.com/office/drawing/2014/main" id="{E37C3665-832C-4150-B810-6EB52E4D979B}"/>
              </a:ext>
            </a:extLst>
          </p:cNvPr>
          <p:cNvSpPr>
            <a:spLocks noGrp="1"/>
          </p:cNvSpPr>
          <p:nvPr>
            <p:ph idx="1"/>
          </p:nvPr>
        </p:nvSpPr>
        <p:spPr>
          <a:xfrm>
            <a:off x="2592925" y="1390650"/>
            <a:ext cx="5493800" cy="5295900"/>
          </a:xfrm>
        </p:spPr>
        <p:txBody>
          <a:bodyPr>
            <a:normAutofit/>
          </a:bodyPr>
          <a:lstStyle/>
          <a:p>
            <a:pPr marL="285750" indent="-285750">
              <a:buFont typeface="Arial" panose="020B0604020202020204" pitchFamily="34" charset="0"/>
              <a:buChar char="•"/>
            </a:pPr>
            <a:r>
              <a:rPr lang="en-US" dirty="0"/>
              <a:t>Quadra powers the new generation smart needle</a:t>
            </a:r>
            <a:endParaRPr lang="lv-LV" dirty="0"/>
          </a:p>
          <a:p>
            <a:pPr marL="285750" indent="-285750">
              <a:buFont typeface="Arial" panose="020B0604020202020204" pitchFamily="34" charset="0"/>
              <a:buChar char="•"/>
            </a:pPr>
            <a:endParaRPr lang="lv-LV" dirty="0"/>
          </a:p>
          <a:p>
            <a:pPr marL="285750" indent="-285750">
              <a:buFont typeface="Arial" panose="020B0604020202020204" pitchFamily="34" charset="0"/>
              <a:buChar char="•"/>
            </a:pPr>
            <a:r>
              <a:rPr lang="en-US" dirty="0" err="1"/>
              <a:t>Injeq</a:t>
            </a:r>
            <a:r>
              <a:rPr lang="en-US" dirty="0"/>
              <a:t> technology and products can be adapted for use in different clinical applications. A completed clinical study in rheumatology has confirmed that the smart needle is suitable for intra-articular injections. An on-going study in spinal </a:t>
            </a:r>
            <a:r>
              <a:rPr lang="en-US" dirty="0" err="1"/>
              <a:t>anaesthesia</a:t>
            </a:r>
            <a:r>
              <a:rPr lang="en-US" dirty="0"/>
              <a:t> aims to assess the performance of the smart needle in detecting the cerebrospinal fluid inside the subarachnoid space in the spinal canal. Quadra is clearly able to identify the correct tissues as the clinical studies have shown excellent results so far</a:t>
            </a:r>
            <a:r>
              <a:rPr lang="lv-LV" dirty="0"/>
              <a:t> [</a:t>
            </a:r>
            <a:r>
              <a:rPr lang="lv-LV" dirty="0">
                <a:hlinkClick r:id="rId2" action="ppaction://hlinksldjump"/>
              </a:rPr>
              <a:t>13</a:t>
            </a:r>
            <a:r>
              <a:rPr lang="lv-LV" dirty="0"/>
              <a:t>]</a:t>
            </a:r>
            <a:endParaRPr lang="en-US" dirty="0"/>
          </a:p>
        </p:txBody>
      </p:sp>
      <p:pic>
        <p:nvPicPr>
          <p:cNvPr id="4" name="Content Placeholder 3">
            <a:extLst>
              <a:ext uri="{FF2B5EF4-FFF2-40B4-BE49-F238E27FC236}">
                <a16:creationId xmlns:a16="http://schemas.microsoft.com/office/drawing/2014/main" id="{3BE8071B-028E-420A-A987-FAFCF7BB7D53}"/>
              </a:ext>
            </a:extLst>
          </p:cNvPr>
          <p:cNvPicPr>
            <a:picLocks noChangeAspect="1"/>
          </p:cNvPicPr>
          <p:nvPr/>
        </p:nvPicPr>
        <p:blipFill>
          <a:blip r:embed="rId3"/>
          <a:stretch>
            <a:fillRect/>
          </a:stretch>
        </p:blipFill>
        <p:spPr>
          <a:xfrm>
            <a:off x="8192693" y="3924799"/>
            <a:ext cx="3999307" cy="2933201"/>
          </a:xfrm>
          <a:prstGeom prst="rect">
            <a:avLst/>
          </a:prstGeom>
        </p:spPr>
      </p:pic>
    </p:spTree>
    <p:extLst>
      <p:ext uri="{BB962C8B-B14F-4D97-AF65-F5344CB8AC3E}">
        <p14:creationId xmlns:p14="http://schemas.microsoft.com/office/powerpoint/2010/main" val="2080861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7B53-D114-4BF1-9AF0-17DABBDD7538}"/>
              </a:ext>
            </a:extLst>
          </p:cNvPr>
          <p:cNvSpPr>
            <a:spLocks noGrp="1"/>
          </p:cNvSpPr>
          <p:nvPr>
            <p:ph type="title"/>
          </p:nvPr>
        </p:nvSpPr>
        <p:spPr/>
        <p:txBody>
          <a:bodyPr/>
          <a:lstStyle/>
          <a:p>
            <a:r>
              <a:rPr lang="lv-LV" dirty="0" err="1"/>
              <a:t>Some</a:t>
            </a:r>
            <a:r>
              <a:rPr lang="lv-LV" dirty="0"/>
              <a:t> </a:t>
            </a:r>
            <a:r>
              <a:rPr lang="lv-LV" dirty="0" err="1"/>
              <a:t>of</a:t>
            </a:r>
            <a:r>
              <a:rPr lang="lv-LV" dirty="0"/>
              <a:t> </a:t>
            </a:r>
            <a:r>
              <a:rPr lang="lv-LV" dirty="0" err="1"/>
              <a:t>the</a:t>
            </a:r>
            <a:r>
              <a:rPr lang="lv-LV" dirty="0"/>
              <a:t> </a:t>
            </a:r>
            <a:r>
              <a:rPr lang="lv-LV" dirty="0" err="1"/>
              <a:t>Applications</a:t>
            </a:r>
            <a:endParaRPr lang="en-US" dirty="0"/>
          </a:p>
        </p:txBody>
      </p:sp>
      <p:sp>
        <p:nvSpPr>
          <p:cNvPr id="3" name="Content Placeholder 2">
            <a:extLst>
              <a:ext uri="{FF2B5EF4-FFF2-40B4-BE49-F238E27FC236}">
                <a16:creationId xmlns:a16="http://schemas.microsoft.com/office/drawing/2014/main" id="{E37C3665-832C-4150-B810-6EB52E4D979B}"/>
              </a:ext>
            </a:extLst>
          </p:cNvPr>
          <p:cNvSpPr>
            <a:spLocks noGrp="1"/>
          </p:cNvSpPr>
          <p:nvPr>
            <p:ph idx="1"/>
          </p:nvPr>
        </p:nvSpPr>
        <p:spPr>
          <a:xfrm>
            <a:off x="2752724" y="2447924"/>
            <a:ext cx="4269837" cy="4314825"/>
          </a:xfrm>
        </p:spPr>
        <p:txBody>
          <a:bodyPr>
            <a:normAutofit/>
          </a:bodyPr>
          <a:lstStyle/>
          <a:p>
            <a:pPr marL="285750" indent="-285750">
              <a:buFont typeface="Arial" panose="020B0604020202020204" pitchFamily="34" charset="0"/>
              <a:buChar char="•"/>
            </a:pPr>
            <a:r>
              <a:rPr lang="en-US" dirty="0" err="1"/>
              <a:t>BioBee</a:t>
            </a:r>
            <a:r>
              <a:rPr lang="en-US" dirty="0"/>
              <a:t> Technologies has developed a novel cost-effective wireless electrical bioimpedance measurement system. The prototypes in form of wearable devices of few cm2 printed circuit board perform bioimpedance measurement which supply information about several pathologies (body composition, cardiac output, respiratory, muscle status).</a:t>
            </a:r>
            <a:r>
              <a:rPr lang="lv-LV" dirty="0"/>
              <a:t> [</a:t>
            </a:r>
            <a:r>
              <a:rPr lang="lv-LV" dirty="0">
                <a:hlinkClick r:id="rId2" action="ppaction://hlinksldjump"/>
              </a:rPr>
              <a:t>14</a:t>
            </a:r>
            <a:r>
              <a:rPr lang="lv-LV" dirty="0"/>
              <a:t>]</a:t>
            </a:r>
            <a:endParaRPr lang="en-US" dirty="0"/>
          </a:p>
        </p:txBody>
      </p:sp>
      <p:pic>
        <p:nvPicPr>
          <p:cNvPr id="5" name="Picture 4">
            <a:extLst>
              <a:ext uri="{FF2B5EF4-FFF2-40B4-BE49-F238E27FC236}">
                <a16:creationId xmlns:a16="http://schemas.microsoft.com/office/drawing/2014/main" id="{E6819C6D-DDA3-435D-9240-B991F6EC710A}"/>
              </a:ext>
            </a:extLst>
          </p:cNvPr>
          <p:cNvPicPr>
            <a:picLocks noChangeAspect="1"/>
          </p:cNvPicPr>
          <p:nvPr/>
        </p:nvPicPr>
        <p:blipFill>
          <a:blip r:embed="rId3"/>
          <a:stretch>
            <a:fillRect/>
          </a:stretch>
        </p:blipFill>
        <p:spPr>
          <a:xfrm>
            <a:off x="7022562" y="2447925"/>
            <a:ext cx="5153025" cy="4410075"/>
          </a:xfrm>
          <a:prstGeom prst="rect">
            <a:avLst/>
          </a:prstGeom>
        </p:spPr>
      </p:pic>
    </p:spTree>
    <p:extLst>
      <p:ext uri="{BB962C8B-B14F-4D97-AF65-F5344CB8AC3E}">
        <p14:creationId xmlns:p14="http://schemas.microsoft.com/office/powerpoint/2010/main" val="146254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C070-6281-4899-8D00-27EC04209566}"/>
              </a:ext>
            </a:extLst>
          </p:cNvPr>
          <p:cNvSpPr>
            <a:spLocks noGrp="1"/>
          </p:cNvSpPr>
          <p:nvPr>
            <p:ph type="title"/>
          </p:nvPr>
        </p:nvSpPr>
        <p:spPr>
          <a:xfrm>
            <a:off x="2592925" y="624110"/>
            <a:ext cx="8911687" cy="675301"/>
          </a:xfrm>
        </p:spPr>
        <p:txBody>
          <a:bodyPr/>
          <a:lstStyle/>
          <a:p>
            <a:r>
              <a:rPr lang="en-US" dirty="0"/>
              <a:t>Summary</a:t>
            </a:r>
          </a:p>
        </p:txBody>
      </p:sp>
      <p:sp>
        <p:nvSpPr>
          <p:cNvPr id="3" name="Content Placeholder 2">
            <a:extLst>
              <a:ext uri="{FF2B5EF4-FFF2-40B4-BE49-F238E27FC236}">
                <a16:creationId xmlns:a16="http://schemas.microsoft.com/office/drawing/2014/main" id="{D56BB714-B4CA-4BB8-A73B-6DAD719096E7}"/>
              </a:ext>
            </a:extLst>
          </p:cNvPr>
          <p:cNvSpPr>
            <a:spLocks noGrp="1"/>
          </p:cNvSpPr>
          <p:nvPr>
            <p:ph idx="1"/>
          </p:nvPr>
        </p:nvSpPr>
        <p:spPr/>
        <p:txBody>
          <a:bodyPr/>
          <a:lstStyle/>
          <a:p>
            <a:r>
              <a:rPr lang="en-US" dirty="0"/>
              <a:t>Research is still needed to improve BI compliance and the use of wearable devices.</a:t>
            </a:r>
            <a:endParaRPr lang="lv-LV" dirty="0"/>
          </a:p>
          <a:p>
            <a:r>
              <a:rPr lang="en-US" dirty="0"/>
              <a:t>It is necessary to conduct a more detailed study of the hardware and create several physical models of wear.</a:t>
            </a:r>
            <a:endParaRPr lang="lv-LV" dirty="0"/>
          </a:p>
          <a:p>
            <a:r>
              <a:rPr lang="en-US" dirty="0"/>
              <a:t>Greater level of immersion in biological processes at the cellular level, consistent with conductivity.</a:t>
            </a:r>
          </a:p>
        </p:txBody>
      </p:sp>
    </p:spTree>
    <p:extLst>
      <p:ext uri="{BB962C8B-B14F-4D97-AF65-F5344CB8AC3E}">
        <p14:creationId xmlns:p14="http://schemas.microsoft.com/office/powerpoint/2010/main" val="23874564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BE3D9-9367-4A7D-A874-B786BB842EED}"/>
              </a:ext>
            </a:extLst>
          </p:cNvPr>
          <p:cNvSpPr>
            <a:spLocks noGrp="1"/>
          </p:cNvSpPr>
          <p:nvPr>
            <p:ph type="title"/>
          </p:nvPr>
        </p:nvSpPr>
        <p:spPr>
          <a:xfrm>
            <a:off x="2592925" y="148981"/>
            <a:ext cx="8911687" cy="604055"/>
          </a:xfrm>
        </p:spPr>
        <p:txBody>
          <a:bodyPr>
            <a:normAutofit fontScale="90000"/>
          </a:bodyPr>
          <a:lstStyle/>
          <a:p>
            <a:r>
              <a:rPr lang="lv-LV" dirty="0"/>
              <a:t>References</a:t>
            </a:r>
          </a:p>
        </p:txBody>
      </p:sp>
      <p:sp>
        <p:nvSpPr>
          <p:cNvPr id="3" name="Content Placeholder 2">
            <a:extLst>
              <a:ext uri="{FF2B5EF4-FFF2-40B4-BE49-F238E27FC236}">
                <a16:creationId xmlns:a16="http://schemas.microsoft.com/office/drawing/2014/main" id="{03EDB58B-0098-4A07-A6B5-A53280690D5C}"/>
              </a:ext>
            </a:extLst>
          </p:cNvPr>
          <p:cNvSpPr>
            <a:spLocks noGrp="1"/>
          </p:cNvSpPr>
          <p:nvPr>
            <p:ph idx="1"/>
          </p:nvPr>
        </p:nvSpPr>
        <p:spPr>
          <a:xfrm>
            <a:off x="2592924" y="753036"/>
            <a:ext cx="9599075" cy="6104964"/>
          </a:xfrm>
        </p:spPr>
        <p:txBody>
          <a:bodyPr>
            <a:normAutofit fontScale="70000" lnSpcReduction="20000"/>
          </a:bodyPr>
          <a:lstStyle/>
          <a:p>
            <a:r>
              <a:rPr lang="en-US" dirty="0"/>
              <a:t>1. van </a:t>
            </a:r>
            <a:r>
              <a:rPr lang="en-US" dirty="0" err="1"/>
              <a:t>Bloemendaal</a:t>
            </a:r>
            <a:r>
              <a:rPr lang="en-US" dirty="0"/>
              <a:t>, </a:t>
            </a:r>
            <a:r>
              <a:rPr lang="en-US" dirty="0" err="1"/>
              <a:t>Maijke</a:t>
            </a:r>
            <a:r>
              <a:rPr lang="en-US" dirty="0"/>
              <a:t>, et al. "Gait training assisted by multi-channel functional electrical stimulation early after stroke: study protocol for a randomized controlled trial." </a:t>
            </a:r>
            <a:r>
              <a:rPr lang="en-US" i="1" dirty="0"/>
              <a:t>Trials</a:t>
            </a:r>
            <a:r>
              <a:rPr lang="en-US" dirty="0"/>
              <a:t> 17.1 (2016): 1-8. </a:t>
            </a:r>
          </a:p>
          <a:p>
            <a:r>
              <a:rPr lang="en-US" dirty="0"/>
              <a:t>2. Huang, Ji-</a:t>
            </a:r>
            <a:r>
              <a:rPr lang="en-US" dirty="0" err="1"/>
              <a:t>Jer</a:t>
            </a:r>
            <a:r>
              <a:rPr lang="en-US" dirty="0"/>
              <a:t>, et al. "Design of wearable and wireless electrical impedance tomography system." </a:t>
            </a:r>
            <a:r>
              <a:rPr lang="en-US" i="1" dirty="0"/>
              <a:t>Measurement</a:t>
            </a:r>
            <a:r>
              <a:rPr lang="en-US" dirty="0"/>
              <a:t> 78 (2016): 9-17.</a:t>
            </a:r>
          </a:p>
          <a:p>
            <a:r>
              <a:rPr lang="en-US" dirty="0"/>
              <a:t>3. </a:t>
            </a:r>
            <a:r>
              <a:rPr lang="en-US" dirty="0">
                <a:hlinkClick r:id="rId2"/>
              </a:rPr>
              <a:t>https://github.com/OpenEIT/OpenEIT</a:t>
            </a:r>
            <a:endParaRPr lang="en-US" dirty="0"/>
          </a:p>
          <a:p>
            <a:r>
              <a:rPr lang="en-US" dirty="0"/>
              <a:t>4. </a:t>
            </a:r>
            <a:r>
              <a:rPr lang="en-US" dirty="0" err="1"/>
              <a:t>Wegmüller</a:t>
            </a:r>
            <a:r>
              <a:rPr lang="en-US" dirty="0"/>
              <a:t>, Marc S. </a:t>
            </a:r>
            <a:r>
              <a:rPr lang="en-US" i="1" dirty="0"/>
              <a:t>Intra-body communication for biomedical sensor networks</a:t>
            </a:r>
            <a:r>
              <a:rPr lang="en-US" dirty="0"/>
              <a:t>. Diss. ETH Zurich, 2007.</a:t>
            </a:r>
          </a:p>
          <a:p>
            <a:r>
              <a:rPr lang="en-US" dirty="0"/>
              <a:t>5. Cole, Kenneth S., and Robert H. Cole. "Dispersion and absorption in dielectrics I. Alternating current characteristics." </a:t>
            </a:r>
            <a:r>
              <a:rPr lang="en-US" i="1" dirty="0"/>
              <a:t>The Journal of chemical physics</a:t>
            </a:r>
            <a:r>
              <a:rPr lang="en-US" dirty="0"/>
              <a:t> 9.4 (1941): 341-351.</a:t>
            </a:r>
            <a:endParaRPr lang="lv-LV" dirty="0"/>
          </a:p>
          <a:p>
            <a:r>
              <a:rPr lang="en-US" dirty="0"/>
              <a:t>6. </a:t>
            </a:r>
            <a:r>
              <a:rPr lang="en-US" i="1" dirty="0" err="1"/>
              <a:t>Amini</a:t>
            </a:r>
            <a:r>
              <a:rPr lang="en-US" i="1" dirty="0"/>
              <a:t>, M., </a:t>
            </a:r>
            <a:r>
              <a:rPr lang="en-US" i="1" dirty="0" err="1"/>
              <a:t>Hisdal</a:t>
            </a:r>
            <a:r>
              <a:rPr lang="en-US" i="1" dirty="0"/>
              <a:t>, J., &amp; </a:t>
            </a:r>
            <a:r>
              <a:rPr lang="en-US" i="1" dirty="0" err="1"/>
              <a:t>Kalvøy</a:t>
            </a:r>
            <a:r>
              <a:rPr lang="en-US" i="1" dirty="0"/>
              <a:t>, H. (2018). Applications of bioimpedance measurement techniques in tissue engineering. Journal of Electrical Bioimpedance, 9(1), 142-158.</a:t>
            </a:r>
          </a:p>
          <a:p>
            <a:r>
              <a:rPr lang="en-US" i="1" dirty="0"/>
              <a:t>7. </a:t>
            </a:r>
            <a:r>
              <a:rPr lang="en-US" dirty="0"/>
              <a:t>Jilani, M. T., Wen, W. P., Cheong, L. Y., Zakariya, M. A., &amp; Rehman, M. Z. (2014). Equivalent circuit modeling of the dielectric loaded microwave biosensor. </a:t>
            </a:r>
            <a:r>
              <a:rPr lang="en-US" i="1" dirty="0" err="1"/>
              <a:t>Radioengineering</a:t>
            </a:r>
            <a:r>
              <a:rPr lang="en-US" dirty="0"/>
              <a:t>, </a:t>
            </a:r>
            <a:r>
              <a:rPr lang="en-US" i="1" dirty="0"/>
              <a:t>23</a:t>
            </a:r>
            <a:r>
              <a:rPr lang="en-US" dirty="0"/>
              <a:t>(4), 1038-1047.</a:t>
            </a:r>
          </a:p>
          <a:p>
            <a:r>
              <a:rPr lang="en-US" dirty="0"/>
              <a:t>8. Schwan, H. P. (1994, November). Electrical properties of tissues and cell suspensions: mechanisms and models. In </a:t>
            </a:r>
            <a:r>
              <a:rPr lang="en-US" i="1" dirty="0"/>
              <a:t>Proceedings of 16th Annual International Conference of the IEEE Engineering in Medicine and Biology Society</a:t>
            </a:r>
            <a:r>
              <a:rPr lang="en-US" dirty="0"/>
              <a:t> (Vol. 1, pp. A70-A71). IEEE.</a:t>
            </a:r>
          </a:p>
          <a:p>
            <a:r>
              <a:rPr lang="en-US" dirty="0"/>
              <a:t>9. Yang, Y., Wang, Z. Y., Ding, Q., Huang, L., Wang, C., &amp; Zhu, D. Z. (2013). Moisture content prediction of porcine meat by bioelectrical impedance spectroscopy. </a:t>
            </a:r>
            <a:r>
              <a:rPr lang="en-US" i="1" dirty="0"/>
              <a:t>Mathematical and Computer Modelling</a:t>
            </a:r>
            <a:r>
              <a:rPr lang="en-US" dirty="0"/>
              <a:t>, </a:t>
            </a:r>
            <a:r>
              <a:rPr lang="en-US" i="1" dirty="0"/>
              <a:t>58</a:t>
            </a:r>
            <a:r>
              <a:rPr lang="en-US" dirty="0"/>
              <a:t>(3-4), 819-825.</a:t>
            </a:r>
          </a:p>
          <a:p>
            <a:r>
              <a:rPr lang="en-US" dirty="0"/>
              <a:t>10. </a:t>
            </a:r>
            <a:r>
              <a:rPr lang="en-US" i="1" dirty="0" err="1"/>
              <a:t>Wegmüller</a:t>
            </a:r>
            <a:r>
              <a:rPr lang="en-US" i="1" dirty="0"/>
              <a:t>, M. S. (2007). Intra-body communication for biomedical sensor networks (Doctoral dissertation, ETH Zurich).</a:t>
            </a:r>
          </a:p>
          <a:p>
            <a:r>
              <a:rPr lang="lv-LV" dirty="0"/>
              <a:t>11. </a:t>
            </a:r>
            <a:r>
              <a:rPr lang="en-US" dirty="0"/>
              <a:t>Swaminathan, M., Cabrera, F. S., Pujol, J. S., </a:t>
            </a:r>
            <a:r>
              <a:rPr lang="en-US" dirty="0" err="1"/>
              <a:t>Muncuk</a:t>
            </a:r>
            <a:r>
              <a:rPr lang="en-US" dirty="0"/>
              <a:t>, U., </a:t>
            </a:r>
            <a:r>
              <a:rPr lang="en-US" dirty="0" err="1"/>
              <a:t>Schirner</a:t>
            </a:r>
            <a:r>
              <a:rPr lang="en-US" dirty="0"/>
              <a:t>, G., &amp; Chowdhury, K. R. (2015). Multi-path model and sensitivity analysis for galvanic coupled intra-body communication through layered tissue. </a:t>
            </a:r>
            <a:r>
              <a:rPr lang="en-US" i="1" dirty="0"/>
              <a:t>IEEE transactions on biomedical circuits and systems</a:t>
            </a:r>
            <a:r>
              <a:rPr lang="en-US" dirty="0"/>
              <a:t>, </a:t>
            </a:r>
            <a:r>
              <a:rPr lang="en-US" i="1" dirty="0"/>
              <a:t>10</a:t>
            </a:r>
            <a:r>
              <a:rPr lang="en-US" dirty="0"/>
              <a:t>(2), 339-351.</a:t>
            </a:r>
            <a:endParaRPr lang="lv-LV" dirty="0"/>
          </a:p>
          <a:p>
            <a:r>
              <a:rPr lang="lv-LV" dirty="0"/>
              <a:t>12. </a:t>
            </a:r>
            <a:r>
              <a:rPr lang="en-US" dirty="0"/>
              <a:t>Huynh, </a:t>
            </a:r>
            <a:r>
              <a:rPr lang="en-US" dirty="0" err="1"/>
              <a:t>Toan</a:t>
            </a:r>
            <a:r>
              <a:rPr lang="en-US" dirty="0"/>
              <a:t> </a:t>
            </a:r>
            <a:r>
              <a:rPr lang="en-US" dirty="0" err="1"/>
              <a:t>Huu</a:t>
            </a:r>
            <a:r>
              <a:rPr lang="en-US" dirty="0"/>
              <a:t>, </a:t>
            </a:r>
            <a:r>
              <a:rPr lang="en-US" dirty="0" err="1"/>
              <a:t>Roozbeh</a:t>
            </a:r>
            <a:r>
              <a:rPr lang="en-US" dirty="0"/>
              <a:t> Jafari, and Wan-Young Chung. "A Robust Bioimpedance Structure for Smartwatch-Based Blood Pressure Monitoring." </a:t>
            </a:r>
            <a:r>
              <a:rPr lang="en-US" i="1" dirty="0"/>
              <a:t>Sensors (Basel, Switzerland)</a:t>
            </a:r>
            <a:r>
              <a:rPr lang="en-US" dirty="0"/>
              <a:t> 18.7 (2018).</a:t>
            </a:r>
          </a:p>
          <a:p>
            <a:r>
              <a:rPr lang="lv-LV" dirty="0"/>
              <a:t>13. </a:t>
            </a:r>
            <a:r>
              <a:rPr lang="lv-LV" dirty="0">
                <a:hlinkClick r:id="rId3"/>
              </a:rPr>
              <a:t>https://www.eliko.ee/bioimpedance-spectroscopy-based-smart-needle/</a:t>
            </a:r>
            <a:endParaRPr lang="lv-LV" dirty="0"/>
          </a:p>
          <a:p>
            <a:r>
              <a:rPr lang="lv-LV" dirty="0"/>
              <a:t>14. </a:t>
            </a:r>
            <a:r>
              <a:rPr lang="en-US" dirty="0"/>
              <a:t>http://startup-scaleup.eu/portfolio/biobee/</a:t>
            </a:r>
          </a:p>
          <a:p>
            <a:endParaRPr lang="en-US" dirty="0"/>
          </a:p>
          <a:p>
            <a:endParaRPr lang="en-US" dirty="0"/>
          </a:p>
          <a:p>
            <a:endParaRPr lang="lv-LV" dirty="0"/>
          </a:p>
        </p:txBody>
      </p:sp>
    </p:spTree>
    <p:extLst>
      <p:ext uri="{BB962C8B-B14F-4D97-AF65-F5344CB8AC3E}">
        <p14:creationId xmlns:p14="http://schemas.microsoft.com/office/powerpoint/2010/main" val="2686339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3207-223E-40A0-93E4-862BBD40F089}"/>
              </a:ext>
            </a:extLst>
          </p:cNvPr>
          <p:cNvSpPr>
            <a:spLocks noGrp="1"/>
          </p:cNvSpPr>
          <p:nvPr>
            <p:ph type="title"/>
          </p:nvPr>
        </p:nvSpPr>
        <p:spPr>
          <a:xfrm>
            <a:off x="2592925" y="75470"/>
            <a:ext cx="8911687" cy="673467"/>
          </a:xfrm>
        </p:spPr>
        <p:txBody>
          <a:bodyPr/>
          <a:lstStyle/>
          <a:p>
            <a:r>
              <a:rPr lang="lv-LV" dirty="0"/>
              <a:t>Project </a:t>
            </a:r>
            <a:r>
              <a:rPr lang="lv-LV" dirty="0" err="1"/>
              <a:t>goals</a:t>
            </a:r>
            <a:endParaRPr lang="lv-LV" dirty="0"/>
          </a:p>
        </p:txBody>
      </p:sp>
      <p:sp>
        <p:nvSpPr>
          <p:cNvPr id="3" name="Content Placeholder 2">
            <a:extLst>
              <a:ext uri="{FF2B5EF4-FFF2-40B4-BE49-F238E27FC236}">
                <a16:creationId xmlns:a16="http://schemas.microsoft.com/office/drawing/2014/main" id="{4EB94294-08E3-4976-B5DB-96FDE43DFBC8}"/>
              </a:ext>
            </a:extLst>
          </p:cNvPr>
          <p:cNvSpPr>
            <a:spLocks noGrp="1"/>
          </p:cNvSpPr>
          <p:nvPr>
            <p:ph idx="1"/>
          </p:nvPr>
        </p:nvSpPr>
        <p:spPr>
          <a:xfrm>
            <a:off x="2519543" y="966652"/>
            <a:ext cx="8915400" cy="3777622"/>
          </a:xfrm>
        </p:spPr>
        <p:txBody>
          <a:bodyPr/>
          <a:lstStyle/>
          <a:p>
            <a:r>
              <a:rPr lang="en-US" sz="2000" dirty="0"/>
              <a:t>As a researcher at the Institute of Electronics and Computer Science, I am involved in the </a:t>
            </a:r>
            <a:r>
              <a:rPr lang="lv-LV" sz="2000" dirty="0"/>
              <a:t>(</a:t>
            </a:r>
            <a:r>
              <a:rPr lang="en-US" sz="2000" dirty="0"/>
              <a:t>Body-Coupled Communication</a:t>
            </a:r>
            <a:r>
              <a:rPr lang="lv-LV" sz="2000" dirty="0"/>
              <a:t>) </a:t>
            </a:r>
            <a:r>
              <a:rPr lang="lv-LV" sz="2000" dirty="0">
                <a:solidFill>
                  <a:srgbClr val="0070C0"/>
                </a:solidFill>
                <a:hlinkClick r:id="rId3">
                  <a:extLst>
                    <a:ext uri="{A12FA001-AC4F-418D-AE19-62706E023703}">
                      <ahyp:hlinkClr xmlns:ahyp="http://schemas.microsoft.com/office/drawing/2018/hyperlinkcolor" val="tx"/>
                    </a:ext>
                  </a:extLst>
                </a:hlinkClick>
              </a:rPr>
              <a:t>BCC </a:t>
            </a:r>
            <a:r>
              <a:rPr lang="en-US" sz="2000" dirty="0"/>
              <a:t>and </a:t>
            </a:r>
            <a:r>
              <a:rPr lang="lv-LV" sz="2000" dirty="0"/>
              <a:t>(</a:t>
            </a:r>
            <a:r>
              <a:rPr lang="en-US" sz="2000" dirty="0"/>
              <a:t>Energy-efficient health and behavior monitoring with wearable devices and the Internet of Things</a:t>
            </a:r>
            <a:r>
              <a:rPr lang="lv-LV" sz="2000" dirty="0"/>
              <a:t>) </a:t>
            </a:r>
            <a:r>
              <a:rPr lang="lv-LV" sz="2000" dirty="0">
                <a:solidFill>
                  <a:srgbClr val="0070C0"/>
                </a:solidFill>
                <a:hlinkClick r:id="rId4">
                  <a:extLst>
                    <a:ext uri="{A12FA001-AC4F-418D-AE19-62706E023703}">
                      <ahyp:hlinkClr xmlns:ahyp="http://schemas.microsoft.com/office/drawing/2018/hyperlinkcolor" val="tx"/>
                    </a:ext>
                  </a:extLst>
                </a:hlinkClick>
              </a:rPr>
              <a:t>FEATURE</a:t>
            </a:r>
            <a:r>
              <a:rPr lang="en-US" sz="2000" dirty="0"/>
              <a:t> projects with </a:t>
            </a:r>
            <a:r>
              <a:rPr lang="en-US" sz="2000" b="1" u="sng" dirty="0"/>
              <a:t>the aim of creating a smart watch </a:t>
            </a:r>
            <a:r>
              <a:rPr lang="en-US" sz="2000" dirty="0"/>
              <a:t>for </a:t>
            </a:r>
            <a:r>
              <a:rPr lang="lv-LV" sz="2000" dirty="0" err="1"/>
              <a:t>power</a:t>
            </a:r>
            <a:r>
              <a:rPr lang="lv-LV" sz="2000" dirty="0"/>
              <a:t> </a:t>
            </a:r>
            <a:r>
              <a:rPr lang="en-US" sz="2000" dirty="0"/>
              <a:t>consumption Bioimpedance measurements</a:t>
            </a:r>
            <a:r>
              <a:rPr lang="lv-LV" sz="2000" dirty="0"/>
              <a:t> </a:t>
            </a:r>
            <a:r>
              <a:rPr lang="en-US" sz="2000" dirty="0"/>
              <a:t>applications for monitoring</a:t>
            </a:r>
            <a:r>
              <a:rPr lang="lv-LV" sz="2000" dirty="0"/>
              <a:t> </a:t>
            </a:r>
            <a:r>
              <a:rPr lang="en-US" sz="2000" dirty="0"/>
              <a:t>human body parameters.</a:t>
            </a:r>
            <a:endParaRPr lang="lv-LV" sz="2000" dirty="0"/>
          </a:p>
          <a:p>
            <a:endParaRPr lang="lv-LV" dirty="0">
              <a:solidFill>
                <a:srgbClr val="0070C0"/>
              </a:solidFill>
            </a:endParaRPr>
          </a:p>
        </p:txBody>
      </p:sp>
      <p:pic>
        <p:nvPicPr>
          <p:cNvPr id="5" name="Picture 4">
            <a:extLst>
              <a:ext uri="{FF2B5EF4-FFF2-40B4-BE49-F238E27FC236}">
                <a16:creationId xmlns:a16="http://schemas.microsoft.com/office/drawing/2014/main" id="{EEDD8A3D-B5DF-4C7A-9DDE-BD578147D73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73310" y="3166250"/>
            <a:ext cx="7318690" cy="3691750"/>
          </a:xfrm>
          <a:prstGeom prst="ellipse">
            <a:avLst/>
          </a:prstGeom>
          <a:ln>
            <a:noFill/>
          </a:ln>
          <a:effectLst>
            <a:softEdge rad="112500"/>
          </a:effectLst>
        </p:spPr>
      </p:pic>
    </p:spTree>
    <p:extLst>
      <p:ext uri="{BB962C8B-B14F-4D97-AF65-F5344CB8AC3E}">
        <p14:creationId xmlns:p14="http://schemas.microsoft.com/office/powerpoint/2010/main" val="138196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75FA54-75F0-4A26-847F-6AB740DF4A30}"/>
              </a:ext>
            </a:extLst>
          </p:cNvPr>
          <p:cNvSpPr>
            <a:spLocks noGrp="1"/>
          </p:cNvSpPr>
          <p:nvPr>
            <p:ph type="title"/>
          </p:nvPr>
        </p:nvSpPr>
        <p:spPr/>
        <p:txBody>
          <a:bodyPr/>
          <a:lstStyle/>
          <a:p>
            <a:r>
              <a:rPr lang="en-US" dirty="0"/>
              <a:t>Thanks for participating</a:t>
            </a:r>
          </a:p>
        </p:txBody>
      </p:sp>
      <p:sp>
        <p:nvSpPr>
          <p:cNvPr id="5" name="Text Placeholder 4">
            <a:extLst>
              <a:ext uri="{FF2B5EF4-FFF2-40B4-BE49-F238E27FC236}">
                <a16:creationId xmlns:a16="http://schemas.microsoft.com/office/drawing/2014/main" id="{283F0647-E4E5-4DA1-9D3A-DED4A3547E39}"/>
              </a:ext>
            </a:extLst>
          </p:cNvPr>
          <p:cNvSpPr>
            <a:spLocks noGrp="1"/>
          </p:cNvSpPr>
          <p:nvPr>
            <p:ph type="body" idx="1"/>
          </p:nvPr>
        </p:nvSpPr>
        <p:spPr/>
        <p:txBody>
          <a:bodyPr/>
          <a:lstStyle/>
          <a:p>
            <a:r>
              <a:rPr lang="en-US" dirty="0"/>
              <a:t>Have a nice evening!</a:t>
            </a:r>
          </a:p>
        </p:txBody>
      </p:sp>
    </p:spTree>
    <p:extLst>
      <p:ext uri="{BB962C8B-B14F-4D97-AF65-F5344CB8AC3E}">
        <p14:creationId xmlns:p14="http://schemas.microsoft.com/office/powerpoint/2010/main" val="2105744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53207-223E-40A0-93E4-862BBD40F089}"/>
              </a:ext>
            </a:extLst>
          </p:cNvPr>
          <p:cNvSpPr>
            <a:spLocks noGrp="1"/>
          </p:cNvSpPr>
          <p:nvPr>
            <p:ph type="title"/>
          </p:nvPr>
        </p:nvSpPr>
        <p:spPr>
          <a:xfrm>
            <a:off x="2592925" y="75470"/>
            <a:ext cx="8911687" cy="673467"/>
          </a:xfrm>
        </p:spPr>
        <p:txBody>
          <a:bodyPr/>
          <a:lstStyle/>
          <a:p>
            <a:r>
              <a:rPr lang="lv-LV" dirty="0"/>
              <a:t>Project </a:t>
            </a:r>
            <a:r>
              <a:rPr lang="lv-LV" dirty="0" err="1"/>
              <a:t>goals</a:t>
            </a:r>
            <a:endParaRPr lang="lv-LV" dirty="0"/>
          </a:p>
        </p:txBody>
      </p:sp>
      <p:sp>
        <p:nvSpPr>
          <p:cNvPr id="3" name="Content Placeholder 2">
            <a:extLst>
              <a:ext uri="{FF2B5EF4-FFF2-40B4-BE49-F238E27FC236}">
                <a16:creationId xmlns:a16="http://schemas.microsoft.com/office/drawing/2014/main" id="{4EB94294-08E3-4976-B5DB-96FDE43DFBC8}"/>
              </a:ext>
            </a:extLst>
          </p:cNvPr>
          <p:cNvSpPr>
            <a:spLocks noGrp="1"/>
          </p:cNvSpPr>
          <p:nvPr>
            <p:ph idx="1"/>
          </p:nvPr>
        </p:nvSpPr>
        <p:spPr>
          <a:xfrm>
            <a:off x="2519543" y="966652"/>
            <a:ext cx="8915400" cy="3777622"/>
          </a:xfrm>
        </p:spPr>
        <p:txBody>
          <a:bodyPr/>
          <a:lstStyle/>
          <a:p>
            <a:r>
              <a:rPr lang="en-US" sz="2000" dirty="0"/>
              <a:t>As a researcher at the Institute of Electronics and Computer Science, I am involved in the </a:t>
            </a:r>
            <a:r>
              <a:rPr lang="lv-LV" sz="2000" dirty="0"/>
              <a:t>(</a:t>
            </a:r>
            <a:r>
              <a:rPr lang="en-US" sz="2000" dirty="0"/>
              <a:t>Body-Coupled Communication</a:t>
            </a:r>
            <a:r>
              <a:rPr lang="lv-LV" sz="2000" dirty="0"/>
              <a:t>) </a:t>
            </a:r>
            <a:r>
              <a:rPr lang="lv-LV" sz="2000" dirty="0">
                <a:solidFill>
                  <a:srgbClr val="0070C0"/>
                </a:solidFill>
                <a:hlinkClick r:id="rId3">
                  <a:extLst>
                    <a:ext uri="{A12FA001-AC4F-418D-AE19-62706E023703}">
                      <ahyp:hlinkClr xmlns:ahyp="http://schemas.microsoft.com/office/drawing/2018/hyperlinkcolor" val="tx"/>
                    </a:ext>
                  </a:extLst>
                </a:hlinkClick>
              </a:rPr>
              <a:t>BCC </a:t>
            </a:r>
            <a:r>
              <a:rPr lang="en-US" sz="2000" dirty="0"/>
              <a:t>and </a:t>
            </a:r>
            <a:r>
              <a:rPr lang="lv-LV" sz="2000" dirty="0"/>
              <a:t>(</a:t>
            </a:r>
            <a:r>
              <a:rPr lang="en-US" sz="2000" dirty="0"/>
              <a:t>Energy-efficient health and behavior monitoring with wearable devices and the Internet of Things</a:t>
            </a:r>
            <a:r>
              <a:rPr lang="lv-LV" sz="2000" dirty="0"/>
              <a:t>) </a:t>
            </a:r>
            <a:r>
              <a:rPr lang="lv-LV" sz="2000" dirty="0">
                <a:solidFill>
                  <a:srgbClr val="0070C0"/>
                </a:solidFill>
                <a:hlinkClick r:id="rId4">
                  <a:extLst>
                    <a:ext uri="{A12FA001-AC4F-418D-AE19-62706E023703}">
                      <ahyp:hlinkClr xmlns:ahyp="http://schemas.microsoft.com/office/drawing/2018/hyperlinkcolor" val="tx"/>
                    </a:ext>
                  </a:extLst>
                </a:hlinkClick>
              </a:rPr>
              <a:t>FEATURE</a:t>
            </a:r>
            <a:r>
              <a:rPr lang="en-US" sz="2000" dirty="0"/>
              <a:t> projects with </a:t>
            </a:r>
            <a:r>
              <a:rPr lang="en-US" sz="2000" b="1" u="sng" dirty="0"/>
              <a:t>the aim of creating a smart watch </a:t>
            </a:r>
            <a:r>
              <a:rPr lang="lv-LV" sz="2000" dirty="0"/>
              <a:t> </a:t>
            </a:r>
            <a:r>
              <a:rPr lang="en-US" sz="2000" dirty="0"/>
              <a:t>with low power</a:t>
            </a:r>
            <a:r>
              <a:rPr lang="lv-LV" sz="2000" dirty="0"/>
              <a:t> </a:t>
            </a:r>
            <a:r>
              <a:rPr lang="en-US" sz="2000" dirty="0"/>
              <a:t>consumption</a:t>
            </a:r>
            <a:r>
              <a:rPr lang="lv-LV" sz="2000" dirty="0"/>
              <a:t> </a:t>
            </a:r>
            <a:r>
              <a:rPr lang="lv-LV" sz="2000" dirty="0" err="1"/>
              <a:t>based</a:t>
            </a:r>
            <a:r>
              <a:rPr lang="lv-LV" sz="2000" dirty="0"/>
              <a:t> </a:t>
            </a:r>
            <a:r>
              <a:rPr lang="lv-LV" sz="2000" dirty="0" err="1"/>
              <a:t>for</a:t>
            </a:r>
            <a:r>
              <a:rPr lang="lv-LV" sz="2000" dirty="0"/>
              <a:t> </a:t>
            </a:r>
            <a:r>
              <a:rPr lang="en-US" sz="2000" dirty="0"/>
              <a:t> Bioimpedance measurements</a:t>
            </a:r>
            <a:r>
              <a:rPr lang="lv-LV" sz="2000" dirty="0"/>
              <a:t> </a:t>
            </a:r>
            <a:r>
              <a:rPr lang="en-US" sz="2000" dirty="0"/>
              <a:t>applications for monitoring</a:t>
            </a:r>
            <a:r>
              <a:rPr lang="lv-LV" sz="2000" dirty="0"/>
              <a:t> </a:t>
            </a:r>
            <a:r>
              <a:rPr lang="en-US" sz="2000" dirty="0"/>
              <a:t>human body parameters.</a:t>
            </a:r>
            <a:endParaRPr lang="lv-LV" sz="2000" dirty="0"/>
          </a:p>
          <a:p>
            <a:endParaRPr lang="lv-LV" dirty="0">
              <a:solidFill>
                <a:srgbClr val="0070C0"/>
              </a:solidFill>
            </a:endParaRPr>
          </a:p>
        </p:txBody>
      </p:sp>
      <p:pic>
        <p:nvPicPr>
          <p:cNvPr id="5" name="Picture 4">
            <a:extLst>
              <a:ext uri="{FF2B5EF4-FFF2-40B4-BE49-F238E27FC236}">
                <a16:creationId xmlns:a16="http://schemas.microsoft.com/office/drawing/2014/main" id="{EEDD8A3D-B5DF-4C7A-9DDE-BD578147D73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873310" y="3166250"/>
            <a:ext cx="7318690" cy="3691750"/>
          </a:xfrm>
          <a:prstGeom prst="ellipse">
            <a:avLst/>
          </a:prstGeom>
          <a:ln>
            <a:noFill/>
          </a:ln>
          <a:effectLst>
            <a:softEdge rad="112500"/>
          </a:effectLst>
        </p:spPr>
      </p:pic>
      <p:cxnSp>
        <p:nvCxnSpPr>
          <p:cNvPr id="6" name="Straight Connector 5">
            <a:extLst>
              <a:ext uri="{FF2B5EF4-FFF2-40B4-BE49-F238E27FC236}">
                <a16:creationId xmlns:a16="http://schemas.microsoft.com/office/drawing/2014/main" id="{868B2AA3-998A-41EF-898B-6FF12B2577AB}"/>
              </a:ext>
            </a:extLst>
          </p:cNvPr>
          <p:cNvCxnSpPr/>
          <p:nvPr/>
        </p:nvCxnSpPr>
        <p:spPr>
          <a:xfrm>
            <a:off x="6287589" y="3429000"/>
            <a:ext cx="5147354" cy="3076303"/>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2818485-DAC2-435D-A48E-9ABDEBAB5572}"/>
              </a:ext>
            </a:extLst>
          </p:cNvPr>
          <p:cNvCxnSpPr/>
          <p:nvPr/>
        </p:nvCxnSpPr>
        <p:spPr>
          <a:xfrm flipV="1">
            <a:off x="6453051" y="3291840"/>
            <a:ext cx="4310743" cy="3326674"/>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9B13335-55E5-4A97-868B-2AFD0E9417B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98880" y="3531327"/>
            <a:ext cx="5914085" cy="3326673"/>
          </a:xfrm>
          <a:prstGeom prst="ellipse">
            <a:avLst/>
          </a:prstGeom>
          <a:ln>
            <a:noFill/>
          </a:ln>
          <a:effectLst>
            <a:softEdge rad="112500"/>
          </a:effectLst>
        </p:spPr>
      </p:pic>
    </p:spTree>
    <p:extLst>
      <p:ext uri="{BB962C8B-B14F-4D97-AF65-F5344CB8AC3E}">
        <p14:creationId xmlns:p14="http://schemas.microsoft.com/office/powerpoint/2010/main" val="1049115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9429F9A-88E1-471E-8B2C-8BC549642986}"/>
              </a:ext>
            </a:extLst>
          </p:cNvPr>
          <p:cNvSpPr/>
          <p:nvPr/>
        </p:nvSpPr>
        <p:spPr>
          <a:xfrm>
            <a:off x="1540327" y="109571"/>
            <a:ext cx="4920343" cy="3354752"/>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rPr>
              <a:t>Functional electrical stimulation</a:t>
            </a:r>
          </a:p>
          <a:p>
            <a:pPr algn="ctr"/>
            <a:endParaRPr lang="en-US" sz="2400" dirty="0">
              <a:ln w="0"/>
              <a:solidFill>
                <a:schemeClr val="tx1"/>
              </a:solidFill>
              <a:effectLst>
                <a:outerShdw blurRad="38100" dist="19050" dir="2700000" algn="tl" rotWithShape="0">
                  <a:schemeClr val="dk1">
                    <a:alpha val="40000"/>
                  </a:schemeClr>
                </a:outerShdw>
              </a:effectLst>
            </a:endParaRPr>
          </a:p>
        </p:txBody>
      </p:sp>
      <p:sp>
        <p:nvSpPr>
          <p:cNvPr id="12" name="Oval 11">
            <a:extLst>
              <a:ext uri="{FF2B5EF4-FFF2-40B4-BE49-F238E27FC236}">
                <a16:creationId xmlns:a16="http://schemas.microsoft.com/office/drawing/2014/main" id="{9592E934-F377-4871-8A69-7855CB18C1FD}"/>
              </a:ext>
            </a:extLst>
          </p:cNvPr>
          <p:cNvSpPr/>
          <p:nvPr/>
        </p:nvSpPr>
        <p:spPr>
          <a:xfrm>
            <a:off x="6096000" y="38926"/>
            <a:ext cx="4920343" cy="3354752"/>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ln w="0"/>
                <a:solidFill>
                  <a:schemeClr val="tx1"/>
                </a:solidFill>
                <a:effectLst>
                  <a:outerShdw blurRad="38100" dist="19050" dir="2700000" algn="tl" rotWithShape="0">
                    <a:schemeClr val="dk1">
                      <a:alpha val="40000"/>
                    </a:schemeClr>
                  </a:outerShdw>
                </a:effectLst>
              </a:rPr>
              <a:t>Bioimpedance tomography</a:t>
            </a:r>
          </a:p>
          <a:p>
            <a:pPr algn="ctr"/>
            <a:endParaRPr lang="en-US" sz="2400" dirty="0">
              <a:ln w="0"/>
              <a:solidFill>
                <a:schemeClr val="tx1"/>
              </a:solidFill>
              <a:effectLst>
                <a:outerShdw blurRad="38100" dist="19050" dir="2700000" algn="tl" rotWithShape="0">
                  <a:schemeClr val="dk1">
                    <a:alpha val="40000"/>
                  </a:schemeClr>
                </a:outerShdw>
              </a:effectLst>
            </a:endParaRPr>
          </a:p>
        </p:txBody>
      </p:sp>
      <p:sp>
        <p:nvSpPr>
          <p:cNvPr id="13" name="Oval 12">
            <a:extLst>
              <a:ext uri="{FF2B5EF4-FFF2-40B4-BE49-F238E27FC236}">
                <a16:creationId xmlns:a16="http://schemas.microsoft.com/office/drawing/2014/main" id="{E2DD3BDC-E3C8-48BF-94B9-3F5B40F0D491}"/>
              </a:ext>
            </a:extLst>
          </p:cNvPr>
          <p:cNvSpPr/>
          <p:nvPr/>
        </p:nvSpPr>
        <p:spPr>
          <a:xfrm>
            <a:off x="6749145" y="3281178"/>
            <a:ext cx="4920343" cy="3354752"/>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dirty="0">
                <a:ln w="0"/>
                <a:solidFill>
                  <a:schemeClr val="tx1"/>
                </a:solidFill>
                <a:effectLst>
                  <a:outerShdw blurRad="38100" dist="19050" dir="2700000" algn="tl" rotWithShape="0">
                    <a:schemeClr val="dk1">
                      <a:alpha val="40000"/>
                    </a:schemeClr>
                  </a:outerShdw>
                </a:effectLst>
              </a:rPr>
              <a:t>Body Coupled Communication / Intra-body communication</a:t>
            </a:r>
          </a:p>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4" name="Oval 13">
            <a:extLst>
              <a:ext uri="{FF2B5EF4-FFF2-40B4-BE49-F238E27FC236}">
                <a16:creationId xmlns:a16="http://schemas.microsoft.com/office/drawing/2014/main" id="{3F121D37-1210-4B3C-A06B-8C2FC79AC478}"/>
              </a:ext>
            </a:extLst>
          </p:cNvPr>
          <p:cNvSpPr/>
          <p:nvPr/>
        </p:nvSpPr>
        <p:spPr>
          <a:xfrm>
            <a:off x="2050868" y="3300060"/>
            <a:ext cx="4920343" cy="33547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Bioimpedance analysis</a:t>
            </a:r>
          </a:p>
        </p:txBody>
      </p:sp>
      <p:sp>
        <p:nvSpPr>
          <p:cNvPr id="15" name="Oval 14">
            <a:extLst>
              <a:ext uri="{FF2B5EF4-FFF2-40B4-BE49-F238E27FC236}">
                <a16:creationId xmlns:a16="http://schemas.microsoft.com/office/drawing/2014/main" id="{6AB71185-54FB-47EB-9EE6-153C54ABE4F7}"/>
              </a:ext>
            </a:extLst>
          </p:cNvPr>
          <p:cNvSpPr/>
          <p:nvPr/>
        </p:nvSpPr>
        <p:spPr>
          <a:xfrm>
            <a:off x="4423953" y="1862170"/>
            <a:ext cx="4073434" cy="2887867"/>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lv-LV" sz="2800" dirty="0">
                <a:ln w="0"/>
                <a:solidFill>
                  <a:schemeClr val="tx1"/>
                </a:solidFill>
                <a:effectLst>
                  <a:outerShdw blurRad="38100" dist="19050" dir="2700000" algn="tl" rotWithShape="0">
                    <a:schemeClr val="dk1">
                      <a:alpha val="40000"/>
                    </a:schemeClr>
                  </a:outerShdw>
                </a:effectLst>
              </a:rPr>
              <a:t>BIOIMPEDANCE</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43007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A6E93-282E-4963-AB80-343DE0384F63}"/>
              </a:ext>
            </a:extLst>
          </p:cNvPr>
          <p:cNvSpPr>
            <a:spLocks noGrp="1"/>
          </p:cNvSpPr>
          <p:nvPr>
            <p:ph type="title"/>
          </p:nvPr>
        </p:nvSpPr>
        <p:spPr>
          <a:xfrm>
            <a:off x="2270195" y="218989"/>
            <a:ext cx="8911687" cy="613019"/>
          </a:xfrm>
        </p:spPr>
        <p:txBody>
          <a:bodyPr>
            <a:normAutofit fontScale="90000"/>
          </a:bodyPr>
          <a:lstStyle/>
          <a:p>
            <a:r>
              <a:rPr lang="en-US" dirty="0"/>
              <a:t>Functional electrical stimulation</a:t>
            </a:r>
            <a:br>
              <a:rPr lang="lv-LV" dirty="0"/>
            </a:br>
            <a:endParaRPr lang="lv-LV" dirty="0"/>
          </a:p>
        </p:txBody>
      </p:sp>
      <p:pic>
        <p:nvPicPr>
          <p:cNvPr id="4" name="image40.jpg">
            <a:extLst>
              <a:ext uri="{FF2B5EF4-FFF2-40B4-BE49-F238E27FC236}">
                <a16:creationId xmlns:a16="http://schemas.microsoft.com/office/drawing/2014/main" id="{77E9CE75-1CD6-4E83-86DF-3C37C0213D9E}"/>
              </a:ext>
            </a:extLst>
          </p:cNvPr>
          <p:cNvPicPr>
            <a:picLocks noGrp="1"/>
          </p:cNvPicPr>
          <p:nvPr>
            <p:ph idx="1"/>
          </p:nvPr>
        </p:nvPicPr>
        <p:blipFill>
          <a:blip r:embed="rId2"/>
          <a:srcRect/>
          <a:stretch>
            <a:fillRect/>
          </a:stretch>
        </p:blipFill>
        <p:spPr>
          <a:xfrm>
            <a:off x="1102660" y="1448440"/>
            <a:ext cx="6757851" cy="4884061"/>
          </a:xfrm>
          <a:prstGeom prst="rect">
            <a:avLst/>
          </a:prstGeom>
          <a:ln/>
        </p:spPr>
      </p:pic>
      <p:sp>
        <p:nvSpPr>
          <p:cNvPr id="5" name="TextBox 4">
            <a:extLst>
              <a:ext uri="{FF2B5EF4-FFF2-40B4-BE49-F238E27FC236}">
                <a16:creationId xmlns:a16="http://schemas.microsoft.com/office/drawing/2014/main" id="{9BD00349-E98E-459B-B9FC-41D053DC95F6}"/>
              </a:ext>
            </a:extLst>
          </p:cNvPr>
          <p:cNvSpPr txBox="1"/>
          <p:nvPr/>
        </p:nvSpPr>
        <p:spPr>
          <a:xfrm>
            <a:off x="7860511" y="1448440"/>
            <a:ext cx="4052815" cy="3046988"/>
          </a:xfrm>
          <a:prstGeom prst="rect">
            <a:avLst/>
          </a:prstGeom>
          <a:noFill/>
        </p:spPr>
        <p:txBody>
          <a:bodyPr wrap="square" rtlCol="0">
            <a:spAutoFit/>
          </a:bodyPr>
          <a:lstStyle/>
          <a:p>
            <a:r>
              <a:rPr lang="en-US" b="1" dirty="0"/>
              <a:t>Functional electrical stimulation</a:t>
            </a:r>
            <a:r>
              <a:rPr lang="en-US" dirty="0"/>
              <a:t> (</a:t>
            </a:r>
            <a:r>
              <a:rPr lang="en-US" b="1" dirty="0"/>
              <a:t>FES</a:t>
            </a:r>
            <a:r>
              <a:rPr lang="en-US" dirty="0"/>
              <a:t>) is a technique that uses low-energy electrical pulses to artificially generate body movements in individuals who have been paralyzed due to injury to the </a:t>
            </a:r>
            <a:r>
              <a:rPr lang="en-US" dirty="0">
                <a:hlinkClick r:id="rId3" tooltip="Central nervous system">
                  <a:extLst>
                    <a:ext uri="{A12FA001-AC4F-418D-AE19-62706E023703}">
                      <ahyp:hlinkClr xmlns:ahyp="http://schemas.microsoft.com/office/drawing/2018/hyperlinkcolor" val="tx"/>
                    </a:ext>
                  </a:extLst>
                </a:hlinkClick>
              </a:rPr>
              <a:t>central nervous system</a:t>
            </a:r>
            <a:r>
              <a:rPr lang="lv-LV" dirty="0"/>
              <a:t>.</a:t>
            </a:r>
          </a:p>
          <a:p>
            <a:endParaRPr lang="lv-LV" dirty="0"/>
          </a:p>
          <a:p>
            <a:r>
              <a:rPr lang="en-US" sz="1600" dirty="0"/>
              <a:t>The functional electrical stimulation device including two cuffs, a foot switch, and a control unit </a:t>
            </a:r>
            <a:r>
              <a:rPr lang="en-US" sz="1600" i="1" dirty="0"/>
              <a:t>[</a:t>
            </a:r>
            <a:r>
              <a:rPr lang="en-US" sz="1600" i="1" dirty="0">
                <a:hlinkClick r:id="rId4" action="ppaction://hlinksldjump"/>
              </a:rPr>
              <a:t>1</a:t>
            </a:r>
            <a:r>
              <a:rPr lang="en-US" sz="1600" i="1" dirty="0"/>
              <a:t>].</a:t>
            </a:r>
            <a:endParaRPr lang="en-US" sz="1600" dirty="0"/>
          </a:p>
        </p:txBody>
      </p:sp>
    </p:spTree>
    <p:extLst>
      <p:ext uri="{BB962C8B-B14F-4D97-AF65-F5344CB8AC3E}">
        <p14:creationId xmlns:p14="http://schemas.microsoft.com/office/powerpoint/2010/main" val="3560666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FED10-3CF9-46F8-9E61-4C046650737E}"/>
              </a:ext>
            </a:extLst>
          </p:cNvPr>
          <p:cNvSpPr>
            <a:spLocks noGrp="1"/>
          </p:cNvSpPr>
          <p:nvPr>
            <p:ph type="title"/>
          </p:nvPr>
        </p:nvSpPr>
        <p:spPr>
          <a:xfrm>
            <a:off x="2592925" y="110305"/>
            <a:ext cx="8911687" cy="664759"/>
          </a:xfrm>
        </p:spPr>
        <p:txBody>
          <a:bodyPr/>
          <a:lstStyle/>
          <a:p>
            <a:r>
              <a:rPr lang="en-US" dirty="0"/>
              <a:t>Bioimpedance tomography</a:t>
            </a:r>
          </a:p>
        </p:txBody>
      </p:sp>
      <p:sp>
        <p:nvSpPr>
          <p:cNvPr id="3" name="Content Placeholder 2">
            <a:extLst>
              <a:ext uri="{FF2B5EF4-FFF2-40B4-BE49-F238E27FC236}">
                <a16:creationId xmlns:a16="http://schemas.microsoft.com/office/drawing/2014/main" id="{72F32344-C40E-4E30-8C0F-AA2E73EE3650}"/>
              </a:ext>
            </a:extLst>
          </p:cNvPr>
          <p:cNvSpPr>
            <a:spLocks noGrp="1"/>
          </p:cNvSpPr>
          <p:nvPr>
            <p:ph idx="1"/>
          </p:nvPr>
        </p:nvSpPr>
        <p:spPr>
          <a:xfrm>
            <a:off x="2547417" y="1869362"/>
            <a:ext cx="3597976" cy="4992877"/>
          </a:xfrm>
        </p:spPr>
        <p:txBody>
          <a:bodyPr>
            <a:normAutofit fontScale="85000" lnSpcReduction="10000"/>
          </a:bodyPr>
          <a:lstStyle/>
          <a:p>
            <a:r>
              <a:rPr lang="en-US" b="1" dirty="0"/>
              <a:t>Electrical impedance tomography</a:t>
            </a:r>
            <a:r>
              <a:rPr lang="en-US" dirty="0"/>
              <a:t> (</a:t>
            </a:r>
            <a:r>
              <a:rPr lang="en-US" b="1" dirty="0"/>
              <a:t>EIT</a:t>
            </a:r>
            <a:r>
              <a:rPr lang="en-US" dirty="0"/>
              <a:t>) </a:t>
            </a:r>
            <a:r>
              <a:rPr lang="en-US" sz="2100" dirty="0"/>
              <a:t>is </a:t>
            </a:r>
            <a:r>
              <a:rPr lang="en-US" dirty="0"/>
              <a:t>a noninvasive type of medical imaging in which the electrical conductivity, permittivity and impedance of a part of the body is inferred from surface electrode measurements and used to form a tomographic image of that part. Electrical conductivity varies considerably among various biological tissues (absolute EIT) or the movement of fluids and gases within tissues (difference EIT)</a:t>
            </a:r>
          </a:p>
          <a:p>
            <a:r>
              <a:rPr lang="en-US" dirty="0"/>
              <a:t>Cross-section image of human chest, and reconstructed impedance images when (b) inhaling air and (c) holding air in lung respectively [</a:t>
            </a:r>
            <a:r>
              <a:rPr lang="en-US" dirty="0">
                <a:hlinkClick r:id="rId2" action="ppaction://hlinksldjump"/>
              </a:rPr>
              <a:t>2</a:t>
            </a:r>
            <a:r>
              <a:rPr lang="en-US" dirty="0"/>
              <a:t>]</a:t>
            </a:r>
          </a:p>
        </p:txBody>
      </p:sp>
      <p:pic>
        <p:nvPicPr>
          <p:cNvPr id="4" name="image14.jpg">
            <a:extLst>
              <a:ext uri="{FF2B5EF4-FFF2-40B4-BE49-F238E27FC236}">
                <a16:creationId xmlns:a16="http://schemas.microsoft.com/office/drawing/2014/main" id="{9FF60877-B2BC-431E-8D2E-998AA8D3C723}"/>
              </a:ext>
            </a:extLst>
          </p:cNvPr>
          <p:cNvPicPr/>
          <p:nvPr/>
        </p:nvPicPr>
        <p:blipFill>
          <a:blip r:embed="rId3"/>
          <a:srcRect/>
          <a:stretch>
            <a:fillRect/>
          </a:stretch>
        </p:blipFill>
        <p:spPr>
          <a:xfrm>
            <a:off x="6145393" y="1865123"/>
            <a:ext cx="6046607" cy="4992877"/>
          </a:xfrm>
          <a:prstGeom prst="rect">
            <a:avLst/>
          </a:prstGeom>
          <a:ln/>
        </p:spPr>
      </p:pic>
    </p:spTree>
    <p:extLst>
      <p:ext uri="{BB962C8B-B14F-4D97-AF65-F5344CB8AC3E}">
        <p14:creationId xmlns:p14="http://schemas.microsoft.com/office/powerpoint/2010/main" val="661953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32883-B0BE-435C-8612-1A697D0EC9F5}"/>
              </a:ext>
            </a:extLst>
          </p:cNvPr>
          <p:cNvSpPr>
            <a:spLocks noGrp="1"/>
          </p:cNvSpPr>
          <p:nvPr>
            <p:ph type="title"/>
          </p:nvPr>
        </p:nvSpPr>
        <p:spPr>
          <a:xfrm>
            <a:off x="2589212" y="101596"/>
            <a:ext cx="8911687" cy="534130"/>
          </a:xfrm>
        </p:spPr>
        <p:txBody>
          <a:bodyPr>
            <a:normAutofit fontScale="90000"/>
          </a:bodyPr>
          <a:lstStyle/>
          <a:p>
            <a:r>
              <a:rPr lang="lv-LV" dirty="0" err="1"/>
              <a:t>OpenEIT</a:t>
            </a:r>
            <a:endParaRPr lang="en-US" dirty="0"/>
          </a:p>
        </p:txBody>
      </p:sp>
      <p:pic>
        <p:nvPicPr>
          <p:cNvPr id="4" name="Picture 3">
            <a:extLst>
              <a:ext uri="{FF2B5EF4-FFF2-40B4-BE49-F238E27FC236}">
                <a16:creationId xmlns:a16="http://schemas.microsoft.com/office/drawing/2014/main" id="{5FD9E952-3FB9-45A5-A8D9-1C0CE5CF9FCE}"/>
              </a:ext>
            </a:extLst>
          </p:cNvPr>
          <p:cNvPicPr>
            <a:picLocks noChangeAspect="1"/>
          </p:cNvPicPr>
          <p:nvPr/>
        </p:nvPicPr>
        <p:blipFill>
          <a:blip r:embed="rId3"/>
          <a:stretch>
            <a:fillRect/>
          </a:stretch>
        </p:blipFill>
        <p:spPr>
          <a:xfrm>
            <a:off x="3603265" y="909187"/>
            <a:ext cx="4491249" cy="2912387"/>
          </a:xfrm>
          <a:prstGeom prst="rect">
            <a:avLst/>
          </a:prstGeom>
        </p:spPr>
      </p:pic>
      <p:pic>
        <p:nvPicPr>
          <p:cNvPr id="5" name="Picture 4">
            <a:extLst>
              <a:ext uri="{FF2B5EF4-FFF2-40B4-BE49-F238E27FC236}">
                <a16:creationId xmlns:a16="http://schemas.microsoft.com/office/drawing/2014/main" id="{B3C3F306-DEE8-4DA1-8D4F-1539A1001351}"/>
              </a:ext>
            </a:extLst>
          </p:cNvPr>
          <p:cNvPicPr>
            <a:picLocks noChangeAspect="1"/>
          </p:cNvPicPr>
          <p:nvPr/>
        </p:nvPicPr>
        <p:blipFill>
          <a:blip r:embed="rId4"/>
          <a:stretch>
            <a:fillRect/>
          </a:stretch>
        </p:blipFill>
        <p:spPr>
          <a:xfrm>
            <a:off x="7846663" y="0"/>
            <a:ext cx="4390153" cy="2912387"/>
          </a:xfrm>
          <a:prstGeom prst="rect">
            <a:avLst/>
          </a:prstGeom>
        </p:spPr>
      </p:pic>
      <p:pic>
        <p:nvPicPr>
          <p:cNvPr id="6" name="Picture 5">
            <a:extLst>
              <a:ext uri="{FF2B5EF4-FFF2-40B4-BE49-F238E27FC236}">
                <a16:creationId xmlns:a16="http://schemas.microsoft.com/office/drawing/2014/main" id="{60AAC94F-18A5-4B05-A18B-4D23B882BFC3}"/>
              </a:ext>
            </a:extLst>
          </p:cNvPr>
          <p:cNvPicPr>
            <a:picLocks noChangeAspect="1"/>
          </p:cNvPicPr>
          <p:nvPr/>
        </p:nvPicPr>
        <p:blipFill>
          <a:blip r:embed="rId5"/>
          <a:stretch>
            <a:fillRect/>
          </a:stretch>
        </p:blipFill>
        <p:spPr>
          <a:xfrm>
            <a:off x="1656039" y="3821574"/>
            <a:ext cx="7689013" cy="3036426"/>
          </a:xfrm>
          <a:prstGeom prst="rect">
            <a:avLst/>
          </a:prstGeom>
        </p:spPr>
      </p:pic>
      <p:sp>
        <p:nvSpPr>
          <p:cNvPr id="9" name="TextBox 8">
            <a:extLst>
              <a:ext uri="{FF2B5EF4-FFF2-40B4-BE49-F238E27FC236}">
                <a16:creationId xmlns:a16="http://schemas.microsoft.com/office/drawing/2014/main" id="{38D265CA-6EF2-47FA-8171-546939D7651F}"/>
              </a:ext>
            </a:extLst>
          </p:cNvPr>
          <p:cNvSpPr txBox="1"/>
          <p:nvPr/>
        </p:nvSpPr>
        <p:spPr>
          <a:xfrm>
            <a:off x="8654237" y="2887682"/>
            <a:ext cx="3537763" cy="3970318"/>
          </a:xfrm>
          <a:prstGeom prst="rect">
            <a:avLst/>
          </a:prstGeom>
          <a:solidFill>
            <a:schemeClr val="bg1"/>
          </a:solidFill>
          <a:ln>
            <a:solidFill>
              <a:schemeClr val="tx1"/>
            </a:solidFill>
          </a:ln>
        </p:spPr>
        <p:txBody>
          <a:bodyPr wrap="square" rtlCol="0">
            <a:spAutoFit/>
          </a:bodyPr>
          <a:lstStyle/>
          <a:p>
            <a:r>
              <a:rPr lang="en-US" sz="1400" dirty="0"/>
              <a:t>Biomedical Imaging has previously been expensive and near impossible to hack and experiment with. If more people experimented and understood how imaging works we could move it forward much faster and make these transformative technologies available to everyone. </a:t>
            </a:r>
            <a:r>
              <a:rPr lang="en-US" sz="1400" dirty="0" err="1"/>
              <a:t>OpenEIT</a:t>
            </a:r>
            <a:r>
              <a:rPr lang="en-US" sz="1400" dirty="0"/>
              <a:t>(EIT is for electrical impedance tomography) uses non-ionizing AC current to recreate an image of any conductive material, such as your lungs, arm or head, using the same tomographic reconstruction technique as a CATSCAN. The PCB is only 2" square, with </a:t>
            </a:r>
            <a:r>
              <a:rPr lang="en-US" sz="1400" dirty="0" err="1"/>
              <a:t>bluetooth</a:t>
            </a:r>
            <a:r>
              <a:rPr lang="en-US" sz="1400" dirty="0"/>
              <a:t>, making it a portable and hackable way to do biomedical imaging! [</a:t>
            </a:r>
            <a:r>
              <a:rPr lang="en-US" sz="1400" dirty="0">
                <a:hlinkClick r:id="rId6" action="ppaction://hlinksldjump"/>
              </a:rPr>
              <a:t>3</a:t>
            </a:r>
            <a:r>
              <a:rPr lang="en-US" sz="1400" dirty="0"/>
              <a:t>]</a:t>
            </a:r>
          </a:p>
        </p:txBody>
      </p:sp>
    </p:spTree>
    <p:extLst>
      <p:ext uri="{BB962C8B-B14F-4D97-AF65-F5344CB8AC3E}">
        <p14:creationId xmlns:p14="http://schemas.microsoft.com/office/powerpoint/2010/main" val="296982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E70AE-6EA9-44AC-9D9E-3BA287BB7F50}"/>
              </a:ext>
            </a:extLst>
          </p:cNvPr>
          <p:cNvSpPr>
            <a:spLocks noGrp="1"/>
          </p:cNvSpPr>
          <p:nvPr>
            <p:ph type="title"/>
          </p:nvPr>
        </p:nvSpPr>
        <p:spPr>
          <a:xfrm>
            <a:off x="2110241" y="0"/>
            <a:ext cx="10081759" cy="1280890"/>
          </a:xfrm>
        </p:spPr>
        <p:txBody>
          <a:bodyPr/>
          <a:lstStyle/>
          <a:p>
            <a:r>
              <a:rPr lang="en-US" dirty="0"/>
              <a:t>Body Coupled Communication / Intra-body communication</a:t>
            </a:r>
          </a:p>
        </p:txBody>
      </p:sp>
      <p:sp>
        <p:nvSpPr>
          <p:cNvPr id="3" name="Content Placeholder 2">
            <a:extLst>
              <a:ext uri="{FF2B5EF4-FFF2-40B4-BE49-F238E27FC236}">
                <a16:creationId xmlns:a16="http://schemas.microsoft.com/office/drawing/2014/main" id="{31BEFE0E-5BE9-4CDC-9222-1E617BB93E6D}"/>
              </a:ext>
            </a:extLst>
          </p:cNvPr>
          <p:cNvSpPr>
            <a:spLocks noGrp="1"/>
          </p:cNvSpPr>
          <p:nvPr>
            <p:ph idx="1"/>
          </p:nvPr>
        </p:nvSpPr>
        <p:spPr>
          <a:xfrm>
            <a:off x="3028950" y="2142309"/>
            <a:ext cx="3672251" cy="2072639"/>
          </a:xfrm>
        </p:spPr>
        <p:txBody>
          <a:bodyPr/>
          <a:lstStyle/>
          <a:p>
            <a:r>
              <a:rPr lang="en-US" dirty="0"/>
              <a:t>Galvanic</a:t>
            </a:r>
          </a:p>
          <a:p>
            <a:r>
              <a:rPr lang="en-US" dirty="0"/>
              <a:t>Magnetic resonance</a:t>
            </a:r>
          </a:p>
          <a:p>
            <a:r>
              <a:rPr lang="en-US" dirty="0"/>
              <a:t>Capacitive coupling</a:t>
            </a:r>
          </a:p>
          <a:p>
            <a:r>
              <a:rPr lang="en-US" dirty="0"/>
              <a:t>Ultrasonic</a:t>
            </a:r>
          </a:p>
          <a:p>
            <a:endParaRPr lang="lv-LV" dirty="0"/>
          </a:p>
          <a:p>
            <a:endParaRPr lang="en-US" dirty="0"/>
          </a:p>
        </p:txBody>
      </p:sp>
      <p:pic>
        <p:nvPicPr>
          <p:cNvPr id="4" name="Picture 3">
            <a:extLst>
              <a:ext uri="{FF2B5EF4-FFF2-40B4-BE49-F238E27FC236}">
                <a16:creationId xmlns:a16="http://schemas.microsoft.com/office/drawing/2014/main" id="{AB84B31D-6252-4A84-B60C-DDDD7FFC0F0C}"/>
              </a:ext>
            </a:extLst>
          </p:cNvPr>
          <p:cNvPicPr>
            <a:picLocks noChangeAspect="1"/>
          </p:cNvPicPr>
          <p:nvPr/>
        </p:nvPicPr>
        <p:blipFill>
          <a:blip r:embed="rId2"/>
          <a:stretch>
            <a:fillRect/>
          </a:stretch>
        </p:blipFill>
        <p:spPr>
          <a:xfrm>
            <a:off x="3028950" y="4214948"/>
            <a:ext cx="9163050" cy="2643051"/>
          </a:xfrm>
          <a:prstGeom prst="rect">
            <a:avLst/>
          </a:prstGeom>
        </p:spPr>
      </p:pic>
      <p:sp>
        <p:nvSpPr>
          <p:cNvPr id="5" name="TextBox 4">
            <a:extLst>
              <a:ext uri="{FF2B5EF4-FFF2-40B4-BE49-F238E27FC236}">
                <a16:creationId xmlns:a16="http://schemas.microsoft.com/office/drawing/2014/main" id="{002AA2A8-738D-4575-8D46-CE3D1B63A498}"/>
              </a:ext>
            </a:extLst>
          </p:cNvPr>
          <p:cNvSpPr txBox="1"/>
          <p:nvPr/>
        </p:nvSpPr>
        <p:spPr>
          <a:xfrm>
            <a:off x="6096000" y="1280891"/>
            <a:ext cx="6096000" cy="3046988"/>
          </a:xfrm>
          <a:prstGeom prst="rect">
            <a:avLst/>
          </a:prstGeom>
          <a:noFill/>
        </p:spPr>
        <p:txBody>
          <a:bodyPr wrap="square" rtlCol="0">
            <a:spAutoFit/>
          </a:bodyPr>
          <a:lstStyle/>
          <a:p>
            <a:r>
              <a:rPr lang="en-US" sz="1600" dirty="0"/>
              <a:t>Body Coupled Communication (BCC) utilizes human body itself as a communication medium to provide energy-efficient connectivity between nodes on or around the body. Although BCC is an attractive way for composing a Body Area Network (BAN), the BCC still has several challenges to overcome to be commercially viable. These challenges include 1) varying channel gain over space, time and subject, 2) varying environment, and 3) stringent power consumption requirements. This paper reviews the issues related to BCC, and several efforts to overcome such issues. An example application that benefits from BCC is also discussed</a:t>
            </a:r>
          </a:p>
        </p:txBody>
      </p:sp>
    </p:spTree>
    <p:extLst>
      <p:ext uri="{BB962C8B-B14F-4D97-AF65-F5344CB8AC3E}">
        <p14:creationId xmlns:p14="http://schemas.microsoft.com/office/powerpoint/2010/main" val="3893456078"/>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7251</TotalTime>
  <Words>2287</Words>
  <Application>Microsoft Office PowerPoint</Application>
  <PresentationFormat>Widescreen</PresentationFormat>
  <Paragraphs>138</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Wisp</vt:lpstr>
      <vt:lpstr>Bioimpedance in a wearable device</vt:lpstr>
      <vt:lpstr>Agenda</vt:lpstr>
      <vt:lpstr>Project goals</vt:lpstr>
      <vt:lpstr>Project goals</vt:lpstr>
      <vt:lpstr>PowerPoint Presentation</vt:lpstr>
      <vt:lpstr>Functional electrical stimulation </vt:lpstr>
      <vt:lpstr>Bioimpedance tomography</vt:lpstr>
      <vt:lpstr>OpenEIT</vt:lpstr>
      <vt:lpstr>Body Coupled Communication / Intra-body communication</vt:lpstr>
      <vt:lpstr>Body Coupled Communication / Intra-body communication </vt:lpstr>
      <vt:lpstr>Bioimpedance analysis/ Bioelectrical impedance analysis </vt:lpstr>
      <vt:lpstr>PowerPoint Presentation</vt:lpstr>
      <vt:lpstr>Cellular membrane</vt:lpstr>
      <vt:lpstr>Basic principle of different tissue measurement</vt:lpstr>
      <vt:lpstr>PowerPoint Presentation</vt:lpstr>
      <vt:lpstr>More complex model</vt:lpstr>
      <vt:lpstr>PowerPoint Presentation</vt:lpstr>
      <vt:lpstr>Path-loss</vt:lpstr>
      <vt:lpstr>Constant frequency BIA</vt:lpstr>
      <vt:lpstr>PowerPoint Presentation</vt:lpstr>
      <vt:lpstr>PowerPoint Presentation</vt:lpstr>
      <vt:lpstr>Hardware overview</vt:lpstr>
      <vt:lpstr>Hardware overview</vt:lpstr>
      <vt:lpstr>Sensor and peripheral research</vt:lpstr>
      <vt:lpstr>Some of the Applications</vt:lpstr>
      <vt:lpstr>Some of the Applications</vt:lpstr>
      <vt:lpstr>Some of the Applications</vt:lpstr>
      <vt:lpstr>Summary</vt:lpstr>
      <vt:lpstr>References</vt:lpstr>
      <vt:lpstr>Thanks for participating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Bioimpedance in a wearable device</dc:title>
  <dc:creator>Didzis Lapsa</dc:creator>
  <cp:lastModifiedBy>Didzis Lapsa</cp:lastModifiedBy>
  <cp:revision>62</cp:revision>
  <dcterms:created xsi:type="dcterms:W3CDTF">2021-02-24T11:59:31Z</dcterms:created>
  <dcterms:modified xsi:type="dcterms:W3CDTF">2021-03-09T16:08:35Z</dcterms:modified>
</cp:coreProperties>
</file>