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sldIdLst>
    <p:sldId id="256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0ACA02-83E1-6C03-C499-3C7216C810EE}" v="268" dt="2022-11-21T11:10:47.012"/>
    <p1510:client id="{8F4F2A0C-B8FF-F927-302E-DBF51EACCDC7}" v="666" dt="2022-11-22T15:08:37.895"/>
    <p1510:client id="{B48E7CEB-2264-7D9B-21C8-29CE28AEE8F2}" v="251" dt="2022-11-21T14:24:01.882"/>
    <p1510:client id="{BE86A666-296D-8BEE-A7FE-BC59832A10D2}" v="489" dt="2022-11-23T13:19:55.984"/>
    <p1510:client id="{DEE57D53-12E7-E2D1-F443-AAAD4CD69C5A}" v="3" dt="2022-11-21T16:41:37.495"/>
    <p1510:client id="{E7163B84-673F-599B-0E74-C1007B7C0239}" v="91" dt="2022-11-22T20:57:09.8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3T11:54:58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22225 8678 16383 0 0,'0'5'0'0'0,"8"4"0"0"0,16 6 0 0 0,16 5 0 0 0,9 6 0 0 0,6 4 0 0 0,-4 1 0 0 0,8 11 0 0 0,1-1 0 0 0,-1 1 0 0 0,2 6 0 0 0,-1-1 0 0 0,2 4 0 0 0,3 1 0 0 0,3 5 0 0 0,-6-3 0 0 0,-1-3 0 0 0,-7-1 0 0 0,-3-5 0 0 0,1-2 0 0 0,13 13 0 0 0,8 5 0 0 0,0 0 0 0 0,-4-5 0 0 0,-10-9 0 0 0,-2-3 0 0 0,-6-6 0 0 0,-9-8 0 0 0,-6-6 0 0 0,-5-7 0 0 0,-1-2 0 0 0,1-4 0 0 0,2 5 0 0 0,4 4 0 0 0,0 3 0 0 0,10 1 0 0 0,-2 1 0 0 0,-1 5 0 0 0,-4 1 0 0 0,-4-5 0 0 0,0-2 0 0 0,11 7 0 0 0,5 3 0 0 0,3-1 0 0 0,-5-5 0 0 0,-1-4 0 0 0,-6-2 0 0 0,-5-4 0 0 0,-6-1 0 0 0,1 0 0 0 0,-1 3 0 0 0,-3-4 0 0 0,4 1 0 0 0,-6-3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3T11:54:58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24619 9974 16383 0 0,'4'-4'0'0'0,"6"3"0"0"0,5 5 0 0 0,5 11 0 0 0,-2 7 0 0 0,0 4 0 0 0,2 1 0 0 0,2 1 0 0 0,0 4 0 0 0,2 0 0 0 0,0 4 0 0 0,1-1 0 0 0,0 3 0 0 0,-4-1 0 0 0,-6-4 0 0 0,-1-1 0 0 0,-3-4 0 0 0,0-1 0 0 0,-5-6 0 0 0,-12-6 0 0 0,-14-6 0 0 0,-11 0 0 0 0,-5-2 0 0 0,-1-2 0 0 0,3 3 0 0 0,-7-1 0 0 0,-4 3 0 0 0,-7 0 0 0 0,2-2 0 0 0,4-2 0 0 0,10 2 0 0 0,8-1 0 0 0,3-1 0 0 0,7-1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3T11:54:58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22066 13529 16383 0 0,'9'-4'0'0'0,"6"-6"0"0"0,14-5 0 0 0,10-9 0 0 0,2-4 0 0 0,-1-1 0 0 0,-3 3 0 0 0,-4 8 0 0 0,5-8 0 0 0,4 3 0 0 0,0-1 0 0 0,0 1 0 0 0,7-1 0 0 0,2 5 0 0 0,1-4 0 0 0,-3-2 0 0 0,1 0 0 0 0,-2 3 0 0 0,-7 6 0 0 0,0 1 0 0 0,0 0 0 0 0,-2-3 0 0 0,0-2 0 0 0,2 2 0 0 0,-2 1 0 0 0,6-2 0 0 0,2-1 0 0 0,7-2 0 0 0,-2-2 0 0 0,3 0 0 0 0,0 4 0 0 0,3 1 0 0 0,1-5 0 0 0,-2-2 0 0 0,2-1 0 0 0,4 0 0 0 0,-5 4 0 0 0,-4 2 0 0 0,-2 1 0 0 0,35-9 0 0 0,12-13 0 0 0,-3 2 0 0 0,-5-1 0 0 0,-14 2 0 0 0,-12 3 0 0 0,-16 0 0 0 0,-9 2 0 0 0,2 2 0 0 0,-3-1 0 0 0,6 4 0 0 0,2 4 0 0 0,-2 1 0 0 0,0 5 0 0 0,-8 5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3T11:54:58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24606 12116 16383 0 0,'-4'0'0'0'0,"2"0"0"0"0,7-4 0 0 0,5-1 0 0 0,15-1 0 0 0,7 2 0 0 0,6 5 0 0 0,1 3 0 0 0,-2 0 0 0 0,-3 0 0 0 0,-3-1 0 0 0,-3-1 0 0 0,-2-1 0 0 0,-1 0 0 0 0,-1-1 0 0 0,0 0 0 0 0,0 4 0 0 0,-8 6 0 0 0,-7 5 0 0 0,-5 4 0 0 0,-7 7 0 0 0,-4 8 0 0 0,-4 3 0 0 0,-5 2 0 0 0,-3-1 0 0 0,-3-6 0 0 0,2-5 0 0 0,4-7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3T11:54:58.5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22069 13203 16383 0 0,'-4'0'0'0'0,"-6"4"0"0"0,-5 6 0 0 0,0 5 0 0 0,2 8 0 0 0,0 5 0 0 0,-3-2 0 0 0,-2-2 0 0 0,-3 3 0 0 0,-2 2 0 0 0,0 8 0 0 0,-2 7 0 0 0,-4-1 0 0 0,-2 1 0 0 0,1-3 0 0 0,9-3 0 0 0,12-10 0 0 0,13-8 0 0 0,13-9 0 0 0,12-5 0 0 0,15-4 0 0 0,11-2 0 0 0,1-2 0 0 0,-5 0 0 0 0,1-4 0 0 0,-3-5 0 0 0,-7 0 0 0 0,-1 1 0 0 0,0-2 0 0 0,-3 1 0 0 0,1 3 0 0 0,-6 2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23.11.2022.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23.11.2022.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23.11.2022.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56324" y="2669272"/>
            <a:ext cx="7679353" cy="797911"/>
          </a:xfrm>
        </p:spPr>
        <p:txBody>
          <a:bodyPr lIns="0" tIns="0" rIns="0" bIns="0"/>
          <a:lstStyle>
            <a:lvl1pPr>
              <a:defRPr sz="5185" b="0" i="0">
                <a:solidFill>
                  <a:srgbClr val="ACC0C6"/>
                </a:solidFill>
                <a:latin typeface="Arial (null)"/>
                <a:cs typeface="Arial (null)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1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23.11.2022.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lder 2"/>
          <p:cNvSpPr>
            <a:spLocks noGrp="1"/>
          </p:cNvSpPr>
          <p:nvPr>
            <p:ph type="title" hasCustomPrompt="1"/>
          </p:nvPr>
        </p:nvSpPr>
        <p:spPr>
          <a:xfrm>
            <a:off x="2256324" y="2669272"/>
            <a:ext cx="7679353" cy="7979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85" b="0" i="0" baseline="0">
                <a:solidFill>
                  <a:srgbClr val="ACC0C6"/>
                </a:solidFill>
                <a:latin typeface="Arial (null)"/>
                <a:cs typeface="Arial (null)"/>
              </a:defRPr>
            </a:lvl1pPr>
          </a:lstStyle>
          <a:p>
            <a:r>
              <a:rPr lang="lt-LT" kern="0" spc="-91">
                <a:latin typeface="PF Handbook Pro" panose="02000506090000020004" pitchFamily="2" charset="0"/>
              </a:rPr>
              <a:t>Click to add text</a:t>
            </a:r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24" y="1626898"/>
            <a:ext cx="2264160" cy="85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47308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Arial (null)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Arial (null)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60790" y="199017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721" y="5693180"/>
            <a:ext cx="2171745" cy="81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3057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4000500" y="1"/>
            <a:ext cx="8191668" cy="6857615"/>
          </a:xfrm>
          <a:custGeom>
            <a:avLst/>
            <a:gdLst/>
            <a:ahLst/>
            <a:cxnLst/>
            <a:rect l="l" t="t" r="r" b="b"/>
            <a:pathLst>
              <a:path w="13507719" h="11308715">
                <a:moveTo>
                  <a:pt x="0" y="11308556"/>
                </a:moveTo>
                <a:lnTo>
                  <a:pt x="13507442" y="11308556"/>
                </a:lnTo>
                <a:lnTo>
                  <a:pt x="13507442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5293"/>
          </a:solidFill>
        </p:spPr>
        <p:txBody>
          <a:bodyPr wrap="square" lIns="0" tIns="0" rIns="0" bIns="0" rtlCol="0"/>
          <a:lstStyle/>
          <a:p>
            <a:endParaRPr sz="1092" b="0" i="0">
              <a:latin typeface="Arial (null)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20778" y="1118613"/>
            <a:ext cx="2541404" cy="999243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182"/>
            </a:lvl1pPr>
            <a:lvl2pPr>
              <a:lnSpc>
                <a:spcPct val="101000"/>
              </a:lnSpc>
              <a:defRPr sz="1182"/>
            </a:lvl2pPr>
            <a:lvl3pPr>
              <a:lnSpc>
                <a:spcPct val="101000"/>
              </a:lnSpc>
              <a:defRPr sz="1182"/>
            </a:lvl3pPr>
            <a:lvl4pPr>
              <a:lnSpc>
                <a:spcPct val="101000"/>
              </a:lnSpc>
              <a:defRPr sz="1182"/>
            </a:lvl4pPr>
            <a:lvl5pPr>
              <a:lnSpc>
                <a:spcPct val="101000"/>
              </a:lnSpc>
              <a:defRPr sz="1182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85191" y="1169050"/>
            <a:ext cx="4650577" cy="1386232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93" b="1" baseline="0">
                <a:solidFill>
                  <a:srgbClr val="ACC0C6"/>
                </a:solidFill>
              </a:defRPr>
            </a:lvl1pPr>
            <a:lvl2pPr>
              <a:lnSpc>
                <a:spcPct val="76000"/>
              </a:lnSpc>
              <a:defRPr sz="4093" b="1" baseline="0">
                <a:solidFill>
                  <a:srgbClr val="ACC0C6"/>
                </a:solidFill>
              </a:defRPr>
            </a:lvl2pPr>
            <a:lvl3pPr>
              <a:lnSpc>
                <a:spcPct val="76000"/>
              </a:lnSpc>
              <a:defRPr sz="4093" b="1" baseline="0">
                <a:solidFill>
                  <a:srgbClr val="ACC0C6"/>
                </a:solidFill>
              </a:defRPr>
            </a:lvl3pPr>
            <a:lvl4pPr>
              <a:lnSpc>
                <a:spcPct val="76000"/>
              </a:lnSpc>
              <a:defRPr sz="4093" b="1" baseline="0">
                <a:solidFill>
                  <a:srgbClr val="ACC0C6"/>
                </a:solidFill>
              </a:defRPr>
            </a:lvl4pPr>
            <a:lvl5pPr>
              <a:lnSpc>
                <a:spcPct val="76000"/>
              </a:lnSpc>
              <a:defRPr sz="4093" b="1" baseline="0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802194" y="2568381"/>
            <a:ext cx="4990393" cy="999243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182"/>
            </a:lvl1pPr>
            <a:lvl2pPr>
              <a:lnSpc>
                <a:spcPct val="101000"/>
              </a:lnSpc>
              <a:defRPr sz="1182"/>
            </a:lvl2pPr>
            <a:lvl3pPr>
              <a:lnSpc>
                <a:spcPct val="101000"/>
              </a:lnSpc>
              <a:defRPr sz="1182"/>
            </a:lvl3pPr>
            <a:lvl4pPr>
              <a:lnSpc>
                <a:spcPct val="101000"/>
              </a:lnSpc>
              <a:defRPr sz="1182"/>
            </a:lvl4pPr>
            <a:lvl5pPr>
              <a:lnSpc>
                <a:spcPct val="101000"/>
              </a:lnSpc>
              <a:defRPr sz="1182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48" y="5323518"/>
            <a:ext cx="1048232" cy="1247609"/>
          </a:xfrm>
          <a:prstGeom prst="rect">
            <a:avLst/>
          </a:prstGeom>
        </p:spPr>
      </p:pic>
    </p:spTree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609" userDrawn="1">
          <p15:clr>
            <a:srgbClr val="FBAE40"/>
          </p15:clr>
        </p15:guide>
        <p15:guide id="2" orient="horz" pos="7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36" y="5554557"/>
            <a:ext cx="2972330" cy="437287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745968" y="1878029"/>
            <a:ext cx="6700065" cy="1340025"/>
          </a:xfrm>
        </p:spPr>
        <p:txBody>
          <a:bodyPr>
            <a:noAutofit/>
          </a:bodyPr>
          <a:lstStyle>
            <a:lvl1pPr algn="ctr"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1pPr>
            <a:lvl2pPr algn="ctr"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2pPr>
            <a:lvl3pPr algn="ctr"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3pPr>
            <a:lvl4pPr algn="ctr"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4pPr>
            <a:lvl5pPr algn="ctr"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2886999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10012"/>
            <a:ext cx="1219103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5293"/>
          </a:solidFill>
        </p:spPr>
        <p:txBody>
          <a:bodyPr wrap="square" lIns="0" tIns="0" rIns="0" bIns="0" rtlCol="0"/>
          <a:lstStyle/>
          <a:p>
            <a:endParaRPr sz="667" b="0" i="0">
              <a:latin typeface="Arial (null)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25172" y="2736420"/>
            <a:ext cx="6228365" cy="1709687"/>
          </a:xfrm>
        </p:spPr>
        <p:txBody>
          <a:bodyPr>
            <a:noAutofit/>
          </a:bodyPr>
          <a:lstStyle>
            <a:lvl1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1pPr>
            <a:lvl2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2pPr>
            <a:lvl3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3pPr>
            <a:lvl4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4pPr>
            <a:lvl5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763" y="1626898"/>
            <a:ext cx="2345986" cy="89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07684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482" y="2149431"/>
            <a:ext cx="12191037" cy="4698943"/>
          </a:xfrm>
          <a:custGeom>
            <a:avLst/>
            <a:gdLst/>
            <a:ahLst/>
            <a:cxnLst/>
            <a:rect l="l" t="t" r="r" b="b"/>
            <a:pathLst>
              <a:path w="20104100" h="7748905">
                <a:moveTo>
                  <a:pt x="0" y="7748455"/>
                </a:moveTo>
                <a:lnTo>
                  <a:pt x="20104099" y="7748455"/>
                </a:lnTo>
                <a:lnTo>
                  <a:pt x="20104099" y="0"/>
                </a:lnTo>
                <a:lnTo>
                  <a:pt x="0" y="0"/>
                </a:lnTo>
                <a:lnTo>
                  <a:pt x="0" y="7748455"/>
                </a:lnTo>
                <a:close/>
              </a:path>
            </a:pathLst>
          </a:custGeom>
          <a:solidFill>
            <a:srgbClr val="005293"/>
          </a:solidFill>
        </p:spPr>
        <p:txBody>
          <a:bodyPr wrap="square" lIns="0" tIns="0" rIns="0" bIns="0" rtlCol="0"/>
          <a:lstStyle/>
          <a:p>
            <a:endParaRPr sz="667" b="0" i="0">
              <a:latin typeface="Arial (null)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25172" y="2551053"/>
            <a:ext cx="7706037" cy="2772465"/>
          </a:xfrm>
        </p:spPr>
        <p:txBody>
          <a:bodyPr>
            <a:noAutofit/>
          </a:bodyPr>
          <a:lstStyle>
            <a:lvl1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1pPr>
            <a:lvl2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2pPr>
            <a:lvl3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3pPr>
            <a:lvl4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4pPr>
            <a:lvl5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169" y="1072405"/>
            <a:ext cx="2411865" cy="90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83549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683611" y="841366"/>
            <a:ext cx="3234514" cy="999243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182"/>
            </a:lvl1pPr>
            <a:lvl2pPr>
              <a:lnSpc>
                <a:spcPct val="101000"/>
              </a:lnSpc>
              <a:defRPr sz="1182"/>
            </a:lvl2pPr>
            <a:lvl3pPr>
              <a:lnSpc>
                <a:spcPct val="101000"/>
              </a:lnSpc>
              <a:defRPr sz="1182"/>
            </a:lvl3pPr>
            <a:lvl4pPr>
              <a:lnSpc>
                <a:spcPct val="101000"/>
              </a:lnSpc>
              <a:defRPr sz="1182"/>
            </a:lvl4pPr>
            <a:lvl5pPr>
              <a:lnSpc>
                <a:spcPct val="101000"/>
              </a:lnSpc>
              <a:defRPr sz="1182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1973456"/>
            <a:ext cx="12192000" cy="4884544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78" y="933782"/>
            <a:ext cx="2125538" cy="79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85241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23.11.2022.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28363" y="1164820"/>
            <a:ext cx="2356574" cy="2911088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182"/>
            </a:lvl1pPr>
            <a:lvl2pPr>
              <a:lnSpc>
                <a:spcPct val="101000"/>
              </a:lnSpc>
              <a:defRPr sz="1182"/>
            </a:lvl2pPr>
            <a:lvl3pPr>
              <a:lnSpc>
                <a:spcPct val="101000"/>
              </a:lnSpc>
              <a:defRPr sz="1182"/>
            </a:lvl3pPr>
            <a:lvl4pPr>
              <a:lnSpc>
                <a:spcPct val="101000"/>
              </a:lnSpc>
              <a:defRPr sz="1182"/>
            </a:lvl4pPr>
            <a:lvl5pPr>
              <a:lnSpc>
                <a:spcPct val="101000"/>
              </a:lnSpc>
              <a:defRPr sz="1182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962569" y="0"/>
            <a:ext cx="8229431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436" y="5323518"/>
            <a:ext cx="1060922" cy="12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02425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5"/>
            <a:ext cx="12194851" cy="6858963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78746" y="435715"/>
            <a:ext cx="5780775" cy="1982491"/>
          </a:xfrm>
        </p:spPr>
        <p:txBody>
          <a:bodyPr>
            <a:normAutofit/>
          </a:bodyPr>
          <a:lstStyle>
            <a:lvl1pPr>
              <a:lnSpc>
                <a:spcPct val="76000"/>
              </a:lnSpc>
              <a:defRPr sz="2577" b="1" spc="0" baseline="0">
                <a:solidFill>
                  <a:schemeClr val="bg1"/>
                </a:solidFill>
              </a:defRPr>
            </a:lvl1pPr>
            <a:lvl2pPr>
              <a:lnSpc>
                <a:spcPct val="76000"/>
              </a:lnSpc>
              <a:defRPr sz="2577" b="1" spc="0" baseline="0">
                <a:solidFill>
                  <a:schemeClr val="bg1"/>
                </a:solidFill>
              </a:defRPr>
            </a:lvl2pPr>
            <a:lvl3pPr>
              <a:lnSpc>
                <a:spcPct val="76000"/>
              </a:lnSpc>
              <a:defRPr sz="2577" b="1" spc="0" baseline="0">
                <a:solidFill>
                  <a:schemeClr val="bg1"/>
                </a:solidFill>
              </a:defRPr>
            </a:lvl3pPr>
            <a:lvl4pPr>
              <a:lnSpc>
                <a:spcPct val="76000"/>
              </a:lnSpc>
              <a:defRPr sz="2577" b="1" spc="0" baseline="0">
                <a:solidFill>
                  <a:schemeClr val="bg1"/>
                </a:solidFill>
              </a:defRPr>
            </a:lvl4pPr>
            <a:lvl5pPr>
              <a:lnSpc>
                <a:spcPct val="76000"/>
              </a:lnSpc>
              <a:defRPr sz="2577" b="1" spc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978" y="5554557"/>
            <a:ext cx="924147" cy="1106789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776026" y="4676609"/>
            <a:ext cx="2448989" cy="1894518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182"/>
            </a:lvl1pPr>
            <a:lvl2pPr>
              <a:lnSpc>
                <a:spcPct val="101000"/>
              </a:lnSpc>
              <a:defRPr sz="1182"/>
            </a:lvl2pPr>
            <a:lvl3pPr>
              <a:lnSpc>
                <a:spcPct val="101000"/>
              </a:lnSpc>
              <a:defRPr sz="1182"/>
            </a:lvl3pPr>
            <a:lvl4pPr>
              <a:lnSpc>
                <a:spcPct val="101000"/>
              </a:lnSpc>
              <a:defRPr sz="1182"/>
            </a:lvl4pPr>
            <a:lvl5pPr>
              <a:lnSpc>
                <a:spcPct val="101000"/>
              </a:lnSpc>
              <a:defRPr sz="1182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74570" y="841366"/>
            <a:ext cx="6452455" cy="5018448"/>
          </a:xfrm>
        </p:spPr>
        <p:txBody>
          <a:bodyPr numCol="2" spcCol="180000">
            <a:noAutofit/>
          </a:bodyPr>
          <a:lstStyle>
            <a:lvl1pPr>
              <a:defRPr sz="1182" b="1"/>
            </a:lvl1pPr>
            <a:lvl2pPr>
              <a:defRPr sz="1182" b="1"/>
            </a:lvl2pPr>
            <a:lvl3pPr>
              <a:defRPr sz="1182" b="1"/>
            </a:lvl3pPr>
            <a:lvl4pPr>
              <a:defRPr sz="1182" b="1"/>
            </a:lvl4pPr>
            <a:lvl5pPr>
              <a:defRPr sz="1182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48" y="610328"/>
            <a:ext cx="2033123" cy="763356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8064344" y="1"/>
            <a:ext cx="4127471" cy="6857615"/>
          </a:xfrm>
          <a:custGeom>
            <a:avLst/>
            <a:gdLst/>
            <a:ahLst/>
            <a:cxnLst/>
            <a:rect l="l" t="t" r="r" b="b"/>
            <a:pathLst>
              <a:path w="6806565" h="11308715">
                <a:moveTo>
                  <a:pt x="0" y="11308556"/>
                </a:moveTo>
                <a:lnTo>
                  <a:pt x="6806075" y="11308556"/>
                </a:lnTo>
                <a:lnTo>
                  <a:pt x="6806075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5293"/>
          </a:solidFill>
        </p:spPr>
        <p:txBody>
          <a:bodyPr wrap="square" lIns="0" tIns="0" rIns="0" bIns="0" rtlCol="0"/>
          <a:lstStyle/>
          <a:p>
            <a:endParaRPr sz="667" b="0" i="0">
              <a:latin typeface="Arial (null)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729818" y="841366"/>
            <a:ext cx="2772441" cy="3777104"/>
          </a:xfrm>
        </p:spPr>
        <p:txBody>
          <a:bodyPr numCol="1" spcCol="180000">
            <a:noAutofit/>
          </a:bodyPr>
          <a:lstStyle>
            <a:lvl1pPr algn="l">
              <a:defRPr sz="1182" b="0">
                <a:solidFill>
                  <a:schemeClr val="bg1"/>
                </a:solidFill>
              </a:defRPr>
            </a:lvl1pPr>
            <a:lvl2pPr algn="l">
              <a:defRPr sz="1182" b="0">
                <a:solidFill>
                  <a:schemeClr val="bg1"/>
                </a:solidFill>
              </a:defRPr>
            </a:lvl2pPr>
            <a:lvl3pPr algn="l">
              <a:defRPr sz="1182" b="0">
                <a:solidFill>
                  <a:schemeClr val="bg1"/>
                </a:solidFill>
              </a:defRPr>
            </a:lvl3pPr>
            <a:lvl4pPr algn="l">
              <a:defRPr sz="1182" b="0">
                <a:solidFill>
                  <a:schemeClr val="bg1"/>
                </a:solidFill>
              </a:defRPr>
            </a:lvl4pPr>
            <a:lvl5pPr algn="l">
              <a:defRPr sz="1182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53027" y="952073"/>
            <a:ext cx="3768787" cy="2512546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868136" y="952073"/>
            <a:ext cx="2456690" cy="3340435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953026" y="3632122"/>
            <a:ext cx="3762048" cy="2272843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4868136" y="4419579"/>
            <a:ext cx="2448989" cy="1485386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65" y="5927794"/>
            <a:ext cx="1709672" cy="649358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23.11.2022.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23.11.2022.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23.11.2022.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23.11.2022.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23.11.2022.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23.11.2022.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23.11.2022.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23.11.2022.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73" r:id="rId3"/>
    <p:sldLayoutId id="2147483681" r:id="rId4"/>
    <p:sldLayoutId id="2147483682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56324" y="2669272"/>
            <a:ext cx="7679353" cy="1315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50" b="1" i="0">
                <a:solidFill>
                  <a:srgbClr val="ACC0C6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167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r>
              <a:rPr lang="en-US"/>
              <a:t>23.11.2022.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167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1"/>
            <a:ext cx="2804160" cy="167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38471" y="1825206"/>
            <a:ext cx="10515058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2" r:id="rId2"/>
    <p:sldLayoutId id="2147483671" r:id="rId3"/>
    <p:sldLayoutId id="2147483662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4" r:id="rId10"/>
    <p:sldLayoutId id="2147483665" r:id="rId11"/>
    <p:sldLayoutId id="2147483661" r:id="rId12"/>
  </p:sldLayoutIdLst>
  <p:hf hdr="0" dt="0"/>
  <p:txStyles>
    <p:titleStyle>
      <a:lvl1pPr>
        <a:defRPr>
          <a:latin typeface="PF Handbook Pro" panose="02000506090000020004" pitchFamily="2" charset="0"/>
          <a:ea typeface="+mj-ea"/>
          <a:cs typeface="+mj-cs"/>
        </a:defRPr>
      </a:lvl1pPr>
    </p:titleStyle>
    <p:bodyStyle>
      <a:lvl1pPr marL="0">
        <a:defRPr b="0" i="0">
          <a:latin typeface="Arial (null)"/>
          <a:ea typeface="+mn-ea"/>
          <a:cs typeface="+mn-cs"/>
        </a:defRPr>
      </a:lvl1pPr>
      <a:lvl2pPr marL="277246">
        <a:defRPr b="0" i="0">
          <a:latin typeface="Arial (null)"/>
          <a:ea typeface="+mn-ea"/>
          <a:cs typeface="+mn-cs"/>
        </a:defRPr>
      </a:lvl2pPr>
      <a:lvl3pPr marL="554492">
        <a:defRPr b="0" i="0">
          <a:latin typeface="Arial (null)"/>
          <a:ea typeface="+mn-ea"/>
          <a:cs typeface="+mn-cs"/>
        </a:defRPr>
      </a:lvl3pPr>
      <a:lvl4pPr marL="831738">
        <a:defRPr b="0" i="0">
          <a:latin typeface="Arial (null)"/>
          <a:ea typeface="+mn-ea"/>
          <a:cs typeface="+mn-cs"/>
        </a:defRPr>
      </a:lvl4pPr>
      <a:lvl5pPr marL="1108984">
        <a:defRPr b="0" i="0">
          <a:latin typeface="Arial (null)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natolijs.zencovs@edi.lv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12" Type="http://schemas.openxmlformats.org/officeDocument/2006/relationships/customXml" Target="../ink/ink3.xml"/><Relationship Id="rId17" Type="http://schemas.openxmlformats.org/officeDocument/2006/relationships/image" Target="../media/image28.png"/><Relationship Id="rId2" Type="http://schemas.openxmlformats.org/officeDocument/2006/relationships/hyperlink" Target="https://sites.google.com/view/is2r" TargetMode="External"/><Relationship Id="rId16" Type="http://schemas.openxmlformats.org/officeDocument/2006/relationships/customXml" Target="../ink/ink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5" Type="http://schemas.openxmlformats.org/officeDocument/2006/relationships/image" Target="../media/image27.png"/><Relationship Id="rId10" Type="http://schemas.openxmlformats.org/officeDocument/2006/relationships/customXml" Target="../ink/ink2.xml"/><Relationship Id="rId4" Type="http://schemas.openxmlformats.org/officeDocument/2006/relationships/image" Target="../media/image10.png"/><Relationship Id="rId9" Type="http://schemas.openxmlformats.org/officeDocument/2006/relationships/image" Target="../media/image24.png"/><Relationship Id="rId14" Type="http://schemas.openxmlformats.org/officeDocument/2006/relationships/customXml" Target="../ink/ink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igma.com/file/ISmaogh3nlpWAJdfVMFjat/phd?node-id=0%3A1&amp;t=o80BohwBMeMMFAjd-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gazebosim.org/home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developer.nvidia.com/blog/closing-the-sim2real-gap-with-nvidia-isaac-sim-and-nvidia-isaac-replicator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table-baselines.readthedocs.io/en/master/" TargetMode="External"/><Relationship Id="rId5" Type="http://schemas.openxmlformats.org/officeDocument/2006/relationships/hyperlink" Target="https://moveit.picknik.ai/humble/index.html" TargetMode="External"/><Relationship Id="rId4" Type="http://schemas.openxmlformats.org/officeDocument/2006/relationships/hyperlink" Target="https://docs.ros.org/en/humbl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Sim2Real transfer for Reinforcement Learning</a:t>
            </a:r>
            <a:endParaRPr lang="en-US" sz="480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+mj-lt"/>
              <a:cs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435" y="3923344"/>
            <a:ext cx="9144000" cy="2101680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en-US" sz="1600" b="1" err="1">
                <a:solidFill>
                  <a:srgbClr val="808080"/>
                </a:solidFill>
                <a:latin typeface="Arial"/>
                <a:cs typeface="Arial"/>
              </a:rPr>
              <a:t>Mg.sc.ing</a:t>
            </a:r>
            <a:r>
              <a:rPr lang="en-US" sz="1600" b="1">
                <a:solidFill>
                  <a:srgbClr val="808080"/>
                </a:solidFill>
                <a:latin typeface="Arial"/>
                <a:cs typeface="Arial"/>
              </a:rPr>
              <a:t>. Anatolijs </a:t>
            </a:r>
            <a:r>
              <a:rPr lang="en-US" sz="1600" b="1" err="1">
                <a:solidFill>
                  <a:srgbClr val="808080"/>
                </a:solidFill>
                <a:latin typeface="Arial"/>
                <a:cs typeface="Arial"/>
              </a:rPr>
              <a:t>Zencovs</a:t>
            </a:r>
            <a:endParaRPr lang="en-US" sz="1600">
              <a:ea typeface="+mn-lt"/>
              <a:cs typeface="+mn-lt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en-US" sz="1600" b="1">
                <a:solidFill>
                  <a:srgbClr val="808080"/>
                </a:solidFill>
                <a:latin typeface="Arial"/>
                <a:cs typeface="Arial"/>
              </a:rPr>
              <a:t>2nd year </a:t>
            </a:r>
            <a:r>
              <a:rPr lang="en-US" sz="1600" b="1" err="1">
                <a:solidFill>
                  <a:srgbClr val="808080"/>
                </a:solidFill>
                <a:latin typeface="Arial"/>
                <a:cs typeface="Arial"/>
              </a:rPr>
              <a:t>Phd</a:t>
            </a:r>
            <a:r>
              <a:rPr lang="en-US" sz="1600" b="1">
                <a:solidFill>
                  <a:srgbClr val="808080"/>
                </a:solidFill>
                <a:latin typeface="Arial"/>
                <a:cs typeface="Arial"/>
              </a:rPr>
              <a:t> student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en-US" sz="1600" b="1">
                <a:solidFill>
                  <a:srgbClr val="808080"/>
                </a:solidFill>
                <a:latin typeface="Arial"/>
                <a:cs typeface="Arial"/>
              </a:rPr>
              <a:t>Research assistant</a:t>
            </a:r>
            <a:endParaRPr lang="en-US" sz="1600">
              <a:ea typeface="+mn-lt"/>
              <a:cs typeface="+mn-lt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endParaRPr lang="en-US" sz="1600" b="1">
              <a:solidFill>
                <a:srgbClr val="808080"/>
              </a:solidFill>
              <a:latin typeface="Arial"/>
              <a:cs typeface="Arial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en-US" sz="1600" b="1">
                <a:solidFill>
                  <a:srgbClr val="808080"/>
                </a:solidFill>
                <a:latin typeface="Arial"/>
                <a:cs typeface="Arial"/>
              </a:rPr>
              <a:t>Institute of Electronics and Computer Science</a:t>
            </a:r>
            <a:endParaRPr lang="en-US" sz="1600">
              <a:ea typeface="+mn-lt"/>
              <a:cs typeface="+mn-lt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en-US" sz="1600" b="1">
                <a:solidFill>
                  <a:srgbClr val="808080"/>
                </a:solidFill>
                <a:latin typeface="Arial"/>
                <a:cs typeface="Arial"/>
                <a:hlinkClick r:id="rId2"/>
              </a:rPr>
              <a:t>anatolijs.zencovs@edi.lv</a:t>
            </a:r>
            <a:endParaRPr lang="en-US" sz="1600">
              <a:ea typeface="+mn-lt"/>
              <a:cs typeface="+mn-lt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en-US" sz="1600" b="1">
                <a:solidFill>
                  <a:srgbClr val="808080"/>
                </a:solidFill>
                <a:latin typeface="Arial"/>
                <a:cs typeface="Arial"/>
              </a:rPr>
              <a:t>+371 67558129</a:t>
            </a:r>
            <a:endParaRPr lang="en-US" sz="1600">
              <a:ea typeface="+mn-lt"/>
              <a:cs typeface="+mn-lt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en-US" sz="1600" b="1">
                <a:solidFill>
                  <a:srgbClr val="808080"/>
                </a:solidFill>
                <a:latin typeface="Arial"/>
                <a:cs typeface="Arial"/>
              </a:rPr>
              <a:t>14 </a:t>
            </a:r>
            <a:r>
              <a:rPr lang="en-US" sz="1600" b="1" err="1">
                <a:solidFill>
                  <a:srgbClr val="808080"/>
                </a:solidFill>
                <a:latin typeface="Arial"/>
                <a:cs typeface="Arial"/>
              </a:rPr>
              <a:t>Dzerbenes</a:t>
            </a:r>
            <a:r>
              <a:rPr lang="en-US" sz="1600" b="1">
                <a:solidFill>
                  <a:srgbClr val="808080"/>
                </a:solidFill>
                <a:latin typeface="Arial"/>
                <a:cs typeface="Arial"/>
              </a:rPr>
              <a:t> street, Riga, Latvia, LV1006</a:t>
            </a:r>
            <a:endParaRPr lang="en-US" sz="1600">
              <a:ea typeface="+mn-lt"/>
              <a:cs typeface="+mn-lt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C33B42-F6C6-63B8-74C9-D5BADAAB4381}"/>
              </a:ext>
            </a:extLst>
          </p:cNvPr>
          <p:cNvSpPr txBox="1"/>
          <p:nvPr/>
        </p:nvSpPr>
        <p:spPr>
          <a:xfrm>
            <a:off x="5954233" y="6530162"/>
            <a:ext cx="180974" cy="361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13" name="Picture 13" descr="Logo&#10;&#10;Description automatically generated">
            <a:extLst>
              <a:ext uri="{FF2B5EF4-FFF2-40B4-BE49-F238E27FC236}">
                <a16:creationId xmlns:a16="http://schemas.microsoft.com/office/drawing/2014/main" id="{E1E628DE-815A-D2D5-D927-54C93DCBA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65" y="782484"/>
            <a:ext cx="2743200" cy="1029952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32840FDA-8DA7-DCD2-8DBE-46E204888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825" y="746316"/>
            <a:ext cx="2743199" cy="10825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AC5DCA-2FF3-39C5-1D83-38C50D241096}"/>
              </a:ext>
            </a:extLst>
          </p:cNvPr>
          <p:cNvSpPr txBox="1"/>
          <p:nvPr/>
        </p:nvSpPr>
        <p:spPr>
          <a:xfrm>
            <a:off x="5004484" y="6415217"/>
            <a:ext cx="219332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chemeClr val="bg1">
                    <a:lumMod val="50000"/>
                  </a:schemeClr>
                </a:solidFill>
                <a:cs typeface="Calibri"/>
              </a:rPr>
              <a:t>23.11.2022.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F5ADE2-5419-D1DE-F841-1DD1803784A5}"/>
              </a:ext>
            </a:extLst>
          </p:cNvPr>
          <p:cNvSpPr/>
          <p:nvPr/>
        </p:nvSpPr>
        <p:spPr>
          <a:xfrm>
            <a:off x="-1" y="0"/>
            <a:ext cx="307458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7EE4E-2405-E1D0-9F97-8BF93E9B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967" y="187916"/>
            <a:ext cx="5606903" cy="59134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Research on the topic</a:t>
            </a:r>
            <a:endParaRPr lang="en-US" sz="2800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67238-2F3C-031C-3FC0-34EAB3605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6572" y="1286094"/>
            <a:ext cx="2699951" cy="49794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Arial"/>
                <a:cs typeface="Calibri"/>
              </a:rPr>
              <a:t>Content</a:t>
            </a:r>
          </a:p>
          <a:p>
            <a:pPr marL="0" indent="0">
              <a:buNone/>
            </a:pPr>
            <a:endParaRPr lang="en-US" sz="1600">
              <a:latin typeface="Arial"/>
              <a:cs typeface="Calibri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What is Reinforcement Learning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Main project tasks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latin typeface="Arial"/>
                <a:cs typeface="Arial"/>
              </a:rPr>
              <a:t>Research on the topic</a:t>
            </a:r>
            <a:endParaRPr lang="en-US" sz="1600" dirty="0"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Latest achievement in sim2real transfer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Current challenges on moving forward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Next steps</a:t>
            </a:r>
            <a:endParaRPr lang="en-US" sz="1600" dirty="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pic>
        <p:nvPicPr>
          <p:cNvPr id="5" name="Picture 5" descr="A picture containing text, wall, indoor, different&#10;&#10;Description automatically generated">
            <a:extLst>
              <a:ext uri="{FF2B5EF4-FFF2-40B4-BE49-F238E27FC236}">
                <a16:creationId xmlns:a16="http://schemas.microsoft.com/office/drawing/2014/main" id="{4F108D14-E582-2A2C-D78B-2157005266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75391" y="1750823"/>
            <a:ext cx="7067550" cy="4010025"/>
          </a:xfr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79BB4FA-119F-B4B1-E42A-AE39E79B84D5}"/>
              </a:ext>
            </a:extLst>
          </p:cNvPr>
          <p:cNvGrpSpPr/>
          <p:nvPr/>
        </p:nvGrpSpPr>
        <p:grpSpPr>
          <a:xfrm>
            <a:off x="8941981" y="233399"/>
            <a:ext cx="2404353" cy="496774"/>
            <a:chOff x="214423" y="6054725"/>
            <a:chExt cx="2404353" cy="496774"/>
          </a:xfrm>
        </p:grpSpPr>
        <p:pic>
          <p:nvPicPr>
            <p:cNvPr id="24" name="Picture 13" descr="Logo&#10;&#10;Description automatically generated">
              <a:extLst>
                <a:ext uri="{FF2B5EF4-FFF2-40B4-BE49-F238E27FC236}">
                  <a16:creationId xmlns:a16="http://schemas.microsoft.com/office/drawing/2014/main" id="{9670021E-C254-E8B4-3215-99A3D6D43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1552" y="6054725"/>
              <a:ext cx="1157224" cy="481341"/>
            </a:xfrm>
            <a:prstGeom prst="rect">
              <a:avLst/>
            </a:prstGeom>
          </p:spPr>
        </p:pic>
        <p:pic>
          <p:nvPicPr>
            <p:cNvPr id="25" name="Picture 7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D72BF16C-3E58-E302-4548-433F06DFC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4423" y="6056941"/>
              <a:ext cx="1245782" cy="494558"/>
            </a:xfrm>
            <a:prstGeom prst="rect">
              <a:avLst/>
            </a:prstGeom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BCE6B3A-96C4-B515-0906-5D9BD9B9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D08CA61-6B98-1D05-E00D-FCF39D72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23.11.2022.</a:t>
            </a:r>
          </a:p>
        </p:txBody>
      </p:sp>
    </p:spTree>
    <p:extLst>
      <p:ext uri="{BB962C8B-B14F-4D97-AF65-F5344CB8AC3E}">
        <p14:creationId xmlns:p14="http://schemas.microsoft.com/office/powerpoint/2010/main" val="2928791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F5ADE2-5419-D1DE-F841-1DD1803784A5}"/>
              </a:ext>
            </a:extLst>
          </p:cNvPr>
          <p:cNvSpPr/>
          <p:nvPr/>
        </p:nvSpPr>
        <p:spPr>
          <a:xfrm>
            <a:off x="-1" y="0"/>
            <a:ext cx="307458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7EE4E-2405-E1D0-9F97-8BF93E9B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967" y="187916"/>
            <a:ext cx="5606903" cy="59134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Research on the topic</a:t>
            </a:r>
            <a:endParaRPr lang="en-US" sz="2800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67238-2F3C-031C-3FC0-34EAB3605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6572" y="1286094"/>
            <a:ext cx="2699951" cy="49794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Arial"/>
                <a:cs typeface="Calibri"/>
              </a:rPr>
              <a:t>Content</a:t>
            </a:r>
          </a:p>
          <a:p>
            <a:pPr marL="0" indent="0">
              <a:buNone/>
            </a:pPr>
            <a:endParaRPr lang="en-US" sz="1600">
              <a:latin typeface="Arial"/>
              <a:cs typeface="Calibri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What is Reinforcement Learning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Main project tasks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latin typeface="Arial"/>
                <a:cs typeface="Arial"/>
              </a:rPr>
              <a:t>Research on the topic</a:t>
            </a:r>
            <a:endParaRPr lang="en-US" sz="1600" dirty="0"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Latest achievement in sim2real transfer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Current challenges on moving forward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Next steps</a:t>
            </a:r>
            <a:endParaRPr lang="en-US" sz="1600" dirty="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254B17A-7B5D-083F-AFC0-70AEAFD8DE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75391" y="1750823"/>
            <a:ext cx="7067550" cy="4010025"/>
          </a:xfr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79BB4FA-119F-B4B1-E42A-AE39E79B84D5}"/>
              </a:ext>
            </a:extLst>
          </p:cNvPr>
          <p:cNvGrpSpPr/>
          <p:nvPr/>
        </p:nvGrpSpPr>
        <p:grpSpPr>
          <a:xfrm>
            <a:off x="8941981" y="233399"/>
            <a:ext cx="2404353" cy="496774"/>
            <a:chOff x="214423" y="6054725"/>
            <a:chExt cx="2404353" cy="496774"/>
          </a:xfrm>
        </p:grpSpPr>
        <p:pic>
          <p:nvPicPr>
            <p:cNvPr id="24" name="Picture 13" descr="Logo&#10;&#10;Description automatically generated">
              <a:extLst>
                <a:ext uri="{FF2B5EF4-FFF2-40B4-BE49-F238E27FC236}">
                  <a16:creationId xmlns:a16="http://schemas.microsoft.com/office/drawing/2014/main" id="{9670021E-C254-E8B4-3215-99A3D6D43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1552" y="6054725"/>
              <a:ext cx="1157224" cy="481341"/>
            </a:xfrm>
            <a:prstGeom prst="rect">
              <a:avLst/>
            </a:prstGeom>
          </p:spPr>
        </p:pic>
        <p:pic>
          <p:nvPicPr>
            <p:cNvPr id="25" name="Picture 7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D72BF16C-3E58-E302-4548-433F06DFC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4423" y="6056941"/>
              <a:ext cx="1245782" cy="494558"/>
            </a:xfrm>
            <a:prstGeom prst="rect">
              <a:avLst/>
            </a:prstGeom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BCE6B3A-96C4-B515-0906-5D9BD9B9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D08CA61-6B98-1D05-E00D-FCF39D72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23.11.2022.</a:t>
            </a:r>
          </a:p>
        </p:txBody>
      </p:sp>
    </p:spTree>
    <p:extLst>
      <p:ext uri="{BB962C8B-B14F-4D97-AF65-F5344CB8AC3E}">
        <p14:creationId xmlns:p14="http://schemas.microsoft.com/office/powerpoint/2010/main" val="3409924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F5ADE2-5419-D1DE-F841-1DD1803784A5}"/>
              </a:ext>
            </a:extLst>
          </p:cNvPr>
          <p:cNvSpPr/>
          <p:nvPr/>
        </p:nvSpPr>
        <p:spPr>
          <a:xfrm>
            <a:off x="-1" y="0"/>
            <a:ext cx="307458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7EE4E-2405-E1D0-9F97-8BF93E9B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967" y="187916"/>
            <a:ext cx="5606903" cy="591343"/>
          </a:xfrm>
        </p:spPr>
        <p:txBody>
          <a:bodyPr>
            <a:noAutofit/>
          </a:bodyPr>
          <a:lstStyle/>
          <a:p>
            <a:r>
              <a:rPr lang="en-US" sz="23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Latest achievement in sim2real transfer</a:t>
            </a:r>
            <a:endParaRPr lang="en-US" sz="2300" dirty="0">
              <a:solidFill>
                <a:schemeClr val="bg1">
                  <a:lumMod val="50000"/>
                </a:schemeClr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67238-2F3C-031C-3FC0-34EAB3605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6572" y="1286094"/>
            <a:ext cx="2699951" cy="49794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Arial"/>
                <a:cs typeface="Calibri"/>
              </a:rPr>
              <a:t>Content</a:t>
            </a:r>
          </a:p>
          <a:p>
            <a:pPr marL="0" indent="0">
              <a:buNone/>
            </a:pPr>
            <a:endParaRPr lang="en-US" sz="1600">
              <a:latin typeface="Arial"/>
              <a:cs typeface="Calibri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What is Reinforcement Learning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Main project tasks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Research on the topic</a:t>
            </a:r>
            <a:endParaRPr lang="en-US" sz="160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latin typeface="Arial"/>
                <a:cs typeface="Arial"/>
              </a:rPr>
              <a:t>Latest achievement in sim2real transfer</a:t>
            </a:r>
            <a:endParaRPr lang="en-US" sz="1600" dirty="0"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Current challenges on moving forward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Next steps</a:t>
            </a:r>
            <a:endParaRPr lang="en-US" sz="1600" dirty="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2DCF6-28EA-25C3-BFD1-1CBC5C2D5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64532" y="1148639"/>
            <a:ext cx="8089268" cy="52143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Iterativ-S2R, Google AI learns to play tennis (</a:t>
            </a:r>
            <a:r>
              <a:rPr lang="en-US" dirty="0">
                <a:ea typeface="+mn-lt"/>
                <a:cs typeface="+mn-lt"/>
                <a:hlinkClick r:id="rId2"/>
              </a:rPr>
              <a:t>https://sites.google.com/view/is2r</a:t>
            </a:r>
            <a:r>
              <a:rPr lang="en-US" dirty="0">
                <a:ea typeface="+mn-lt"/>
                <a:cs typeface="+mn-lt"/>
              </a:rPr>
              <a:t>)</a:t>
            </a:r>
            <a:endParaRPr lang="en-US" dirty="0"/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9BB4FA-119F-B4B1-E42A-AE39E79B84D5}"/>
              </a:ext>
            </a:extLst>
          </p:cNvPr>
          <p:cNvGrpSpPr/>
          <p:nvPr/>
        </p:nvGrpSpPr>
        <p:grpSpPr>
          <a:xfrm>
            <a:off x="8941981" y="233399"/>
            <a:ext cx="2404353" cy="496774"/>
            <a:chOff x="214423" y="6054725"/>
            <a:chExt cx="2404353" cy="496774"/>
          </a:xfrm>
        </p:grpSpPr>
        <p:pic>
          <p:nvPicPr>
            <p:cNvPr id="24" name="Picture 13" descr="Logo&#10;&#10;Description automatically generated">
              <a:extLst>
                <a:ext uri="{FF2B5EF4-FFF2-40B4-BE49-F238E27FC236}">
                  <a16:creationId xmlns:a16="http://schemas.microsoft.com/office/drawing/2014/main" id="{9670021E-C254-E8B4-3215-99A3D6D43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1552" y="6054725"/>
              <a:ext cx="1157224" cy="481341"/>
            </a:xfrm>
            <a:prstGeom prst="rect">
              <a:avLst/>
            </a:prstGeom>
          </p:spPr>
        </p:pic>
        <p:pic>
          <p:nvPicPr>
            <p:cNvPr id="25" name="Picture 7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D72BF16C-3E58-E302-4548-433F06DFC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4423" y="6056941"/>
              <a:ext cx="1245782" cy="494558"/>
            </a:xfrm>
            <a:prstGeom prst="rect">
              <a:avLst/>
            </a:prstGeom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BCE6B3A-96C4-B515-0906-5D9BD9B9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D08CA61-6B98-1D05-E00D-FCF39D72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23.11.2022.</a:t>
            </a:r>
          </a:p>
        </p:txBody>
      </p:sp>
      <p:pic>
        <p:nvPicPr>
          <p:cNvPr id="5" name="Picture 5" descr="A person playing ping pong&#10;&#10;Description automatically generated">
            <a:extLst>
              <a:ext uri="{FF2B5EF4-FFF2-40B4-BE49-F238E27FC236}">
                <a16:creationId xmlns:a16="http://schemas.microsoft.com/office/drawing/2014/main" id="{F4A57454-8F54-FB77-6BC8-FD020CE86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6842" y="2520665"/>
            <a:ext cx="2743200" cy="1409087"/>
          </a:xfrm>
          <a:prstGeom prst="rect">
            <a:avLst/>
          </a:prstGeom>
        </p:spPr>
      </p:pic>
      <p:pic>
        <p:nvPicPr>
          <p:cNvPr id="10" name="Picture 10" descr="Diagram&#10;&#10;Description automatically generated">
            <a:extLst>
              <a:ext uri="{FF2B5EF4-FFF2-40B4-BE49-F238E27FC236}">
                <a16:creationId xmlns:a16="http://schemas.microsoft.com/office/drawing/2014/main" id="{ABF5FCD2-9CC9-70E4-A390-E86AEBFFA7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5307" y="3471134"/>
            <a:ext cx="2743200" cy="1351128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BD3394BB-4938-B795-89B8-ED67CA5352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4819" y="4498737"/>
            <a:ext cx="2743200" cy="16528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C842E75-4961-7F10-F3B6-CC032A499C4F}"/>
                  </a:ext>
                </a:extLst>
              </p14:cNvPr>
              <p14:cNvContentPartPr/>
              <p14:nvPr/>
            </p14:nvContentPartPr>
            <p14:xfrm>
              <a:off x="6636488" y="3420138"/>
              <a:ext cx="897643" cy="622269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C842E75-4961-7F10-F3B6-CC032A499C4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18492" y="3402153"/>
                <a:ext cx="933275" cy="657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A96477F-4720-F092-AC2F-EDFA67992728}"/>
                  </a:ext>
                </a:extLst>
              </p14:cNvPr>
              <p14:cNvContentPartPr/>
              <p14:nvPr/>
            </p14:nvContentPartPr>
            <p14:xfrm>
              <a:off x="7377991" y="3852298"/>
              <a:ext cx="181876" cy="213474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A96477F-4720-F092-AC2F-EDFA6799272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60019" y="3834688"/>
                <a:ext cx="217460" cy="249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E6A197C-A864-8B41-41A6-2F40AC9B5A18}"/>
                  </a:ext>
                </a:extLst>
              </p14:cNvPr>
              <p14:cNvContentPartPr/>
              <p14:nvPr/>
            </p14:nvContentPartPr>
            <p14:xfrm>
              <a:off x="6609907" y="4823349"/>
              <a:ext cx="957150" cy="466348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E6A197C-A864-8B41-41A6-2F40AC9B5A1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91915" y="4805357"/>
                <a:ext cx="992773" cy="501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5E2E5B4-0A9F-C7DF-AF07-0CF1A29A19FF}"/>
                  </a:ext>
                </a:extLst>
              </p14:cNvPr>
              <p14:cNvContentPartPr/>
              <p14:nvPr/>
            </p14:nvContentPartPr>
            <p14:xfrm>
              <a:off x="7458508" y="4777689"/>
              <a:ext cx="155063" cy="115499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5E2E5B4-0A9F-C7DF-AF07-0CF1A29A19F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40561" y="4759754"/>
                <a:ext cx="190598" cy="151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C559748-1971-7C36-69E3-8D718C27445A}"/>
                  </a:ext>
                </a:extLst>
              </p14:cNvPr>
              <p14:cNvContentPartPr/>
              <p14:nvPr/>
            </p14:nvContentPartPr>
            <p14:xfrm>
              <a:off x="6505109" y="5147931"/>
              <a:ext cx="212720" cy="180108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C559748-1971-7C36-69E3-8D718C27445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87143" y="5130316"/>
                <a:ext cx="248293" cy="2156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8633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F5ADE2-5419-D1DE-F841-1DD1803784A5}"/>
              </a:ext>
            </a:extLst>
          </p:cNvPr>
          <p:cNvSpPr/>
          <p:nvPr/>
        </p:nvSpPr>
        <p:spPr>
          <a:xfrm>
            <a:off x="-1" y="0"/>
            <a:ext cx="307458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7EE4E-2405-E1D0-9F97-8BF93E9B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967" y="187916"/>
            <a:ext cx="5606903" cy="591343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Current challenges on moving forward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67238-2F3C-031C-3FC0-34EAB3605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6572" y="1286094"/>
            <a:ext cx="2699951" cy="49794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Arial"/>
                <a:cs typeface="Calibri"/>
              </a:rPr>
              <a:t>Content</a:t>
            </a:r>
          </a:p>
          <a:p>
            <a:pPr marL="0" indent="0">
              <a:buNone/>
            </a:pPr>
            <a:endParaRPr lang="en-US" sz="1600">
              <a:latin typeface="Arial"/>
              <a:cs typeface="Calibri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What is Reinforcement Learning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Main project tasks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Research on the topic</a:t>
            </a:r>
            <a:endParaRPr lang="en-US" sz="160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Latest achievement in sim2real transfer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latin typeface="Arial"/>
                <a:cs typeface="Arial"/>
              </a:rPr>
              <a:t>Current challenges on moving forward</a:t>
            </a:r>
            <a:endParaRPr lang="en-US" sz="1600"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Next steps</a:t>
            </a:r>
            <a:endParaRPr lang="en-US" sz="1600" dirty="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2DCF6-28EA-25C3-BFD1-1CBC5C2D5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64532" y="1148639"/>
            <a:ext cx="8089268" cy="52143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Simulator selection (Isaac Sim, Gazebo, …)</a:t>
            </a:r>
          </a:p>
          <a:p>
            <a:pPr lvl="1"/>
            <a:r>
              <a:rPr lang="en-US" dirty="0">
                <a:ea typeface="+mn-lt"/>
                <a:cs typeface="+mn-lt"/>
              </a:rPr>
              <a:t>Creating robot (UR5e with gripper)</a:t>
            </a:r>
          </a:p>
          <a:p>
            <a:pPr lvl="1"/>
            <a:r>
              <a:rPr lang="en-US" dirty="0">
                <a:ea typeface="+mn-lt"/>
                <a:cs typeface="+mn-lt"/>
              </a:rPr>
              <a:t>Creating simulated environment</a:t>
            </a:r>
            <a:endParaRPr lang="en-US" dirty="0"/>
          </a:p>
          <a:p>
            <a:pPr marL="457200" lvl="1" indent="0">
              <a:buNone/>
            </a:pPr>
            <a:endParaRPr lang="en-US" dirty="0">
              <a:cs typeface="Calibri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9BB4FA-119F-B4B1-E42A-AE39E79B84D5}"/>
              </a:ext>
            </a:extLst>
          </p:cNvPr>
          <p:cNvGrpSpPr/>
          <p:nvPr/>
        </p:nvGrpSpPr>
        <p:grpSpPr>
          <a:xfrm>
            <a:off x="8941981" y="233399"/>
            <a:ext cx="2404353" cy="496774"/>
            <a:chOff x="214423" y="6054725"/>
            <a:chExt cx="2404353" cy="496774"/>
          </a:xfrm>
        </p:grpSpPr>
        <p:pic>
          <p:nvPicPr>
            <p:cNvPr id="24" name="Picture 13" descr="Logo&#10;&#10;Description automatically generated">
              <a:extLst>
                <a:ext uri="{FF2B5EF4-FFF2-40B4-BE49-F238E27FC236}">
                  <a16:creationId xmlns:a16="http://schemas.microsoft.com/office/drawing/2014/main" id="{9670021E-C254-E8B4-3215-99A3D6D43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1552" y="6054725"/>
              <a:ext cx="1157224" cy="481341"/>
            </a:xfrm>
            <a:prstGeom prst="rect">
              <a:avLst/>
            </a:prstGeom>
          </p:spPr>
        </p:pic>
        <p:pic>
          <p:nvPicPr>
            <p:cNvPr id="25" name="Picture 7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D72BF16C-3E58-E302-4548-433F06DFC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423" y="6056941"/>
              <a:ext cx="1245782" cy="494558"/>
            </a:xfrm>
            <a:prstGeom prst="rect">
              <a:avLst/>
            </a:prstGeom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BCE6B3A-96C4-B515-0906-5D9BD9B9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D08CA61-6B98-1D05-E00D-FCF39D72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23.11.2022.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EB42297-B527-6BDD-8B57-BDA00B22F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388" y="2392632"/>
            <a:ext cx="6323681" cy="397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21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F5ADE2-5419-D1DE-F841-1DD1803784A5}"/>
              </a:ext>
            </a:extLst>
          </p:cNvPr>
          <p:cNvSpPr/>
          <p:nvPr/>
        </p:nvSpPr>
        <p:spPr>
          <a:xfrm>
            <a:off x="-1" y="0"/>
            <a:ext cx="307458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7EE4E-2405-E1D0-9F97-8BF93E9B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967" y="187916"/>
            <a:ext cx="5606903" cy="591343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Current challenges on moving forward</a:t>
            </a:r>
            <a:endParaRPr lang="en-US" sz="2800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67238-2F3C-031C-3FC0-34EAB3605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6572" y="1286094"/>
            <a:ext cx="2699951" cy="49794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Arial"/>
                <a:cs typeface="Calibri"/>
              </a:rPr>
              <a:t>Content</a:t>
            </a:r>
          </a:p>
          <a:p>
            <a:pPr marL="0" indent="0">
              <a:buNone/>
            </a:pPr>
            <a:endParaRPr lang="en-US" sz="1600">
              <a:latin typeface="Arial"/>
              <a:cs typeface="Calibri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What is Reinforcement Learning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Main project tasks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Research on the topic</a:t>
            </a:r>
            <a:endParaRPr lang="en-US" sz="160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Latest achievement in sim2real transfer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latin typeface="Arial"/>
                <a:cs typeface="Arial"/>
              </a:rPr>
              <a:t>Current challenges on moving forward</a:t>
            </a:r>
            <a:endParaRPr lang="en-US" sz="1600"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Next steps</a:t>
            </a:r>
            <a:endParaRPr lang="en-US" sz="1600" dirty="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2DCF6-28EA-25C3-BFD1-1CBC5C2D5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64532" y="1148639"/>
            <a:ext cx="8089268" cy="52143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Robot operating system (ROS2)</a:t>
            </a:r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9BB4FA-119F-B4B1-E42A-AE39E79B84D5}"/>
              </a:ext>
            </a:extLst>
          </p:cNvPr>
          <p:cNvGrpSpPr/>
          <p:nvPr/>
        </p:nvGrpSpPr>
        <p:grpSpPr>
          <a:xfrm>
            <a:off x="8941981" y="233399"/>
            <a:ext cx="2404353" cy="496774"/>
            <a:chOff x="214423" y="6054725"/>
            <a:chExt cx="2404353" cy="496774"/>
          </a:xfrm>
        </p:grpSpPr>
        <p:pic>
          <p:nvPicPr>
            <p:cNvPr id="24" name="Picture 13" descr="Logo&#10;&#10;Description automatically generated">
              <a:extLst>
                <a:ext uri="{FF2B5EF4-FFF2-40B4-BE49-F238E27FC236}">
                  <a16:creationId xmlns:a16="http://schemas.microsoft.com/office/drawing/2014/main" id="{9670021E-C254-E8B4-3215-99A3D6D43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1552" y="6054725"/>
              <a:ext cx="1157224" cy="481341"/>
            </a:xfrm>
            <a:prstGeom prst="rect">
              <a:avLst/>
            </a:prstGeom>
          </p:spPr>
        </p:pic>
        <p:pic>
          <p:nvPicPr>
            <p:cNvPr id="25" name="Picture 7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D72BF16C-3E58-E302-4548-433F06DFC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423" y="6056941"/>
              <a:ext cx="1245782" cy="494558"/>
            </a:xfrm>
            <a:prstGeom prst="rect">
              <a:avLst/>
            </a:prstGeom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BCE6B3A-96C4-B515-0906-5D9BD9B9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D08CA61-6B98-1D05-E00D-FCF39D72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23.11.2022.</a:t>
            </a:r>
          </a:p>
        </p:txBody>
      </p:sp>
      <p:pic>
        <p:nvPicPr>
          <p:cNvPr id="5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CAAD2BB-0DFD-0DC3-59B8-55953FF1C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003" y="2040378"/>
            <a:ext cx="7682428" cy="378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73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F5ADE2-5419-D1DE-F841-1DD1803784A5}"/>
              </a:ext>
            </a:extLst>
          </p:cNvPr>
          <p:cNvSpPr/>
          <p:nvPr/>
        </p:nvSpPr>
        <p:spPr>
          <a:xfrm>
            <a:off x="-1" y="0"/>
            <a:ext cx="307458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7EE4E-2405-E1D0-9F97-8BF93E9B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967" y="187916"/>
            <a:ext cx="5606903" cy="591343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Current challenges on moving forward</a:t>
            </a:r>
            <a:endParaRPr lang="en-US" sz="2800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67238-2F3C-031C-3FC0-34EAB3605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6572" y="1286094"/>
            <a:ext cx="2699951" cy="49794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Arial"/>
                <a:cs typeface="Calibri"/>
              </a:rPr>
              <a:t>Content</a:t>
            </a:r>
          </a:p>
          <a:p>
            <a:pPr marL="0" indent="0">
              <a:buNone/>
            </a:pPr>
            <a:endParaRPr lang="en-US" sz="1600">
              <a:latin typeface="Arial"/>
              <a:cs typeface="Calibri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What is Reinforcement Learning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Main project tasks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Research on the topic</a:t>
            </a:r>
            <a:endParaRPr lang="en-US" sz="160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Latest achievement in sim2real transfer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latin typeface="Arial"/>
                <a:cs typeface="Arial"/>
              </a:rPr>
              <a:t>Current challenges on moving forward</a:t>
            </a:r>
            <a:endParaRPr lang="en-US" sz="1600"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Next steps</a:t>
            </a:r>
            <a:endParaRPr lang="en-US" sz="1600" dirty="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2DCF6-28EA-25C3-BFD1-1CBC5C2D5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64532" y="1148639"/>
            <a:ext cx="8089268" cy="52143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Moveit2 (robotic manipulation platform)</a:t>
            </a:r>
            <a:endParaRPr lang="en-US" dirty="0">
              <a:ea typeface="+mn-lt"/>
              <a:cs typeface="+mn-l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9BB4FA-119F-B4B1-E42A-AE39E79B84D5}"/>
              </a:ext>
            </a:extLst>
          </p:cNvPr>
          <p:cNvGrpSpPr/>
          <p:nvPr/>
        </p:nvGrpSpPr>
        <p:grpSpPr>
          <a:xfrm>
            <a:off x="8941981" y="233399"/>
            <a:ext cx="2404353" cy="496774"/>
            <a:chOff x="214423" y="6054725"/>
            <a:chExt cx="2404353" cy="496774"/>
          </a:xfrm>
        </p:grpSpPr>
        <p:pic>
          <p:nvPicPr>
            <p:cNvPr id="24" name="Picture 13" descr="Logo&#10;&#10;Description automatically generated">
              <a:extLst>
                <a:ext uri="{FF2B5EF4-FFF2-40B4-BE49-F238E27FC236}">
                  <a16:creationId xmlns:a16="http://schemas.microsoft.com/office/drawing/2014/main" id="{9670021E-C254-E8B4-3215-99A3D6D43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1552" y="6054725"/>
              <a:ext cx="1157224" cy="481341"/>
            </a:xfrm>
            <a:prstGeom prst="rect">
              <a:avLst/>
            </a:prstGeom>
          </p:spPr>
        </p:pic>
        <p:pic>
          <p:nvPicPr>
            <p:cNvPr id="25" name="Picture 7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D72BF16C-3E58-E302-4548-433F06DFC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423" y="6056941"/>
              <a:ext cx="1245782" cy="494558"/>
            </a:xfrm>
            <a:prstGeom prst="rect">
              <a:avLst/>
            </a:prstGeom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BCE6B3A-96C4-B515-0906-5D9BD9B9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D08CA61-6B98-1D05-E00D-FCF39D72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23.11.2022.</a:t>
            </a:r>
          </a:p>
        </p:txBody>
      </p:sp>
      <p:pic>
        <p:nvPicPr>
          <p:cNvPr id="5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4FF722D4-6B7E-3A4F-D5AF-33E41C117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610" y="1815100"/>
            <a:ext cx="6483015" cy="40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7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F5ADE2-5419-D1DE-F841-1DD1803784A5}"/>
              </a:ext>
            </a:extLst>
          </p:cNvPr>
          <p:cNvSpPr/>
          <p:nvPr/>
        </p:nvSpPr>
        <p:spPr>
          <a:xfrm>
            <a:off x="-1" y="0"/>
            <a:ext cx="307458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7EE4E-2405-E1D0-9F97-8BF93E9B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967" y="187916"/>
            <a:ext cx="5606903" cy="591343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Current challenges on moving forward</a:t>
            </a:r>
            <a:endParaRPr lang="en-US" sz="2800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67238-2F3C-031C-3FC0-34EAB3605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6572" y="1286094"/>
            <a:ext cx="2699951" cy="49794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Arial"/>
                <a:cs typeface="Calibri"/>
              </a:rPr>
              <a:t>Content</a:t>
            </a:r>
          </a:p>
          <a:p>
            <a:pPr marL="0" indent="0">
              <a:buNone/>
            </a:pPr>
            <a:endParaRPr lang="en-US" sz="1600">
              <a:latin typeface="Arial"/>
              <a:cs typeface="Calibri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What is Reinforcement Learning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Main project tasks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Research on the topic</a:t>
            </a:r>
            <a:endParaRPr lang="en-US" sz="160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Latest achievement in sim2real transfer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latin typeface="Arial"/>
                <a:cs typeface="Arial"/>
              </a:rPr>
              <a:t>Current challenges on moving forward</a:t>
            </a:r>
            <a:endParaRPr lang="en-US" sz="1600"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Next steps</a:t>
            </a:r>
            <a:endParaRPr lang="en-US" sz="1600" dirty="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2DCF6-28EA-25C3-BFD1-1CBC5C2D5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64532" y="1148639"/>
            <a:ext cx="8089268" cy="52143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RL algorithms (Stable Baselines)</a:t>
            </a:r>
          </a:p>
          <a:p>
            <a:pPr lvl="1"/>
            <a:r>
              <a:rPr lang="en-US" dirty="0">
                <a:ea typeface="+mn-lt"/>
                <a:cs typeface="+mn-lt"/>
              </a:rPr>
              <a:t>SAC - Soft Actor Critic</a:t>
            </a:r>
          </a:p>
          <a:p>
            <a:pPr lvl="1"/>
            <a:r>
              <a:rPr lang="en-US" dirty="0">
                <a:ea typeface="+mn-lt"/>
                <a:cs typeface="+mn-lt"/>
              </a:rPr>
              <a:t>DDPG - Deep Deterministic Policy Gradient</a:t>
            </a:r>
          </a:p>
          <a:p>
            <a:pPr lvl="1"/>
            <a:r>
              <a:rPr lang="en-US" dirty="0">
                <a:ea typeface="+mn-lt"/>
                <a:cs typeface="+mn-lt"/>
              </a:rPr>
              <a:t>TD3 - Twin Delayed DDPG</a:t>
            </a:r>
          </a:p>
          <a:p>
            <a:pPr lvl="1"/>
            <a:r>
              <a:rPr lang="en-US" dirty="0">
                <a:ea typeface="+mn-lt"/>
                <a:cs typeface="+mn-lt"/>
              </a:rPr>
              <a:t>TQC - Truncated Quantile Critics</a:t>
            </a:r>
            <a:endParaRPr lang="en-US" dirty="0">
              <a:cs typeface="Calibri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9BB4FA-119F-B4B1-E42A-AE39E79B84D5}"/>
              </a:ext>
            </a:extLst>
          </p:cNvPr>
          <p:cNvGrpSpPr/>
          <p:nvPr/>
        </p:nvGrpSpPr>
        <p:grpSpPr>
          <a:xfrm>
            <a:off x="8941981" y="233399"/>
            <a:ext cx="2404353" cy="496774"/>
            <a:chOff x="214423" y="6054725"/>
            <a:chExt cx="2404353" cy="496774"/>
          </a:xfrm>
        </p:grpSpPr>
        <p:pic>
          <p:nvPicPr>
            <p:cNvPr id="24" name="Picture 13" descr="Logo&#10;&#10;Description automatically generated">
              <a:extLst>
                <a:ext uri="{FF2B5EF4-FFF2-40B4-BE49-F238E27FC236}">
                  <a16:creationId xmlns:a16="http://schemas.microsoft.com/office/drawing/2014/main" id="{9670021E-C254-E8B4-3215-99A3D6D43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1552" y="6054725"/>
              <a:ext cx="1157224" cy="481341"/>
            </a:xfrm>
            <a:prstGeom prst="rect">
              <a:avLst/>
            </a:prstGeom>
          </p:spPr>
        </p:pic>
        <p:pic>
          <p:nvPicPr>
            <p:cNvPr id="25" name="Picture 7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D72BF16C-3E58-E302-4548-433F06DFC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423" y="6056941"/>
              <a:ext cx="1245782" cy="494558"/>
            </a:xfrm>
            <a:prstGeom prst="rect">
              <a:avLst/>
            </a:prstGeom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BCE6B3A-96C4-B515-0906-5D9BD9B9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D08CA61-6B98-1D05-E00D-FCF39D72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23.11.2022.</a:t>
            </a:r>
          </a:p>
        </p:txBody>
      </p:sp>
    </p:spTree>
    <p:extLst>
      <p:ext uri="{BB962C8B-B14F-4D97-AF65-F5344CB8AC3E}">
        <p14:creationId xmlns:p14="http://schemas.microsoft.com/office/powerpoint/2010/main" val="4230448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F5ADE2-5419-D1DE-F841-1DD1803784A5}"/>
              </a:ext>
            </a:extLst>
          </p:cNvPr>
          <p:cNvSpPr/>
          <p:nvPr/>
        </p:nvSpPr>
        <p:spPr>
          <a:xfrm>
            <a:off x="-1" y="0"/>
            <a:ext cx="307458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7EE4E-2405-E1D0-9F97-8BF93E9B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967" y="187916"/>
            <a:ext cx="5606903" cy="591343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Current challenges on moving forward</a:t>
            </a:r>
            <a:endParaRPr lang="en-US" sz="2800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67238-2F3C-031C-3FC0-34EAB3605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6572" y="1286094"/>
            <a:ext cx="2699951" cy="49794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Arial"/>
                <a:cs typeface="Calibri"/>
              </a:rPr>
              <a:t>Content</a:t>
            </a:r>
          </a:p>
          <a:p>
            <a:pPr marL="0" indent="0">
              <a:buNone/>
            </a:pPr>
            <a:endParaRPr lang="en-US" sz="1600">
              <a:latin typeface="Arial"/>
              <a:cs typeface="Calibri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What is Reinforcement Learning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Main project tasks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Research on the topic</a:t>
            </a:r>
            <a:endParaRPr lang="en-US" sz="160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Latest achievement in sim2real transfer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latin typeface="Arial"/>
                <a:cs typeface="Arial"/>
              </a:rPr>
              <a:t>Current challenges on moving forward</a:t>
            </a:r>
            <a:endParaRPr lang="en-US" sz="1600"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Next steps</a:t>
            </a:r>
            <a:endParaRPr lang="en-US" sz="1600" dirty="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2DCF6-28EA-25C3-BFD1-1CBC5C2D5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64532" y="1148639"/>
            <a:ext cx="8089268" cy="52143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The big picture (putting all together)</a:t>
            </a: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  <a:hlinkClick r:id="rId2"/>
              </a:rPr>
              <a:t>https://www.figma.com/file/ISmaogh3nlpWAJdfVMFjat/phd?node-id=0%3A1&amp;t=o80BohwBMeMMFAjd-0</a:t>
            </a:r>
            <a:endParaRPr lang="en-US"/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9BB4FA-119F-B4B1-E42A-AE39E79B84D5}"/>
              </a:ext>
            </a:extLst>
          </p:cNvPr>
          <p:cNvGrpSpPr/>
          <p:nvPr/>
        </p:nvGrpSpPr>
        <p:grpSpPr>
          <a:xfrm>
            <a:off x="8941981" y="233399"/>
            <a:ext cx="2404353" cy="496774"/>
            <a:chOff x="214423" y="6054725"/>
            <a:chExt cx="2404353" cy="496774"/>
          </a:xfrm>
        </p:grpSpPr>
        <p:pic>
          <p:nvPicPr>
            <p:cNvPr id="24" name="Picture 13" descr="Logo&#10;&#10;Description automatically generated">
              <a:extLst>
                <a:ext uri="{FF2B5EF4-FFF2-40B4-BE49-F238E27FC236}">
                  <a16:creationId xmlns:a16="http://schemas.microsoft.com/office/drawing/2014/main" id="{9670021E-C254-E8B4-3215-99A3D6D43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1552" y="6054725"/>
              <a:ext cx="1157224" cy="481341"/>
            </a:xfrm>
            <a:prstGeom prst="rect">
              <a:avLst/>
            </a:prstGeom>
          </p:spPr>
        </p:pic>
        <p:pic>
          <p:nvPicPr>
            <p:cNvPr id="25" name="Picture 7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D72BF16C-3E58-E302-4548-433F06DFC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4423" y="6056941"/>
              <a:ext cx="1245782" cy="494558"/>
            </a:xfrm>
            <a:prstGeom prst="rect">
              <a:avLst/>
            </a:prstGeom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BCE6B3A-96C4-B515-0906-5D9BD9B9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D08CA61-6B98-1D05-E00D-FCF39D72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23.11.2022.</a:t>
            </a:r>
          </a:p>
        </p:txBody>
      </p:sp>
    </p:spTree>
    <p:extLst>
      <p:ext uri="{BB962C8B-B14F-4D97-AF65-F5344CB8AC3E}">
        <p14:creationId xmlns:p14="http://schemas.microsoft.com/office/powerpoint/2010/main" val="1610541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F5ADE2-5419-D1DE-F841-1DD1803784A5}"/>
              </a:ext>
            </a:extLst>
          </p:cNvPr>
          <p:cNvSpPr/>
          <p:nvPr/>
        </p:nvSpPr>
        <p:spPr>
          <a:xfrm>
            <a:off x="-1" y="0"/>
            <a:ext cx="307458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7EE4E-2405-E1D0-9F97-8BF93E9B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967" y="187916"/>
            <a:ext cx="5606903" cy="59134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Next steps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67238-2F3C-031C-3FC0-34EAB3605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6572" y="1286094"/>
            <a:ext cx="2699951" cy="49794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Arial"/>
                <a:cs typeface="Calibri"/>
              </a:rPr>
              <a:t>Content</a:t>
            </a:r>
          </a:p>
          <a:p>
            <a:pPr marL="0" indent="0">
              <a:buNone/>
            </a:pPr>
            <a:endParaRPr lang="en-US" sz="1600">
              <a:latin typeface="Arial"/>
              <a:cs typeface="Calibri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What is Reinforcement Learning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Main project tasks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Research on the topic</a:t>
            </a:r>
            <a:endParaRPr lang="en-US" sz="160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Latest achievement in sim2real transfer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Current challenges on moving forward</a:t>
            </a:r>
            <a:endParaRPr lang="en-US" sz="160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latin typeface="Arial"/>
                <a:cs typeface="Arial"/>
              </a:rPr>
              <a:t>Next steps</a:t>
            </a:r>
            <a:endParaRPr lang="en-US" sz="1600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2DCF6-28EA-25C3-BFD1-1CBC5C2D5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64532" y="1148639"/>
            <a:ext cx="8089268" cy="52143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Finish implementation Moveit2 -&gt; Gazebo Sim and Moveit2 -&gt; ROS2</a:t>
            </a:r>
          </a:p>
          <a:p>
            <a:r>
              <a:rPr lang="en-US" dirty="0">
                <a:cs typeface="Calibri"/>
              </a:rPr>
              <a:t>Create 3D environment from Madara cosmetics production line for Simulation</a:t>
            </a:r>
          </a:p>
          <a:p>
            <a:r>
              <a:rPr lang="en-US" dirty="0">
                <a:cs typeface="Calibri"/>
              </a:rPr>
              <a:t>Connect Stable Baselines with the rest of the system</a:t>
            </a:r>
          </a:p>
          <a:p>
            <a:r>
              <a:rPr lang="en-US" dirty="0">
                <a:cs typeface="Calibri"/>
              </a:rPr>
              <a:t>Start experimenting on simulated and real robot</a:t>
            </a:r>
          </a:p>
          <a:p>
            <a:r>
              <a:rPr lang="en-US" dirty="0">
                <a:cs typeface="Calibri"/>
              </a:rPr>
              <a:t>Narrow down the research topic</a:t>
            </a:r>
          </a:p>
          <a:p>
            <a:r>
              <a:rPr lang="en-US" dirty="0">
                <a:cs typeface="Calibri"/>
              </a:rPr>
              <a:t>Write survey on sim2real transfer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9BB4FA-119F-B4B1-E42A-AE39E79B84D5}"/>
              </a:ext>
            </a:extLst>
          </p:cNvPr>
          <p:cNvGrpSpPr/>
          <p:nvPr/>
        </p:nvGrpSpPr>
        <p:grpSpPr>
          <a:xfrm>
            <a:off x="8941981" y="233399"/>
            <a:ext cx="2404353" cy="496774"/>
            <a:chOff x="214423" y="6054725"/>
            <a:chExt cx="2404353" cy="496774"/>
          </a:xfrm>
        </p:grpSpPr>
        <p:pic>
          <p:nvPicPr>
            <p:cNvPr id="24" name="Picture 13" descr="Logo&#10;&#10;Description automatically generated">
              <a:extLst>
                <a:ext uri="{FF2B5EF4-FFF2-40B4-BE49-F238E27FC236}">
                  <a16:creationId xmlns:a16="http://schemas.microsoft.com/office/drawing/2014/main" id="{9670021E-C254-E8B4-3215-99A3D6D43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1552" y="6054725"/>
              <a:ext cx="1157224" cy="481341"/>
            </a:xfrm>
            <a:prstGeom prst="rect">
              <a:avLst/>
            </a:prstGeom>
          </p:spPr>
        </p:pic>
        <p:pic>
          <p:nvPicPr>
            <p:cNvPr id="25" name="Picture 7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D72BF16C-3E58-E302-4548-433F06DFC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423" y="6056941"/>
              <a:ext cx="1245782" cy="494558"/>
            </a:xfrm>
            <a:prstGeom prst="rect">
              <a:avLst/>
            </a:prstGeom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BCE6B3A-96C4-B515-0906-5D9BD9B9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dirty="0" smtClean="0"/>
              <a:t>18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D08CA61-6B98-1D05-E00D-FCF39D72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23.11.2022.</a:t>
            </a:r>
          </a:p>
        </p:txBody>
      </p:sp>
    </p:spTree>
    <p:extLst>
      <p:ext uri="{BB962C8B-B14F-4D97-AF65-F5344CB8AC3E}">
        <p14:creationId xmlns:p14="http://schemas.microsoft.com/office/powerpoint/2010/main" val="3463135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F5ADE2-5419-D1DE-F841-1DD1803784A5}"/>
              </a:ext>
            </a:extLst>
          </p:cNvPr>
          <p:cNvSpPr/>
          <p:nvPr/>
        </p:nvSpPr>
        <p:spPr>
          <a:xfrm>
            <a:off x="-1" y="0"/>
            <a:ext cx="307458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7EE4E-2405-E1D0-9F97-8BF93E9B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967" y="187916"/>
            <a:ext cx="5606903" cy="59134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67238-2F3C-031C-3FC0-34EAB3605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6572" y="1286094"/>
            <a:ext cx="2699951" cy="49794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Arial"/>
                <a:cs typeface="Calibri"/>
              </a:rPr>
              <a:t>Content</a:t>
            </a:r>
          </a:p>
          <a:p>
            <a:pPr marL="0" indent="0">
              <a:buNone/>
            </a:pPr>
            <a:endParaRPr lang="en-US" sz="1600">
              <a:latin typeface="Arial"/>
              <a:cs typeface="Calibri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What is Reinforcement Learning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Main project tasks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Research on the topic</a:t>
            </a:r>
            <a:endParaRPr lang="en-US" sz="160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Latest achievement in sim2real transfer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Current challenges on moving forward</a:t>
            </a:r>
            <a:endParaRPr lang="en-US" sz="160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Next steps</a:t>
            </a:r>
            <a:endParaRPr lang="en-US" sz="160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latin typeface="Arial"/>
                <a:cs typeface="Arial"/>
              </a:rPr>
              <a:t>References</a:t>
            </a: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2DCF6-28EA-25C3-BFD1-1CBC5C2D5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64532" y="1148639"/>
            <a:ext cx="8089268" cy="52143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 dirty="0">
                <a:ea typeface="+mn-lt"/>
                <a:cs typeface="+mn-lt"/>
              </a:rPr>
              <a:t>Sutton, Richard S., and Andrew G. Barto. </a:t>
            </a:r>
            <a:r>
              <a:rPr lang="en-US" sz="1400" i="1" dirty="0">
                <a:ea typeface="+mn-lt"/>
                <a:cs typeface="+mn-lt"/>
              </a:rPr>
              <a:t>Reinforcement learning: An introduction</a:t>
            </a:r>
            <a:r>
              <a:rPr lang="en-US" sz="1400" dirty="0">
                <a:ea typeface="+mn-lt"/>
                <a:cs typeface="+mn-lt"/>
              </a:rPr>
              <a:t>. MIT press, 2018.</a:t>
            </a:r>
          </a:p>
          <a:p>
            <a:r>
              <a:rPr lang="en-US" sz="1400" dirty="0">
                <a:cs typeface="Calibri"/>
              </a:rPr>
              <a:t>Internet resource - </a:t>
            </a:r>
            <a:r>
              <a:rPr lang="en-US" sz="1400" dirty="0">
                <a:ea typeface="+mn-lt"/>
                <a:cs typeface="+mn-lt"/>
                <a:hlinkClick r:id="rId2"/>
              </a:rPr>
              <a:t>https://developer.nvidia.com/blog/closing-the-sim2real-gap-with-nvidia-isaac-sim-and-nvidia-isaac-replicator/</a:t>
            </a:r>
            <a:endParaRPr lang="en-US" sz="1400" dirty="0">
              <a:cs typeface="Calibri"/>
            </a:endParaRPr>
          </a:p>
          <a:p>
            <a:r>
              <a:rPr lang="en-US" sz="1400" dirty="0" err="1">
                <a:ea typeface="+mn-lt"/>
                <a:cs typeface="+mn-lt"/>
              </a:rPr>
              <a:t>Abeyruwan</a:t>
            </a:r>
            <a:r>
              <a:rPr lang="en-US" sz="1400" dirty="0">
                <a:ea typeface="+mn-lt"/>
                <a:cs typeface="+mn-lt"/>
              </a:rPr>
              <a:t>, </a:t>
            </a:r>
            <a:r>
              <a:rPr lang="en-US" sz="1400" dirty="0" err="1">
                <a:ea typeface="+mn-lt"/>
                <a:cs typeface="+mn-lt"/>
              </a:rPr>
              <a:t>Saminda</a:t>
            </a:r>
            <a:r>
              <a:rPr lang="en-US" sz="1400" dirty="0">
                <a:ea typeface="+mn-lt"/>
                <a:cs typeface="+mn-lt"/>
              </a:rPr>
              <a:t>, et al. "i-sim2real: Reinforcement learning of robotic policies in tight human-robot interaction loops." </a:t>
            </a:r>
            <a:r>
              <a:rPr lang="en-US" sz="1400" i="1" dirty="0" err="1">
                <a:ea typeface="+mn-lt"/>
                <a:cs typeface="+mn-lt"/>
              </a:rPr>
              <a:t>arXiv</a:t>
            </a:r>
            <a:r>
              <a:rPr lang="en-US" sz="1400" i="1" dirty="0">
                <a:ea typeface="+mn-lt"/>
                <a:cs typeface="+mn-lt"/>
              </a:rPr>
              <a:t> preprint arXiv:2207.06572</a:t>
            </a:r>
            <a:r>
              <a:rPr lang="en-US" sz="1400" dirty="0">
                <a:ea typeface="+mn-lt"/>
                <a:cs typeface="+mn-lt"/>
              </a:rPr>
              <a:t> (2022).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Internet resource - </a:t>
            </a:r>
            <a:r>
              <a:rPr lang="en-US" sz="1400" dirty="0">
                <a:ea typeface="+mn-lt"/>
                <a:cs typeface="+mn-lt"/>
                <a:hlinkClick r:id="rId3"/>
              </a:rPr>
              <a:t>https://gazebosim.org/home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ea typeface="+mn-lt"/>
                <a:cs typeface="+mn-lt"/>
              </a:rPr>
              <a:t>Internet resource - </a:t>
            </a:r>
            <a:r>
              <a:rPr lang="en-US" sz="1400" dirty="0">
                <a:ea typeface="+mn-lt"/>
                <a:cs typeface="+mn-lt"/>
                <a:hlinkClick r:id="rId4"/>
              </a:rPr>
              <a:t>https://docs.ros.org/en/humble/</a:t>
            </a:r>
            <a:endParaRPr lang="en-US" sz="1400" dirty="0">
              <a:ea typeface="+mn-lt"/>
              <a:cs typeface="+mn-lt"/>
            </a:endParaRPr>
          </a:p>
          <a:p>
            <a:r>
              <a:rPr lang="en-US" sz="1400" dirty="0">
                <a:ea typeface="+mn-lt"/>
                <a:cs typeface="+mn-lt"/>
              </a:rPr>
              <a:t>Internet resource - </a:t>
            </a:r>
            <a:r>
              <a:rPr lang="en-US" sz="1400" dirty="0">
                <a:ea typeface="+mn-lt"/>
                <a:cs typeface="+mn-lt"/>
                <a:hlinkClick r:id="rId5"/>
              </a:rPr>
              <a:t>https://moveit.picknik.ai/humble/index.html</a:t>
            </a:r>
            <a:endParaRPr lang="en-US" sz="1400" dirty="0">
              <a:ea typeface="+mn-lt"/>
              <a:cs typeface="+mn-lt"/>
            </a:endParaRPr>
          </a:p>
          <a:p>
            <a:r>
              <a:rPr lang="en-US" sz="1400" dirty="0">
                <a:cs typeface="Calibri"/>
              </a:rPr>
              <a:t>Internet Resource - </a:t>
            </a:r>
            <a:r>
              <a:rPr lang="en-US" sz="1400" dirty="0">
                <a:ea typeface="+mn-lt"/>
                <a:cs typeface="+mn-lt"/>
                <a:hlinkClick r:id="rId6"/>
              </a:rPr>
              <a:t>https://stable-baselines.readthedocs.io/en/master/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ea typeface="+mn-lt"/>
                <a:cs typeface="+mn-lt"/>
              </a:rPr>
              <a:t>High-Resolution Image Synthesis with Latent Diffusion Models, Robin Rombach*, Andreas </a:t>
            </a:r>
            <a:r>
              <a:rPr lang="en-US" sz="1400" dirty="0" err="1">
                <a:ea typeface="+mn-lt"/>
                <a:cs typeface="+mn-lt"/>
              </a:rPr>
              <a:t>Blattmann</a:t>
            </a:r>
            <a:r>
              <a:rPr lang="en-US" sz="1400" dirty="0">
                <a:ea typeface="+mn-lt"/>
                <a:cs typeface="+mn-lt"/>
              </a:rPr>
              <a:t>*, Dominik Lorenz, Patrick Esser, Björn </a:t>
            </a:r>
            <a:r>
              <a:rPr lang="en-US" sz="1400" dirty="0" err="1">
                <a:ea typeface="+mn-lt"/>
                <a:cs typeface="+mn-lt"/>
              </a:rPr>
              <a:t>Ommer</a:t>
            </a:r>
            <a:endParaRPr lang="en-US" sz="1400" dirty="0">
              <a:ea typeface="+mn-lt"/>
              <a:cs typeface="+mn-lt"/>
            </a:endParaRPr>
          </a:p>
          <a:p>
            <a:r>
              <a:rPr lang="en-US" sz="1400" dirty="0" err="1">
                <a:ea typeface="+mn-lt"/>
                <a:cs typeface="+mn-lt"/>
              </a:rPr>
              <a:t>Szepesvári</a:t>
            </a:r>
            <a:r>
              <a:rPr lang="en-US" sz="1400" dirty="0">
                <a:ea typeface="+mn-lt"/>
                <a:cs typeface="+mn-lt"/>
              </a:rPr>
              <a:t>, Csaba. "Algorithms for reinforcement learning." </a:t>
            </a:r>
            <a:r>
              <a:rPr lang="en-US" sz="1400" i="1" dirty="0">
                <a:ea typeface="+mn-lt"/>
                <a:cs typeface="+mn-lt"/>
              </a:rPr>
              <a:t>Synthesis lectures on artificial intelligence and machine learning</a:t>
            </a:r>
            <a:r>
              <a:rPr lang="en-US" sz="1400" dirty="0">
                <a:ea typeface="+mn-lt"/>
                <a:cs typeface="+mn-lt"/>
              </a:rPr>
              <a:t> 4.1 (2010): 1-103.</a:t>
            </a:r>
          </a:p>
          <a:p>
            <a:r>
              <a:rPr lang="en-US" sz="1400" dirty="0">
                <a:ea typeface="+mn-lt"/>
                <a:cs typeface="+mn-lt"/>
              </a:rPr>
              <a:t>François-Lavet, Vincent, et al. "An introduction to deep reinforcement learning." </a:t>
            </a:r>
            <a:r>
              <a:rPr lang="en-US" sz="1400" i="1" dirty="0">
                <a:ea typeface="+mn-lt"/>
                <a:cs typeface="+mn-lt"/>
              </a:rPr>
              <a:t>Foundations and Trends® in Machine Learning</a:t>
            </a:r>
            <a:r>
              <a:rPr lang="en-US" sz="1400" dirty="0">
                <a:ea typeface="+mn-lt"/>
                <a:cs typeface="+mn-lt"/>
              </a:rPr>
              <a:t> 11.3-4 (2018): 219-354.</a:t>
            </a:r>
          </a:p>
          <a:p>
            <a:pPr marL="0" indent="0">
              <a:buNone/>
            </a:pPr>
            <a:endParaRPr lang="en-US" sz="1400" dirty="0">
              <a:ea typeface="+mn-lt"/>
              <a:cs typeface="+mn-lt"/>
            </a:endParaRPr>
          </a:p>
          <a:p>
            <a:endParaRPr lang="en-US" sz="1400" dirty="0">
              <a:cs typeface="Calibri"/>
            </a:endParaRPr>
          </a:p>
          <a:p>
            <a:endParaRPr lang="en-US" sz="1400" dirty="0">
              <a:cs typeface="Calibri"/>
            </a:endParaRPr>
          </a:p>
          <a:p>
            <a:endParaRPr lang="en-US" sz="1400" dirty="0">
              <a:cs typeface="Calibri"/>
            </a:endParaRPr>
          </a:p>
          <a:p>
            <a:endParaRPr lang="en-US" sz="1400" dirty="0">
              <a:cs typeface="Calibri"/>
            </a:endParaRPr>
          </a:p>
          <a:p>
            <a:endParaRPr lang="en-US" sz="1400" dirty="0">
              <a:cs typeface="Calibri"/>
            </a:endParaRPr>
          </a:p>
          <a:p>
            <a:endParaRPr lang="en-US" sz="1400" dirty="0">
              <a:cs typeface="Calibri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9BB4FA-119F-B4B1-E42A-AE39E79B84D5}"/>
              </a:ext>
            </a:extLst>
          </p:cNvPr>
          <p:cNvGrpSpPr/>
          <p:nvPr/>
        </p:nvGrpSpPr>
        <p:grpSpPr>
          <a:xfrm>
            <a:off x="8941981" y="233399"/>
            <a:ext cx="2404353" cy="496774"/>
            <a:chOff x="214423" y="6054725"/>
            <a:chExt cx="2404353" cy="496774"/>
          </a:xfrm>
        </p:grpSpPr>
        <p:pic>
          <p:nvPicPr>
            <p:cNvPr id="24" name="Picture 13" descr="Logo&#10;&#10;Description automatically generated">
              <a:extLst>
                <a:ext uri="{FF2B5EF4-FFF2-40B4-BE49-F238E27FC236}">
                  <a16:creationId xmlns:a16="http://schemas.microsoft.com/office/drawing/2014/main" id="{9670021E-C254-E8B4-3215-99A3D6D43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61552" y="6054725"/>
              <a:ext cx="1157224" cy="481341"/>
            </a:xfrm>
            <a:prstGeom prst="rect">
              <a:avLst/>
            </a:prstGeom>
          </p:spPr>
        </p:pic>
        <p:pic>
          <p:nvPicPr>
            <p:cNvPr id="25" name="Picture 7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D72BF16C-3E58-E302-4548-433F06DFC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4423" y="6056941"/>
              <a:ext cx="1245782" cy="494558"/>
            </a:xfrm>
            <a:prstGeom prst="rect">
              <a:avLst/>
            </a:prstGeom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BCE6B3A-96C4-B515-0906-5D9BD9B9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dirty="0" smtClean="0"/>
              <a:t>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D08CA61-6B98-1D05-E00D-FCF39D72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23.11.2022.</a:t>
            </a:r>
          </a:p>
        </p:txBody>
      </p:sp>
    </p:spTree>
    <p:extLst>
      <p:ext uri="{BB962C8B-B14F-4D97-AF65-F5344CB8AC3E}">
        <p14:creationId xmlns:p14="http://schemas.microsoft.com/office/powerpoint/2010/main" val="3114425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1D33F73-120C-0E0B-94B5-1D241BAD1283}"/>
              </a:ext>
            </a:extLst>
          </p:cNvPr>
          <p:cNvSpPr/>
          <p:nvPr/>
        </p:nvSpPr>
        <p:spPr>
          <a:xfrm>
            <a:off x="-1" y="0"/>
            <a:ext cx="307458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CF16B5A-991B-5042-2FAE-30DF6BB4BA81}"/>
              </a:ext>
            </a:extLst>
          </p:cNvPr>
          <p:cNvSpPr txBox="1">
            <a:spLocks/>
          </p:cNvSpPr>
          <p:nvPr/>
        </p:nvSpPr>
        <p:spPr>
          <a:xfrm>
            <a:off x="3518977" y="2822014"/>
            <a:ext cx="5452466" cy="2551504"/>
          </a:xfrm>
          <a:prstGeom prst="rect">
            <a:avLst/>
          </a:prstGeom>
        </p:spPr>
        <p:txBody>
          <a:bodyPr vert="horz" lIns="55449" tIns="27724" rIns="55449" bIns="27724" numCol="1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7645" indent="-207645">
              <a:buFont typeface="Arial"/>
              <a:buChar char="•"/>
            </a:pPr>
            <a:r>
              <a:rPr lang="en-US" sz="1300" dirty="0">
                <a:solidFill>
                  <a:schemeClr val="tx1"/>
                </a:solidFill>
                <a:latin typeface="Arial"/>
                <a:cs typeface="Arial"/>
              </a:rPr>
              <a:t>What is Reinforcement Learning</a:t>
            </a:r>
          </a:p>
          <a:p>
            <a:pPr marL="207645" indent="-207645">
              <a:buFont typeface="Arial"/>
              <a:buChar char="•"/>
            </a:pPr>
            <a:r>
              <a:rPr lang="en-US" sz="1300" dirty="0">
                <a:solidFill>
                  <a:schemeClr val="tx1"/>
                </a:solidFill>
                <a:latin typeface="Arial"/>
                <a:cs typeface="Arial"/>
              </a:rPr>
              <a:t>Main project tasks</a:t>
            </a:r>
          </a:p>
          <a:p>
            <a:pPr marL="207645" indent="-207645">
              <a:buFont typeface="Arial"/>
              <a:buChar char="•"/>
            </a:pPr>
            <a:r>
              <a:rPr lang="en-US" sz="1300" dirty="0">
                <a:solidFill>
                  <a:schemeClr val="tx1"/>
                </a:solidFill>
                <a:latin typeface="Arial"/>
                <a:cs typeface="Arial"/>
              </a:rPr>
              <a:t>Research on the topic</a:t>
            </a:r>
          </a:p>
          <a:p>
            <a:pPr marL="207645" indent="-207645">
              <a:buFont typeface="Arial"/>
              <a:buChar char="•"/>
            </a:pPr>
            <a:r>
              <a:rPr lang="en-US" sz="1300" dirty="0">
                <a:solidFill>
                  <a:schemeClr val="tx1"/>
                </a:solidFill>
                <a:latin typeface="Arial"/>
                <a:cs typeface="Arial"/>
              </a:rPr>
              <a:t>Latest achievement in sim2real transfer</a:t>
            </a:r>
          </a:p>
          <a:p>
            <a:pPr marL="207645" indent="-207645">
              <a:buFont typeface="Arial"/>
              <a:buChar char="•"/>
            </a:pPr>
            <a:r>
              <a:rPr lang="en-US" sz="1300" dirty="0">
                <a:solidFill>
                  <a:schemeClr val="tx1"/>
                </a:solidFill>
                <a:latin typeface="Arial"/>
                <a:cs typeface="Arial"/>
              </a:rPr>
              <a:t>Current challenges on moving forward</a:t>
            </a:r>
          </a:p>
          <a:p>
            <a:pPr marL="207645" indent="-207645">
              <a:buFont typeface="Arial"/>
              <a:buChar char="•"/>
            </a:pPr>
            <a:r>
              <a:rPr lang="en-US" sz="1300" dirty="0">
                <a:solidFill>
                  <a:schemeClr val="tx1"/>
                </a:solidFill>
                <a:latin typeface="Arial"/>
                <a:cs typeface="Arial"/>
              </a:rPr>
              <a:t>Next steps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6D68E6E-18D9-0FEB-0DF7-13E59F77A79D}"/>
              </a:ext>
            </a:extLst>
          </p:cNvPr>
          <p:cNvSpPr txBox="1">
            <a:spLocks/>
          </p:cNvSpPr>
          <p:nvPr/>
        </p:nvSpPr>
        <p:spPr>
          <a:xfrm>
            <a:off x="3518977" y="2052209"/>
            <a:ext cx="6931101" cy="642517"/>
          </a:xfrm>
          <a:prstGeom prst="rect">
            <a:avLst/>
          </a:prstGeom>
        </p:spPr>
        <p:txBody>
          <a:bodyPr vert="horz" lIns="55449" tIns="27724" rIns="55449" bIns="27724" rtlCol="0" anchor="t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50" spc="-9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Presentation content</a:t>
            </a:r>
            <a:endParaRPr lang="en-US" sz="3250">
              <a:solidFill>
                <a:schemeClr val="bg1">
                  <a:lumMod val="50000"/>
                </a:schemeClr>
              </a:solidFill>
              <a:cs typeface="Calibri" panose="020F0502020204030204"/>
            </a:endParaRPr>
          </a:p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3B5995-8911-2130-6DF8-C96E2E14C4D0}"/>
              </a:ext>
            </a:extLst>
          </p:cNvPr>
          <p:cNvGrpSpPr/>
          <p:nvPr/>
        </p:nvGrpSpPr>
        <p:grpSpPr>
          <a:xfrm>
            <a:off x="8941981" y="233399"/>
            <a:ext cx="2404353" cy="496774"/>
            <a:chOff x="214423" y="6054725"/>
            <a:chExt cx="2404353" cy="496774"/>
          </a:xfrm>
        </p:grpSpPr>
        <p:pic>
          <p:nvPicPr>
            <p:cNvPr id="3" name="Picture 13" descr="Logo&#10;&#10;Description automatically generated">
              <a:extLst>
                <a:ext uri="{FF2B5EF4-FFF2-40B4-BE49-F238E27FC236}">
                  <a16:creationId xmlns:a16="http://schemas.microsoft.com/office/drawing/2014/main" id="{1AAB01C7-3048-6584-5F21-22E288BE8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1552" y="6054725"/>
              <a:ext cx="1157224" cy="481341"/>
            </a:xfrm>
            <a:prstGeom prst="rect">
              <a:avLst/>
            </a:prstGeom>
          </p:spPr>
        </p:pic>
        <p:pic>
          <p:nvPicPr>
            <p:cNvPr id="2" name="Picture 7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12AF10C6-4133-B47E-B459-644ACED2B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423" y="6056941"/>
              <a:ext cx="1245782" cy="494558"/>
            </a:xfrm>
            <a:prstGeom prst="rect">
              <a:avLst/>
            </a:prstGeom>
          </p:spPr>
        </p:pic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9934A76-646C-D1B6-8C1A-1B0D25111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1A45-9162-EDC9-65BE-2C3FBB466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23.11.2022.</a:t>
            </a:r>
          </a:p>
        </p:txBody>
      </p:sp>
    </p:spTree>
    <p:extLst>
      <p:ext uri="{BB962C8B-B14F-4D97-AF65-F5344CB8AC3E}">
        <p14:creationId xmlns:p14="http://schemas.microsoft.com/office/powerpoint/2010/main" val="1924435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F5ADE2-5419-D1DE-F841-1DD1803784A5}"/>
              </a:ext>
            </a:extLst>
          </p:cNvPr>
          <p:cNvSpPr/>
          <p:nvPr/>
        </p:nvSpPr>
        <p:spPr>
          <a:xfrm>
            <a:off x="-1" y="0"/>
            <a:ext cx="307458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7EE4E-2405-E1D0-9F97-8BF93E9B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967" y="187916"/>
            <a:ext cx="5606903" cy="59134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End of presentation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67238-2F3C-031C-3FC0-34EAB3605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6572" y="1286094"/>
            <a:ext cx="2699951" cy="49794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600" dirty="0">
              <a:latin typeface="Arial"/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2DCF6-28EA-25C3-BFD1-1CBC5C2D5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64532" y="1148639"/>
            <a:ext cx="8089268" cy="5214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cs typeface="Calibri"/>
              </a:rPr>
              <a:t>Thank you!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9BB4FA-119F-B4B1-E42A-AE39E79B84D5}"/>
              </a:ext>
            </a:extLst>
          </p:cNvPr>
          <p:cNvGrpSpPr/>
          <p:nvPr/>
        </p:nvGrpSpPr>
        <p:grpSpPr>
          <a:xfrm>
            <a:off x="8941981" y="233399"/>
            <a:ext cx="2404353" cy="496774"/>
            <a:chOff x="214423" y="6054725"/>
            <a:chExt cx="2404353" cy="496774"/>
          </a:xfrm>
        </p:grpSpPr>
        <p:pic>
          <p:nvPicPr>
            <p:cNvPr id="24" name="Picture 13" descr="Logo&#10;&#10;Description automatically generated">
              <a:extLst>
                <a:ext uri="{FF2B5EF4-FFF2-40B4-BE49-F238E27FC236}">
                  <a16:creationId xmlns:a16="http://schemas.microsoft.com/office/drawing/2014/main" id="{9670021E-C254-E8B4-3215-99A3D6D43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1552" y="6054725"/>
              <a:ext cx="1157224" cy="481341"/>
            </a:xfrm>
            <a:prstGeom prst="rect">
              <a:avLst/>
            </a:prstGeom>
          </p:spPr>
        </p:pic>
        <p:pic>
          <p:nvPicPr>
            <p:cNvPr id="25" name="Picture 7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D72BF16C-3E58-E302-4548-433F06DFC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423" y="6056941"/>
              <a:ext cx="1245782" cy="494558"/>
            </a:xfrm>
            <a:prstGeom prst="rect">
              <a:avLst/>
            </a:prstGeom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BCE6B3A-96C4-B515-0906-5D9BD9B9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dirty="0" smtClean="0"/>
              <a:t>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D08CA61-6B98-1D05-E00D-FCF39D72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23.11.2022.</a:t>
            </a:r>
          </a:p>
        </p:txBody>
      </p:sp>
    </p:spTree>
    <p:extLst>
      <p:ext uri="{BB962C8B-B14F-4D97-AF65-F5344CB8AC3E}">
        <p14:creationId xmlns:p14="http://schemas.microsoft.com/office/powerpoint/2010/main" val="2394817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F5ADE2-5419-D1DE-F841-1DD1803784A5}"/>
              </a:ext>
            </a:extLst>
          </p:cNvPr>
          <p:cNvSpPr/>
          <p:nvPr/>
        </p:nvSpPr>
        <p:spPr>
          <a:xfrm>
            <a:off x="-1" y="0"/>
            <a:ext cx="307458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7EE4E-2405-E1D0-9F97-8BF93E9B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967" y="187916"/>
            <a:ext cx="5606903" cy="591343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What is Reinforcement Learning</a:t>
            </a:r>
            <a:endParaRPr lang="en-US">
              <a:solidFill>
                <a:schemeClr val="bg1">
                  <a:lumMod val="50000"/>
                </a:schemeClr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67238-2F3C-031C-3FC0-34EAB3605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6572" y="1286094"/>
            <a:ext cx="2699951" cy="49794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Arial"/>
                <a:cs typeface="Calibri"/>
              </a:rPr>
              <a:t>Content</a:t>
            </a:r>
          </a:p>
          <a:p>
            <a:pPr marL="0" indent="0">
              <a:buNone/>
            </a:pPr>
            <a:endParaRPr lang="en-US" sz="1600">
              <a:latin typeface="Arial"/>
              <a:cs typeface="Calibri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latin typeface="Arial"/>
                <a:cs typeface="Arial"/>
              </a:rPr>
              <a:t>What is Reinforcement Learning</a:t>
            </a:r>
            <a:endParaRPr lang="en-US" sz="1600" dirty="0"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Main project tasks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Research on the topic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Latest achievement in sim2real transfer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Current challenges on moving forward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Next steps</a:t>
            </a:r>
            <a:endParaRPr lang="en-US" sz="1600" dirty="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2DCF6-28EA-25C3-BFD1-1CBC5C2D5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64532" y="1148639"/>
            <a:ext cx="8089268" cy="52143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Reinforcement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ea typeface="+mn-lt"/>
                <a:cs typeface="+mn-lt"/>
              </a:rPr>
              <a:t>learning </a:t>
            </a:r>
            <a:r>
              <a:rPr lang="en-US" dirty="0">
                <a:ea typeface="+mn-lt"/>
                <a:cs typeface="+mn-lt"/>
              </a:rPr>
              <a:t>is a type of machine learning technique that enables an agent to learn in an interactive environment by trial and error using feedback from its own actions and experiences.</a:t>
            </a:r>
            <a:endParaRPr lang="en-US">
              <a:cs typeface="Calibri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9BB4FA-119F-B4B1-E42A-AE39E79B84D5}"/>
              </a:ext>
            </a:extLst>
          </p:cNvPr>
          <p:cNvGrpSpPr/>
          <p:nvPr/>
        </p:nvGrpSpPr>
        <p:grpSpPr>
          <a:xfrm>
            <a:off x="8941981" y="233399"/>
            <a:ext cx="2404353" cy="496774"/>
            <a:chOff x="214423" y="6054725"/>
            <a:chExt cx="2404353" cy="496774"/>
          </a:xfrm>
        </p:grpSpPr>
        <p:pic>
          <p:nvPicPr>
            <p:cNvPr id="24" name="Picture 13" descr="Logo&#10;&#10;Description automatically generated">
              <a:extLst>
                <a:ext uri="{FF2B5EF4-FFF2-40B4-BE49-F238E27FC236}">
                  <a16:creationId xmlns:a16="http://schemas.microsoft.com/office/drawing/2014/main" id="{9670021E-C254-E8B4-3215-99A3D6D43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1552" y="6054725"/>
              <a:ext cx="1157224" cy="481341"/>
            </a:xfrm>
            <a:prstGeom prst="rect">
              <a:avLst/>
            </a:prstGeom>
          </p:spPr>
        </p:pic>
        <p:pic>
          <p:nvPicPr>
            <p:cNvPr id="25" name="Picture 7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D72BF16C-3E58-E302-4548-433F06DFC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423" y="6056941"/>
              <a:ext cx="1245782" cy="494558"/>
            </a:xfrm>
            <a:prstGeom prst="rect">
              <a:avLst/>
            </a:prstGeom>
          </p:spPr>
        </p:pic>
      </p:grpSp>
      <p:pic>
        <p:nvPicPr>
          <p:cNvPr id="933" name="Picture 933" descr="Diagram&#10;&#10;Description automatically generated">
            <a:extLst>
              <a:ext uri="{FF2B5EF4-FFF2-40B4-BE49-F238E27FC236}">
                <a16:creationId xmlns:a16="http://schemas.microsoft.com/office/drawing/2014/main" id="{1885F0EA-7602-2D3C-604B-9DDEB376E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098" y="2977934"/>
            <a:ext cx="5250711" cy="314383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44AACC-5B93-4DBB-E041-E9BA37B87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257C954-7E67-B915-4E74-97E91DC0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23.11.2022.</a:t>
            </a:r>
          </a:p>
        </p:txBody>
      </p:sp>
    </p:spTree>
    <p:extLst>
      <p:ext uri="{BB962C8B-B14F-4D97-AF65-F5344CB8AC3E}">
        <p14:creationId xmlns:p14="http://schemas.microsoft.com/office/powerpoint/2010/main" val="1492434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F5ADE2-5419-D1DE-F841-1DD1803784A5}"/>
              </a:ext>
            </a:extLst>
          </p:cNvPr>
          <p:cNvSpPr/>
          <p:nvPr/>
        </p:nvSpPr>
        <p:spPr>
          <a:xfrm>
            <a:off x="-1" y="0"/>
            <a:ext cx="307458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7EE4E-2405-E1D0-9F97-8BF93E9B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967" y="187916"/>
            <a:ext cx="5606903" cy="591343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What is Reinforcement Learning</a:t>
            </a:r>
            <a:endParaRPr lang="en-US">
              <a:solidFill>
                <a:schemeClr val="bg1">
                  <a:lumMod val="50000"/>
                </a:schemeClr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67238-2F3C-031C-3FC0-34EAB3605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6572" y="1286094"/>
            <a:ext cx="2699951" cy="49794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Arial"/>
                <a:cs typeface="Calibri"/>
              </a:rPr>
              <a:t>Content</a:t>
            </a:r>
          </a:p>
          <a:p>
            <a:pPr marL="0" indent="0">
              <a:buNone/>
            </a:pPr>
            <a:endParaRPr lang="en-US" sz="1600">
              <a:latin typeface="Arial"/>
              <a:cs typeface="Calibri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latin typeface="Arial"/>
                <a:cs typeface="Arial"/>
              </a:rPr>
              <a:t>What is Reinforcement Learning</a:t>
            </a:r>
            <a:endParaRPr lang="en-US" sz="1600" dirty="0"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Main project tasks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Research on the topic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Latest achievement in sim2real transfer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Current challenges on moving forward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Next steps</a:t>
            </a:r>
            <a:endParaRPr lang="en-US" sz="1600" dirty="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2DCF6-28EA-25C3-BFD1-1CBC5C2D5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64532" y="1148639"/>
            <a:ext cx="8089268" cy="52143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RL learning to play Snake game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9BB4FA-119F-B4B1-E42A-AE39E79B84D5}"/>
              </a:ext>
            </a:extLst>
          </p:cNvPr>
          <p:cNvGrpSpPr/>
          <p:nvPr/>
        </p:nvGrpSpPr>
        <p:grpSpPr>
          <a:xfrm>
            <a:off x="8941981" y="233399"/>
            <a:ext cx="2404353" cy="496774"/>
            <a:chOff x="214423" y="6054725"/>
            <a:chExt cx="2404353" cy="496774"/>
          </a:xfrm>
        </p:grpSpPr>
        <p:pic>
          <p:nvPicPr>
            <p:cNvPr id="24" name="Picture 13" descr="Logo&#10;&#10;Description automatically generated">
              <a:extLst>
                <a:ext uri="{FF2B5EF4-FFF2-40B4-BE49-F238E27FC236}">
                  <a16:creationId xmlns:a16="http://schemas.microsoft.com/office/drawing/2014/main" id="{9670021E-C254-E8B4-3215-99A3D6D43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1552" y="6054725"/>
              <a:ext cx="1157224" cy="481341"/>
            </a:xfrm>
            <a:prstGeom prst="rect">
              <a:avLst/>
            </a:prstGeom>
          </p:spPr>
        </p:pic>
        <p:pic>
          <p:nvPicPr>
            <p:cNvPr id="25" name="Picture 7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D72BF16C-3E58-E302-4548-433F06DFC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423" y="6056941"/>
              <a:ext cx="1245782" cy="49455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77F0A95-0354-B608-0EFD-B0460FE6C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100" y="2224714"/>
            <a:ext cx="5905500" cy="2974016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1AD1C8-34C6-410F-495E-894F844A0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ACF87F3-9946-022F-1C7A-2321C4C3D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23.11.2022.</a:t>
            </a:r>
          </a:p>
        </p:txBody>
      </p:sp>
    </p:spTree>
    <p:extLst>
      <p:ext uri="{BB962C8B-B14F-4D97-AF65-F5344CB8AC3E}">
        <p14:creationId xmlns:p14="http://schemas.microsoft.com/office/powerpoint/2010/main" val="182118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F5ADE2-5419-D1DE-F841-1DD1803784A5}"/>
              </a:ext>
            </a:extLst>
          </p:cNvPr>
          <p:cNvSpPr/>
          <p:nvPr/>
        </p:nvSpPr>
        <p:spPr>
          <a:xfrm>
            <a:off x="-1" y="0"/>
            <a:ext cx="307458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7EE4E-2405-E1D0-9F97-8BF93E9B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967" y="187916"/>
            <a:ext cx="5606903" cy="591343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Project and main tasks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67238-2F3C-031C-3FC0-34EAB3605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6572" y="1286094"/>
            <a:ext cx="2699951" cy="49794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Arial"/>
                <a:cs typeface="Calibri"/>
              </a:rPr>
              <a:t>Content</a:t>
            </a:r>
          </a:p>
          <a:p>
            <a:pPr marL="0" indent="0">
              <a:buNone/>
            </a:pPr>
            <a:endParaRPr lang="en-US" sz="1600">
              <a:latin typeface="Arial"/>
              <a:cs typeface="Calibri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What is Reinforcement Learning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latin typeface="Arial"/>
                <a:cs typeface="Arial"/>
              </a:rPr>
              <a:t>Project and main task</a:t>
            </a:r>
            <a:endParaRPr lang="en-US" sz="1600" dirty="0"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Research on the topic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Latest achievement in sim2real transfer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Current challenges on moving forward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Next steps</a:t>
            </a:r>
            <a:endParaRPr lang="en-US" sz="1600" dirty="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2DCF6-28EA-25C3-BFD1-1CBC5C2D5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64532" y="1148639"/>
            <a:ext cx="8089268" cy="52143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IMOCO4.E (Horizon 2020) - the Industry 4.0 project</a:t>
            </a:r>
          </a:p>
          <a:p>
            <a:r>
              <a:rPr lang="en-US">
                <a:cs typeface="Calibri"/>
              </a:rPr>
              <a:t>Pick and Place task by UR5e collaborative robot  on Madara cosmetics production line</a:t>
            </a:r>
          </a:p>
          <a:p>
            <a:r>
              <a:rPr lang="en-US">
                <a:cs typeface="Calibri"/>
              </a:rPr>
              <a:t>Demonstrator and result evaluation at Madara premises</a:t>
            </a:r>
          </a:p>
          <a:p>
            <a:endParaRPr lang="en-US">
              <a:cs typeface="Calibri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9BB4FA-119F-B4B1-E42A-AE39E79B84D5}"/>
              </a:ext>
            </a:extLst>
          </p:cNvPr>
          <p:cNvGrpSpPr/>
          <p:nvPr/>
        </p:nvGrpSpPr>
        <p:grpSpPr>
          <a:xfrm>
            <a:off x="8941981" y="233399"/>
            <a:ext cx="2404353" cy="496774"/>
            <a:chOff x="214423" y="6054725"/>
            <a:chExt cx="2404353" cy="496774"/>
          </a:xfrm>
        </p:grpSpPr>
        <p:pic>
          <p:nvPicPr>
            <p:cNvPr id="24" name="Picture 13" descr="Logo&#10;&#10;Description automatically generated">
              <a:extLst>
                <a:ext uri="{FF2B5EF4-FFF2-40B4-BE49-F238E27FC236}">
                  <a16:creationId xmlns:a16="http://schemas.microsoft.com/office/drawing/2014/main" id="{9670021E-C254-E8B4-3215-99A3D6D43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1552" y="6054725"/>
              <a:ext cx="1157224" cy="481341"/>
            </a:xfrm>
            <a:prstGeom prst="rect">
              <a:avLst/>
            </a:prstGeom>
          </p:spPr>
        </p:pic>
        <p:pic>
          <p:nvPicPr>
            <p:cNvPr id="25" name="Picture 7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D72BF16C-3E58-E302-4548-433F06DFC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423" y="6056941"/>
              <a:ext cx="1245782" cy="494558"/>
            </a:xfrm>
            <a:prstGeom prst="rect">
              <a:avLst/>
            </a:prstGeom>
          </p:spPr>
        </p:pic>
      </p:grpSp>
      <p:pic>
        <p:nvPicPr>
          <p:cNvPr id="7" name="Picture 7" descr="A picture containing wall, indoor, different, microscope&#10;&#10;Description automatically generated">
            <a:extLst>
              <a:ext uri="{FF2B5EF4-FFF2-40B4-BE49-F238E27FC236}">
                <a16:creationId xmlns:a16="http://schemas.microsoft.com/office/drawing/2014/main" id="{0D9F2AA7-92EF-42D9-2831-B616A7858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353" y="4134028"/>
            <a:ext cx="3735572" cy="193919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F83D18-FE6C-7CB0-70C6-02F3614A8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29B87D-6208-87F4-A368-53BCD32D0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23.11.2022.</a:t>
            </a:r>
          </a:p>
        </p:txBody>
      </p:sp>
    </p:spTree>
    <p:extLst>
      <p:ext uri="{BB962C8B-B14F-4D97-AF65-F5344CB8AC3E}">
        <p14:creationId xmlns:p14="http://schemas.microsoft.com/office/powerpoint/2010/main" val="3992112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F5ADE2-5419-D1DE-F841-1DD1803784A5}"/>
              </a:ext>
            </a:extLst>
          </p:cNvPr>
          <p:cNvSpPr/>
          <p:nvPr/>
        </p:nvSpPr>
        <p:spPr>
          <a:xfrm>
            <a:off x="-1" y="0"/>
            <a:ext cx="307458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7EE4E-2405-E1D0-9F97-8BF93E9B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967" y="187916"/>
            <a:ext cx="5606903" cy="591343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Research on the topic</a:t>
            </a:r>
            <a:endParaRPr lang="en-US">
              <a:solidFill>
                <a:schemeClr val="bg1">
                  <a:lumMod val="50000"/>
                </a:schemeClr>
              </a:solidFill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67238-2F3C-031C-3FC0-34EAB3605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6572" y="1286094"/>
            <a:ext cx="2699951" cy="49794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Arial"/>
                <a:cs typeface="Calibri"/>
              </a:rPr>
              <a:t>Content</a:t>
            </a:r>
          </a:p>
          <a:p>
            <a:pPr marL="0" indent="0">
              <a:buNone/>
            </a:pPr>
            <a:endParaRPr lang="en-US" sz="1600">
              <a:latin typeface="Arial"/>
              <a:cs typeface="Calibri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What is Reinforcement Learning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Main project tasks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latin typeface="Arial"/>
                <a:cs typeface="Arial"/>
              </a:rPr>
              <a:t>Research on the topic</a:t>
            </a:r>
            <a:endParaRPr lang="en-US" sz="1600" dirty="0"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Latest achievement in sim2real transfer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Current challenges on moving forward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Next steps</a:t>
            </a:r>
            <a:endParaRPr lang="en-US" sz="1600" dirty="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2DCF6-28EA-25C3-BFD1-1CBC5C2D5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64532" y="1148639"/>
            <a:ext cx="8089268" cy="52143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 panose="020F0502020204030204"/>
              </a:rPr>
              <a:t>Good results using RL algorithms in </a:t>
            </a:r>
            <a:endParaRPr lang="en-US"/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playing arcade games</a:t>
            </a:r>
          </a:p>
          <a:p>
            <a:r>
              <a:rPr lang="en-US" dirty="0">
                <a:cs typeface="Calibri" panose="020F0502020204030204"/>
              </a:rPr>
              <a:t>Harder to implement in industrial </a:t>
            </a: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robotics (due to reality gap)</a:t>
            </a:r>
            <a:endParaRPr lang="en-US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Not much of the successful sim2real</a:t>
            </a: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transfer for robotics</a:t>
            </a:r>
            <a:endParaRPr lang="en-US" dirty="0"/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9BB4FA-119F-B4B1-E42A-AE39E79B84D5}"/>
              </a:ext>
            </a:extLst>
          </p:cNvPr>
          <p:cNvGrpSpPr/>
          <p:nvPr/>
        </p:nvGrpSpPr>
        <p:grpSpPr>
          <a:xfrm>
            <a:off x="8941981" y="233399"/>
            <a:ext cx="2404353" cy="496774"/>
            <a:chOff x="214423" y="6054725"/>
            <a:chExt cx="2404353" cy="496774"/>
          </a:xfrm>
        </p:grpSpPr>
        <p:pic>
          <p:nvPicPr>
            <p:cNvPr id="24" name="Picture 13" descr="Logo&#10;&#10;Description automatically generated">
              <a:extLst>
                <a:ext uri="{FF2B5EF4-FFF2-40B4-BE49-F238E27FC236}">
                  <a16:creationId xmlns:a16="http://schemas.microsoft.com/office/drawing/2014/main" id="{9670021E-C254-E8B4-3215-99A3D6D43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1552" y="6054725"/>
              <a:ext cx="1157224" cy="481341"/>
            </a:xfrm>
            <a:prstGeom prst="rect">
              <a:avLst/>
            </a:prstGeom>
          </p:spPr>
        </p:pic>
        <p:pic>
          <p:nvPicPr>
            <p:cNvPr id="25" name="Picture 7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D72BF16C-3E58-E302-4548-433F06DFC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423" y="6056941"/>
              <a:ext cx="1245782" cy="494558"/>
            </a:xfrm>
            <a:prstGeom prst="rect">
              <a:avLst/>
            </a:prstGeom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4F461AA-F5DA-F27C-6F93-D0E0156A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C0E06BA-5348-3A8D-245E-879413BB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23.11.2022.</a:t>
            </a:r>
          </a:p>
        </p:txBody>
      </p:sp>
      <p:pic>
        <p:nvPicPr>
          <p:cNvPr id="5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C3880035-BF2D-6157-5F56-F2494CD45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144" y="1147078"/>
            <a:ext cx="2291317" cy="2880355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E56B28F8-AD38-75FC-7742-2CE7EE679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6935" y="4265052"/>
            <a:ext cx="2876106" cy="199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1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F5ADE2-5419-D1DE-F841-1DD1803784A5}"/>
              </a:ext>
            </a:extLst>
          </p:cNvPr>
          <p:cNvSpPr/>
          <p:nvPr/>
        </p:nvSpPr>
        <p:spPr>
          <a:xfrm>
            <a:off x="-1" y="0"/>
            <a:ext cx="307458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7EE4E-2405-E1D0-9F97-8BF93E9B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967" y="187916"/>
            <a:ext cx="5606903" cy="59134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Research on the topic</a:t>
            </a:r>
            <a:endParaRPr lang="en-US" sz="2800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67238-2F3C-031C-3FC0-34EAB3605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6572" y="1286094"/>
            <a:ext cx="2699951" cy="49794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Arial"/>
                <a:cs typeface="Calibri"/>
              </a:rPr>
              <a:t>Content</a:t>
            </a:r>
          </a:p>
          <a:p>
            <a:pPr marL="0" indent="0">
              <a:buNone/>
            </a:pPr>
            <a:endParaRPr lang="en-US" sz="1600">
              <a:latin typeface="Arial"/>
              <a:cs typeface="Calibri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What is Reinforcement Learning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Main project tasks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latin typeface="Arial"/>
                <a:cs typeface="Arial"/>
              </a:rPr>
              <a:t>Research on the topic</a:t>
            </a:r>
            <a:endParaRPr lang="en-US" sz="1600" dirty="0"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Latest achievement in sim2real transfer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Current challenges on moving forward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Next steps</a:t>
            </a:r>
            <a:endParaRPr lang="en-US" sz="1600" dirty="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2DCF6-28EA-25C3-BFD1-1CBC5C2D5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64532" y="1148639"/>
            <a:ext cx="8089268" cy="52143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Sim2Real gap can be divided into appearance gap and content gap</a:t>
            </a:r>
            <a:endParaRPr lang="en-US" dirty="0"/>
          </a:p>
          <a:p>
            <a:r>
              <a:rPr lang="en-US" dirty="0">
                <a:cs typeface="Calibri"/>
              </a:rPr>
              <a:t>Domain randomization and visual enhancements as a solution to minimize gap</a:t>
            </a:r>
          </a:p>
          <a:p>
            <a:endParaRPr lang="en-US" dirty="0">
              <a:cs typeface="Calibri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9BB4FA-119F-B4B1-E42A-AE39E79B84D5}"/>
              </a:ext>
            </a:extLst>
          </p:cNvPr>
          <p:cNvGrpSpPr/>
          <p:nvPr/>
        </p:nvGrpSpPr>
        <p:grpSpPr>
          <a:xfrm>
            <a:off x="8941981" y="233399"/>
            <a:ext cx="2404353" cy="496774"/>
            <a:chOff x="214423" y="6054725"/>
            <a:chExt cx="2404353" cy="496774"/>
          </a:xfrm>
        </p:grpSpPr>
        <p:pic>
          <p:nvPicPr>
            <p:cNvPr id="24" name="Picture 13" descr="Logo&#10;&#10;Description automatically generated">
              <a:extLst>
                <a:ext uri="{FF2B5EF4-FFF2-40B4-BE49-F238E27FC236}">
                  <a16:creationId xmlns:a16="http://schemas.microsoft.com/office/drawing/2014/main" id="{9670021E-C254-E8B4-3215-99A3D6D43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1552" y="6054725"/>
              <a:ext cx="1157224" cy="481341"/>
            </a:xfrm>
            <a:prstGeom prst="rect">
              <a:avLst/>
            </a:prstGeom>
          </p:spPr>
        </p:pic>
        <p:pic>
          <p:nvPicPr>
            <p:cNvPr id="25" name="Picture 7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D72BF16C-3E58-E302-4548-433F06DFC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423" y="6056941"/>
              <a:ext cx="1245782" cy="494558"/>
            </a:xfrm>
            <a:prstGeom prst="rect">
              <a:avLst/>
            </a:prstGeom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BCE6B3A-96C4-B515-0906-5D9BD9B9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D08CA61-6B98-1D05-E00D-FCF39D72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23.11.2022.</a:t>
            </a:r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C3535D7-E7F2-9F6E-680B-D923B97D9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888" y="2922843"/>
            <a:ext cx="6234223" cy="334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29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F5ADE2-5419-D1DE-F841-1DD1803784A5}"/>
              </a:ext>
            </a:extLst>
          </p:cNvPr>
          <p:cNvSpPr/>
          <p:nvPr/>
        </p:nvSpPr>
        <p:spPr>
          <a:xfrm>
            <a:off x="-1" y="0"/>
            <a:ext cx="307458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7EE4E-2405-E1D0-9F97-8BF93E9B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967" y="187916"/>
            <a:ext cx="5606903" cy="59134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Research on the topic</a:t>
            </a:r>
            <a:endParaRPr lang="en-US" sz="2800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67238-2F3C-031C-3FC0-34EAB3605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6572" y="1286094"/>
            <a:ext cx="2699951" cy="49794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Arial"/>
                <a:cs typeface="Calibri"/>
              </a:rPr>
              <a:t>Content</a:t>
            </a:r>
          </a:p>
          <a:p>
            <a:pPr marL="0" indent="0">
              <a:buNone/>
            </a:pPr>
            <a:endParaRPr lang="en-US" sz="1600">
              <a:latin typeface="Arial"/>
              <a:cs typeface="Calibri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What is Reinforcement Learning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Main project tasks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latin typeface="Arial"/>
                <a:cs typeface="Arial"/>
              </a:rPr>
              <a:t>Research on the topic</a:t>
            </a:r>
            <a:endParaRPr lang="en-US" sz="1600" dirty="0"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Latest achievement in sim2real transfer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Current challenges on moving forward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Next steps</a:t>
            </a:r>
            <a:endParaRPr lang="en-US" sz="1600" dirty="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pic>
        <p:nvPicPr>
          <p:cNvPr id="6" name="Picture 9" descr="A picture containing floor, indoor, ceiling, room&#10;&#10;Description automatically generated">
            <a:extLst>
              <a:ext uri="{FF2B5EF4-FFF2-40B4-BE49-F238E27FC236}">
                <a16:creationId xmlns:a16="http://schemas.microsoft.com/office/drawing/2014/main" id="{CB76AFC6-68DF-38A3-FDB4-5BD8AE32EC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64532" y="1583923"/>
            <a:ext cx="8089268" cy="4343826"/>
          </a:xfr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79BB4FA-119F-B4B1-E42A-AE39E79B84D5}"/>
              </a:ext>
            </a:extLst>
          </p:cNvPr>
          <p:cNvGrpSpPr/>
          <p:nvPr/>
        </p:nvGrpSpPr>
        <p:grpSpPr>
          <a:xfrm>
            <a:off x="8941981" y="233399"/>
            <a:ext cx="2404353" cy="496774"/>
            <a:chOff x="214423" y="6054725"/>
            <a:chExt cx="2404353" cy="496774"/>
          </a:xfrm>
        </p:grpSpPr>
        <p:pic>
          <p:nvPicPr>
            <p:cNvPr id="24" name="Picture 13" descr="Logo&#10;&#10;Description automatically generated">
              <a:extLst>
                <a:ext uri="{FF2B5EF4-FFF2-40B4-BE49-F238E27FC236}">
                  <a16:creationId xmlns:a16="http://schemas.microsoft.com/office/drawing/2014/main" id="{9670021E-C254-E8B4-3215-99A3D6D43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1552" y="6054725"/>
              <a:ext cx="1157224" cy="481341"/>
            </a:xfrm>
            <a:prstGeom prst="rect">
              <a:avLst/>
            </a:prstGeom>
          </p:spPr>
        </p:pic>
        <p:pic>
          <p:nvPicPr>
            <p:cNvPr id="25" name="Picture 7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D72BF16C-3E58-E302-4548-433F06DFC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4423" y="6056941"/>
              <a:ext cx="1245782" cy="494558"/>
            </a:xfrm>
            <a:prstGeom prst="rect">
              <a:avLst/>
            </a:prstGeom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BCE6B3A-96C4-B515-0906-5D9BD9B9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D08CA61-6B98-1D05-E00D-FCF39D72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23.11.2022.</a:t>
            </a:r>
          </a:p>
        </p:txBody>
      </p:sp>
    </p:spTree>
    <p:extLst>
      <p:ext uri="{BB962C8B-B14F-4D97-AF65-F5344CB8AC3E}">
        <p14:creationId xmlns:p14="http://schemas.microsoft.com/office/powerpoint/2010/main" val="2131531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F5ADE2-5419-D1DE-F841-1DD1803784A5}"/>
              </a:ext>
            </a:extLst>
          </p:cNvPr>
          <p:cNvSpPr/>
          <p:nvPr/>
        </p:nvSpPr>
        <p:spPr>
          <a:xfrm>
            <a:off x="-1" y="0"/>
            <a:ext cx="307458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7EE4E-2405-E1D0-9F97-8BF93E9B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967" y="187916"/>
            <a:ext cx="5606903" cy="59134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Research on the topic</a:t>
            </a:r>
            <a:endParaRPr lang="en-US" sz="2800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67238-2F3C-031C-3FC0-34EAB3605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6572" y="1286094"/>
            <a:ext cx="2699951" cy="49794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Arial"/>
                <a:cs typeface="Calibri"/>
              </a:rPr>
              <a:t>Content</a:t>
            </a:r>
          </a:p>
          <a:p>
            <a:pPr marL="0" indent="0">
              <a:buNone/>
            </a:pPr>
            <a:endParaRPr lang="en-US" sz="1600">
              <a:latin typeface="Arial"/>
              <a:cs typeface="Calibri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What is Reinforcement Learning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Main project tasks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latin typeface="Arial"/>
                <a:cs typeface="Arial"/>
              </a:rPr>
              <a:t>Research on the topic</a:t>
            </a:r>
            <a:endParaRPr lang="en-US" sz="1600" dirty="0"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Latest achievement in sim2real transfer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Current challenges on moving forward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+mn-lt"/>
              <a:cs typeface="+mn-lt"/>
            </a:endParaRPr>
          </a:p>
          <a:p>
            <a:pPr marL="207645" indent="-207645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Next steps</a:t>
            </a:r>
            <a:endParaRPr lang="en-US" sz="1600" dirty="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0601B91-60E2-BFC2-7EAB-6B64C67699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75391" y="1750823"/>
            <a:ext cx="7067550" cy="4010025"/>
          </a:xfr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79BB4FA-119F-B4B1-E42A-AE39E79B84D5}"/>
              </a:ext>
            </a:extLst>
          </p:cNvPr>
          <p:cNvGrpSpPr/>
          <p:nvPr/>
        </p:nvGrpSpPr>
        <p:grpSpPr>
          <a:xfrm>
            <a:off x="8941981" y="233399"/>
            <a:ext cx="2404353" cy="496774"/>
            <a:chOff x="214423" y="6054725"/>
            <a:chExt cx="2404353" cy="496774"/>
          </a:xfrm>
        </p:grpSpPr>
        <p:pic>
          <p:nvPicPr>
            <p:cNvPr id="24" name="Picture 13" descr="Logo&#10;&#10;Description automatically generated">
              <a:extLst>
                <a:ext uri="{FF2B5EF4-FFF2-40B4-BE49-F238E27FC236}">
                  <a16:creationId xmlns:a16="http://schemas.microsoft.com/office/drawing/2014/main" id="{9670021E-C254-E8B4-3215-99A3D6D43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1552" y="6054725"/>
              <a:ext cx="1157224" cy="481341"/>
            </a:xfrm>
            <a:prstGeom prst="rect">
              <a:avLst/>
            </a:prstGeom>
          </p:spPr>
        </p:pic>
        <p:pic>
          <p:nvPicPr>
            <p:cNvPr id="25" name="Picture 7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D72BF16C-3E58-E302-4548-433F06DFC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4423" y="6056941"/>
              <a:ext cx="1245782" cy="494558"/>
            </a:xfrm>
            <a:prstGeom prst="rect">
              <a:avLst/>
            </a:prstGeom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BCE6B3A-96C4-B515-0906-5D9BD9B9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D08CA61-6B98-1D05-E00D-FCF39D72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23.11.2022.</a:t>
            </a:r>
          </a:p>
        </p:txBody>
      </p:sp>
    </p:spTree>
    <p:extLst>
      <p:ext uri="{BB962C8B-B14F-4D97-AF65-F5344CB8AC3E}">
        <p14:creationId xmlns:p14="http://schemas.microsoft.com/office/powerpoint/2010/main" val="1424379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PF Handbook Pro"/>
        <a:ea typeface=""/>
        <a:cs typeface=""/>
      </a:majorFont>
      <a:minorFont>
        <a:latin typeface="PF Handboo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Office Theme</vt:lpstr>
      <vt:lpstr>Sim2Real transfer for Reinforcement Learning</vt:lpstr>
      <vt:lpstr>PowerPoint Presentation</vt:lpstr>
      <vt:lpstr>What is Reinforcement Learning</vt:lpstr>
      <vt:lpstr>What is Reinforcement Learning</vt:lpstr>
      <vt:lpstr>Project and main tasks</vt:lpstr>
      <vt:lpstr>Research on the topic</vt:lpstr>
      <vt:lpstr>Research on the topic</vt:lpstr>
      <vt:lpstr>Research on the topic</vt:lpstr>
      <vt:lpstr>Research on the topic</vt:lpstr>
      <vt:lpstr>Research on the topic</vt:lpstr>
      <vt:lpstr>Research on the topic</vt:lpstr>
      <vt:lpstr>Latest achievement in sim2real transfer</vt:lpstr>
      <vt:lpstr>Current challenges on moving forward</vt:lpstr>
      <vt:lpstr>Current challenges on moving forward</vt:lpstr>
      <vt:lpstr>Current challenges on moving forward</vt:lpstr>
      <vt:lpstr>Current challenges on moving forward</vt:lpstr>
      <vt:lpstr>Current challenges on moving forward</vt:lpstr>
      <vt:lpstr>Next steps</vt:lpstr>
      <vt:lpstr>References</vt:lpstr>
      <vt:lpstr>End of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355</cp:revision>
  <dcterms:created xsi:type="dcterms:W3CDTF">2022-11-21T09:04:58Z</dcterms:created>
  <dcterms:modified xsi:type="dcterms:W3CDTF">2022-11-28T08:41:30Z</dcterms:modified>
</cp:coreProperties>
</file>