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66" r:id="rId4"/>
    <p:sldId id="271" r:id="rId5"/>
    <p:sldId id="263" r:id="rId6"/>
    <p:sldId id="276" r:id="rId7"/>
    <p:sldId id="278" r:id="rId8"/>
    <p:sldId id="282" r:id="rId9"/>
    <p:sldId id="284" r:id="rId10"/>
    <p:sldId id="285" r:id="rId11"/>
    <p:sldId id="281" r:id="rId12"/>
    <p:sldId id="267" r:id="rId13"/>
  </p:sldIdLst>
  <p:sldSz cx="12192000" cy="6858000"/>
  <p:notesSz cx="7559675" cy="106918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sGuy" initials="T" lastIdx="1" clrIdx="0">
    <p:extLst>
      <p:ext uri="{19B8F6BF-5375-455C-9EA6-DF929625EA0E}">
        <p15:presenceInfo xmlns:p15="http://schemas.microsoft.com/office/powerpoint/2012/main" userId="ThisGu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Few-Shot</a:t>
            </a:r>
            <a:r>
              <a:rPr lang="en-GB" baseline="0" dirty="0"/>
              <a:t> Literature Overview (32 papers)</a:t>
            </a:r>
            <a:endParaRPr lang="lv-L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Image Classification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4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18-4F6F-AB17-BB76185F1C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Object Detection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18-4F6F-AB17-BB76185F1C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18-4F6F-AB17-BB76185F1C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4846304"/>
        <c:axId val="513381504"/>
      </c:barChart>
      <c:catAx>
        <c:axId val="45484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13381504"/>
        <c:crosses val="autoZero"/>
        <c:auto val="1"/>
        <c:lblAlgn val="ctr"/>
        <c:lblOffset val="100"/>
        <c:noMultiLvlLbl val="0"/>
      </c:catAx>
      <c:valAx>
        <c:axId val="51338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5484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Few-Shot</a:t>
            </a:r>
            <a:r>
              <a:rPr lang="en-GB" baseline="0" dirty="0"/>
              <a:t> Image Classification Dataset Overview (23 papers)</a:t>
            </a:r>
            <a:endParaRPr lang="lv-L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Omniglot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18-4F6F-AB17-BB76185F1C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miniImageNet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18-4F6F-AB17-BB76185F1C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CUB-200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18-4F6F-AB17-BB76185F1CAD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D-4D73-A42A-6D7A2164AA79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FS CIFAR-100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DD-4D73-A42A-6D7A2164A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4846304"/>
        <c:axId val="513381504"/>
      </c:barChart>
      <c:catAx>
        <c:axId val="45484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13381504"/>
        <c:crosses val="autoZero"/>
        <c:auto val="1"/>
        <c:lblAlgn val="ctr"/>
        <c:lblOffset val="100"/>
        <c:noMultiLvlLbl val="0"/>
      </c:catAx>
      <c:valAx>
        <c:axId val="51338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5484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6T05:28:54.60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F9FA6-87E7-42E8-A040-F7456CD93F9B}" type="datetimeFigureOut">
              <a:rPr lang="lv-LV" smtClean="0"/>
              <a:t>24.02.2020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C5DBC-89F8-48EA-B7F4-A44C007EA6F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336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C5DBC-89F8-48EA-B7F4-A44C007EA6F7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8261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Animation of feature learning?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C5DBC-89F8-48EA-B7F4-A44C007EA6F7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79312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Few-shot</a:t>
            </a:r>
            <a:r>
              <a:rPr lang="lv-LV" dirty="0"/>
              <a:t> </a:t>
            </a:r>
            <a:r>
              <a:rPr lang="lv-LV" dirty="0" err="1"/>
              <a:t>definition</a:t>
            </a:r>
            <a:r>
              <a:rPr lang="lv-LV" dirty="0"/>
              <a:t> (</a:t>
            </a:r>
            <a:r>
              <a:rPr lang="lv-LV" dirty="0" err="1"/>
              <a:t>experience</a:t>
            </a:r>
            <a:r>
              <a:rPr lang="lv-LV" dirty="0"/>
              <a:t>) </a:t>
            </a:r>
            <a:r>
              <a:rPr lang="en-GB" dirty="0"/>
              <a:t>Transfer Learning</a:t>
            </a:r>
            <a:r>
              <a:rPr lang="lv-LV" dirty="0"/>
              <a:t>?</a:t>
            </a:r>
            <a:r>
              <a:rPr lang="en-GB" dirty="0"/>
              <a:t> --- PN ?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C5DBC-89F8-48EA-B7F4-A44C007EA6F7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5791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C5DBC-89F8-48EA-B7F4-A44C007EA6F7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5741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C5DBC-89F8-48EA-B7F4-A44C007EA6F7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9505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C5DBC-89F8-48EA-B7F4-A44C007EA6F7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3930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C5DBC-89F8-48EA-B7F4-A44C007EA6F7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115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Picture 69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rendenlake/omniglot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arxiv.org/pdf/1606.04080v2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paperswithcode.com/sota/few-shot-image-classification-on-mini" TargetMode="External"/><Relationship Id="rId5" Type="http://schemas.openxmlformats.org/officeDocument/2006/relationships/hyperlink" Target="https://arxiv.org/pdf/1805.10123.pdf" TargetMode="External"/><Relationship Id="rId4" Type="http://schemas.openxmlformats.org/officeDocument/2006/relationships/hyperlink" Target="http://www.vision.caltech.edu/visipedia/CUB-200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comments" Target="../comments/comment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4"/>
          <p:cNvPicPr/>
          <p:nvPr/>
        </p:nvPicPr>
        <p:blipFill>
          <a:blip r:embed="rId2"/>
          <a:stretch/>
        </p:blipFill>
        <p:spPr>
          <a:xfrm>
            <a:off x="0" y="5810040"/>
            <a:ext cx="12191040" cy="1046880"/>
          </a:xfrm>
          <a:prstGeom prst="rect">
            <a:avLst/>
          </a:prstGeom>
          <a:ln>
            <a:noFill/>
          </a:ln>
        </p:spPr>
      </p:pic>
      <p:sp>
        <p:nvSpPr>
          <p:cNvPr id="73" name="CustomShape 1"/>
          <p:cNvSpPr/>
          <p:nvPr/>
        </p:nvSpPr>
        <p:spPr>
          <a:xfrm>
            <a:off x="11514240" y="638460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139A294-E9B3-4557-B2C3-D12E12CAE6B9}" type="slidenum">
              <a:rPr lang="en-US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9362160" y="6405840"/>
            <a:ext cx="16146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26/02/2020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3962520" y="6405840"/>
            <a:ext cx="5527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1" i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Dažu-piemēru mācīšanās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4"/>
          <p:cNvSpPr/>
          <p:nvPr/>
        </p:nvSpPr>
        <p:spPr>
          <a:xfrm>
            <a:off x="0" y="2243700"/>
            <a:ext cx="12192000" cy="75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lv-LV" sz="44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Noto Sans CJK SC Regular"/>
              </a:rPr>
              <a:t>Dažu-piemēru mācīšanās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5"/>
          <p:cNvSpPr/>
          <p:nvPr/>
        </p:nvSpPr>
        <p:spPr>
          <a:xfrm>
            <a:off x="5466683" y="3854340"/>
            <a:ext cx="6724357" cy="225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n-US" sz="2000" b="1" strike="noStrike" spc="-1" dirty="0">
              <a:solidFill>
                <a:srgbClr val="484537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Vitālijs</a:t>
            </a:r>
            <a:r>
              <a:rPr lang="en-US" sz="20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2000" b="1" strike="noStrike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Feščenko</a:t>
            </a:r>
            <a:r>
              <a:rPr lang="en-US" sz="20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en-US" sz="2000" b="1" strike="noStrike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Elektronikas</a:t>
            </a:r>
            <a:r>
              <a:rPr lang="en-US" sz="20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un </a:t>
            </a:r>
            <a:r>
              <a:rPr lang="en-US" sz="2000" b="1" strike="noStrike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datorzinātņu</a:t>
            </a:r>
            <a:r>
              <a:rPr lang="en-US" sz="20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2000" b="1" strike="noStrike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institūts</a:t>
            </a:r>
            <a:r>
              <a:rPr lang="en-US" sz="20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(EDI)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Darba</a:t>
            </a:r>
            <a:r>
              <a:rPr lang="en-US" sz="20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2000" b="1" strike="noStrike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vadītājs</a:t>
            </a:r>
            <a:r>
              <a:rPr lang="en-US" sz="20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Roberts </a:t>
            </a:r>
            <a:r>
              <a:rPr lang="en-US" sz="2000" b="1" strike="noStrike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Kadiķis</a:t>
            </a:r>
            <a:r>
              <a:rPr lang="en-US" sz="20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en-US" sz="2000" b="1" strike="noStrike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Dr.sc.ing</a:t>
            </a:r>
            <a:r>
              <a:rPr lang="en-US" sz="20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EDI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6"/>
          <p:cNvSpPr/>
          <p:nvPr/>
        </p:nvSpPr>
        <p:spPr>
          <a:xfrm>
            <a:off x="2011680" y="6410880"/>
            <a:ext cx="210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Vitālijs Feščenko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2"/>
          <p:cNvSpPr/>
          <p:nvPr/>
        </p:nvSpPr>
        <p:spPr>
          <a:xfrm>
            <a:off x="155039" y="1005016"/>
            <a:ext cx="8257441" cy="4847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CustomShape 6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89CB5-86E0-46EF-BA91-EB60E56FCA5E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10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0F845-B02E-4044-AE64-2C7449E55A7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10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AB7F481-505B-4158-A4D4-FEE8A0B9D846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10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D3CC28C-E175-4BB0-B3A0-84A5718B88A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10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BEE6BA7-20FA-4272-97A0-73B2E3E314D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10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758165" y="219240"/>
            <a:ext cx="9740293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/>
          <a:lstStyle/>
          <a:p>
            <a:pPr>
              <a:lnSpc>
                <a:spcPct val="100000"/>
              </a:lnSpc>
            </a:pPr>
            <a:r>
              <a:rPr lang="lv-LV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Iespējamie pētījuma virzieni: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86E2BA98-D656-4580-A1EF-605965F956E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0" y="5810040"/>
            <a:ext cx="12191040" cy="1046880"/>
          </a:xfrm>
          <a:prstGeom prst="rect">
            <a:avLst/>
          </a:prstGeom>
          <a:ln>
            <a:noFill/>
          </a:ln>
        </p:spPr>
      </p:pic>
      <p:sp>
        <p:nvSpPr>
          <p:cNvPr id="17" name="CustomShape 1">
            <a:extLst>
              <a:ext uri="{FF2B5EF4-FFF2-40B4-BE49-F238E27FC236}">
                <a16:creationId xmlns:a16="http://schemas.microsoft.com/office/drawing/2014/main" id="{D811FB38-AF8E-4763-BECC-27C62557F531}"/>
              </a:ext>
            </a:extLst>
          </p:cNvPr>
          <p:cNvSpPr/>
          <p:nvPr/>
        </p:nvSpPr>
        <p:spPr>
          <a:xfrm>
            <a:off x="11514240" y="638460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139A294-E9B3-4557-B2C3-D12E12CAE6B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10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">
            <a:extLst>
              <a:ext uri="{FF2B5EF4-FFF2-40B4-BE49-F238E27FC236}">
                <a16:creationId xmlns:a16="http://schemas.microsoft.com/office/drawing/2014/main" id="{45812182-A23B-461D-8D6E-83D76C7B24B8}"/>
              </a:ext>
            </a:extLst>
          </p:cNvPr>
          <p:cNvSpPr/>
          <p:nvPr/>
        </p:nvSpPr>
        <p:spPr>
          <a:xfrm>
            <a:off x="9362160" y="6405840"/>
            <a:ext cx="16146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26/02/2020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3">
            <a:extLst>
              <a:ext uri="{FF2B5EF4-FFF2-40B4-BE49-F238E27FC236}">
                <a16:creationId xmlns:a16="http://schemas.microsoft.com/office/drawing/2014/main" id="{8A7C76AC-5295-4832-AEEE-ECEA73041DE4}"/>
              </a:ext>
            </a:extLst>
          </p:cNvPr>
          <p:cNvSpPr/>
          <p:nvPr/>
        </p:nvSpPr>
        <p:spPr>
          <a:xfrm>
            <a:off x="3962520" y="6405840"/>
            <a:ext cx="5527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1800" b="1" i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Dažu-piemēru mācīšanās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CustomShape 6">
            <a:extLst>
              <a:ext uri="{FF2B5EF4-FFF2-40B4-BE49-F238E27FC236}">
                <a16:creationId xmlns:a16="http://schemas.microsoft.com/office/drawing/2014/main" id="{BB5D2B69-90FB-40F1-9DB7-F944D502324C}"/>
              </a:ext>
            </a:extLst>
          </p:cNvPr>
          <p:cNvSpPr/>
          <p:nvPr/>
        </p:nvSpPr>
        <p:spPr>
          <a:xfrm>
            <a:off x="2011680" y="6410880"/>
            <a:ext cx="210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6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Vitālijs Feščenko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:a16="http://schemas.microsoft.com/office/drawing/2014/main" id="{F4A1C6AE-FAD0-424D-8686-68DD8F5A20FD}"/>
              </a:ext>
            </a:extLst>
          </p:cNvPr>
          <p:cNvSpPr/>
          <p:nvPr/>
        </p:nvSpPr>
        <p:spPr>
          <a:xfrm>
            <a:off x="307439" y="1157416"/>
            <a:ext cx="8257441" cy="4847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Novērtēt </a:t>
            </a:r>
            <a:r>
              <a:rPr lang="lv-LV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Few-shot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metodes uz citam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datukopam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ar vairāk klasēm (piemēram 9000 kā YOLO9000[5] rakstā)</a:t>
            </a:r>
          </a:p>
          <a:p>
            <a:pPr marL="514350" indent="-514350">
              <a:buFont typeface="+mj-lt"/>
              <a:buAutoNum type="arabicPeriod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Pielāgot klasiskas </a:t>
            </a:r>
            <a:r>
              <a:rPr lang="lv-LV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Few-shot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metodes citiem uzdevumiem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Saprast vai </a:t>
            </a:r>
            <a:r>
              <a:rPr lang="lv-LV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few-shot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metodēm ir līdzīgas problēmas kā ar klasisko trenēšanu (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</a:t>
            </a:r>
            <a:r>
              <a:rPr lang="lv-LV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balanced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lv-LV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bias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lv-LV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6830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2"/>
          <p:cNvSpPr/>
          <p:nvPr/>
        </p:nvSpPr>
        <p:spPr>
          <a:xfrm>
            <a:off x="182881" y="1150209"/>
            <a:ext cx="11854079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r>
              <a:rPr lang="lv-LV" dirty="0"/>
              <a:t>[1] - </a:t>
            </a:r>
            <a:r>
              <a:rPr lang="lv-LV" dirty="0" err="1"/>
              <a:t>Matching</a:t>
            </a:r>
            <a:r>
              <a:rPr lang="lv-LV" dirty="0"/>
              <a:t> </a:t>
            </a:r>
            <a:r>
              <a:rPr lang="lv-LV" dirty="0" err="1"/>
              <a:t>Networks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</a:t>
            </a:r>
            <a:r>
              <a:rPr lang="lv-LV" dirty="0" err="1"/>
              <a:t>Shot</a:t>
            </a:r>
            <a:r>
              <a:rPr lang="lv-LV" dirty="0"/>
              <a:t> </a:t>
            </a:r>
            <a:r>
              <a:rPr lang="lv-LV" dirty="0" err="1"/>
              <a:t>Learning,Vinyals</a:t>
            </a:r>
            <a:r>
              <a:rPr lang="lv-LV" dirty="0"/>
              <a:t> </a:t>
            </a:r>
            <a:r>
              <a:rPr lang="lv-LV" dirty="0" err="1"/>
              <a:t>et</a:t>
            </a:r>
            <a:r>
              <a:rPr lang="lv-LV" dirty="0"/>
              <a:t> </a:t>
            </a:r>
            <a:r>
              <a:rPr lang="lv-LV" dirty="0" err="1"/>
              <a:t>al</a:t>
            </a:r>
            <a:r>
              <a:rPr lang="lv-LV" dirty="0"/>
              <a:t>, 2017, pieejams tiešsaistē: </a:t>
            </a:r>
            <a:r>
              <a:rPr lang="lv-LV" dirty="0">
                <a:hlinkClick r:id="rId2"/>
              </a:rPr>
              <a:t>https://arxiv.org/pdf/1606.04080v2.pdf</a:t>
            </a:r>
            <a:r>
              <a:rPr lang="lv-LV" dirty="0"/>
              <a:t> </a:t>
            </a:r>
          </a:p>
          <a:p>
            <a:r>
              <a:rPr lang="lv-LV" dirty="0"/>
              <a:t>[2] – </a:t>
            </a:r>
            <a:r>
              <a:rPr lang="lv-LV" dirty="0" err="1"/>
              <a:t>Omniglot</a:t>
            </a:r>
            <a:r>
              <a:rPr lang="lv-LV" dirty="0"/>
              <a:t> </a:t>
            </a:r>
            <a:r>
              <a:rPr lang="lv-LV" dirty="0" err="1"/>
              <a:t>datukopa</a:t>
            </a:r>
            <a:r>
              <a:rPr lang="lv-LV" dirty="0"/>
              <a:t>: </a:t>
            </a:r>
            <a:r>
              <a:rPr lang="lv-LV" dirty="0">
                <a:hlinkClick r:id="rId3"/>
              </a:rPr>
              <a:t>https://github.com/brendenlake/omniglot</a:t>
            </a:r>
            <a:endParaRPr lang="lv-LV" dirty="0"/>
          </a:p>
          <a:p>
            <a:r>
              <a:rPr lang="lv-LV" dirty="0"/>
              <a:t>[3] – CUB-200 </a:t>
            </a:r>
            <a:r>
              <a:rPr lang="lv-LV" dirty="0" err="1"/>
              <a:t>datukopa</a:t>
            </a:r>
            <a:r>
              <a:rPr lang="lv-LV" dirty="0"/>
              <a:t>: </a:t>
            </a:r>
            <a:r>
              <a:rPr lang="lv-LV" dirty="0">
                <a:hlinkClick r:id="rId4"/>
              </a:rPr>
              <a:t>http://www.vision.caltech.edu/visipedia/CUB-200.html</a:t>
            </a:r>
            <a:endParaRPr lang="lv-LV" dirty="0"/>
          </a:p>
          <a:p>
            <a:r>
              <a:rPr lang="lv-LV" dirty="0"/>
              <a:t>[4] - TADAM: </a:t>
            </a:r>
            <a:r>
              <a:rPr lang="lv-LV" dirty="0" err="1"/>
              <a:t>Task</a:t>
            </a:r>
            <a:r>
              <a:rPr lang="lv-LV" dirty="0"/>
              <a:t> </a:t>
            </a:r>
            <a:r>
              <a:rPr lang="lv-LV" dirty="0" err="1"/>
              <a:t>dependent</a:t>
            </a:r>
            <a:r>
              <a:rPr lang="lv-LV" dirty="0"/>
              <a:t> </a:t>
            </a:r>
            <a:r>
              <a:rPr lang="lv-LV" dirty="0" err="1"/>
              <a:t>adaptive</a:t>
            </a:r>
            <a:r>
              <a:rPr lang="lv-LV" dirty="0"/>
              <a:t> </a:t>
            </a:r>
            <a:r>
              <a:rPr lang="lv-LV" dirty="0" err="1"/>
              <a:t>metric</a:t>
            </a:r>
            <a:r>
              <a:rPr lang="lv-LV" dirty="0"/>
              <a:t> </a:t>
            </a:r>
            <a:r>
              <a:rPr lang="lv-LV" dirty="0" err="1"/>
              <a:t>forimproved</a:t>
            </a:r>
            <a:r>
              <a:rPr lang="lv-LV" dirty="0"/>
              <a:t> </a:t>
            </a:r>
            <a:r>
              <a:rPr lang="lv-LV" dirty="0" err="1"/>
              <a:t>few-shot</a:t>
            </a:r>
            <a:r>
              <a:rPr lang="lv-LV" dirty="0"/>
              <a:t> </a:t>
            </a:r>
            <a:r>
              <a:rPr lang="lv-LV" dirty="0" err="1"/>
              <a:t>learning</a:t>
            </a:r>
            <a:r>
              <a:rPr lang="lv-LV" dirty="0"/>
              <a:t>, </a:t>
            </a:r>
            <a:r>
              <a:rPr lang="lv-LV" dirty="0" err="1"/>
              <a:t>Oreshkin</a:t>
            </a:r>
            <a:r>
              <a:rPr lang="lv-LV" dirty="0"/>
              <a:t> </a:t>
            </a:r>
            <a:r>
              <a:rPr lang="lv-LV" dirty="0" err="1"/>
              <a:t>et</a:t>
            </a:r>
            <a:r>
              <a:rPr lang="lv-LV" dirty="0"/>
              <a:t> </a:t>
            </a:r>
            <a:r>
              <a:rPr lang="lv-LV" dirty="0" err="1"/>
              <a:t>al</a:t>
            </a:r>
            <a:r>
              <a:rPr lang="lv-LV" dirty="0"/>
              <a:t>, 2019, pieejams tiešsaistē: </a:t>
            </a:r>
            <a:r>
              <a:rPr lang="lv-LV" dirty="0">
                <a:hlinkClick r:id="rId5"/>
              </a:rPr>
              <a:t>https://arxiv.org/pdf/1805.10123.pdf</a:t>
            </a:r>
            <a:endParaRPr lang="lv-LV" dirty="0"/>
          </a:p>
          <a:p>
            <a:r>
              <a:rPr lang="lv-LV" dirty="0"/>
              <a:t>[5] - YOLO9000:Better, </a:t>
            </a:r>
            <a:r>
              <a:rPr lang="lv-LV" dirty="0" err="1"/>
              <a:t>Faster</a:t>
            </a:r>
            <a:r>
              <a:rPr lang="lv-LV" dirty="0"/>
              <a:t>, </a:t>
            </a:r>
            <a:r>
              <a:rPr lang="lv-LV" dirty="0" err="1"/>
              <a:t>Stronger</a:t>
            </a:r>
            <a:r>
              <a:rPr lang="lv-LV" dirty="0"/>
              <a:t>, </a:t>
            </a:r>
            <a:r>
              <a:rPr lang="lv-LV" dirty="0" err="1"/>
              <a:t>Redmon</a:t>
            </a:r>
            <a:r>
              <a:rPr lang="lv-LV" dirty="0"/>
              <a:t> </a:t>
            </a:r>
            <a:r>
              <a:rPr lang="lv-LV" dirty="0" err="1"/>
              <a:t>et</a:t>
            </a:r>
            <a:r>
              <a:rPr lang="lv-LV" dirty="0"/>
              <a:t> </a:t>
            </a:r>
            <a:r>
              <a:rPr lang="lv-LV" dirty="0" err="1"/>
              <a:t>al</a:t>
            </a:r>
            <a:r>
              <a:rPr lang="lv-LV" dirty="0"/>
              <a:t>, 2016, pieejams tiešsaistē:  https://arxiv.org/pdf/1612.08242.pdf </a:t>
            </a:r>
            <a:endParaRPr lang="en-GB" dirty="0"/>
          </a:p>
          <a:p>
            <a:r>
              <a:rPr lang="en-GB" dirty="0"/>
              <a:t>[6] - </a:t>
            </a:r>
            <a:r>
              <a:rPr lang="en-GB" dirty="0">
                <a:hlinkClick r:id="rId6"/>
              </a:rPr>
              <a:t>https://paperswithcode.com/sota/few-shot-image-classification-on-mini</a:t>
            </a:r>
            <a:r>
              <a:rPr lang="en-GB" dirty="0"/>
              <a:t> </a:t>
            </a:r>
            <a:endParaRPr lang="lv-LV" dirty="0"/>
          </a:p>
          <a:p>
            <a:endParaRPr lang="lv-LV" dirty="0"/>
          </a:p>
          <a:p>
            <a:endParaRPr lang="lv-LV" dirty="0"/>
          </a:p>
        </p:txBody>
      </p:sp>
      <p:sp>
        <p:nvSpPr>
          <p:cNvPr id="86" name="CustomShape 6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89CB5-86E0-46EF-BA91-EB60E56FCA5E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11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0F845-B02E-4044-AE64-2C7449E55A7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11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AB7F481-505B-4158-A4D4-FEE8A0B9D846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11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D3CC28C-E175-4BB0-B3A0-84A5718B88A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11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BEE6BA7-20FA-4272-97A0-73B2E3E314D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11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926508" y="381609"/>
            <a:ext cx="32914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/>
          <a:lstStyle/>
          <a:p>
            <a:pPr algn="ctr">
              <a:lnSpc>
                <a:spcPct val="100000"/>
              </a:lnSpc>
            </a:pPr>
            <a:r>
              <a:rPr lang="en-GB" sz="3600" b="1" strike="noStrike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Avoti</a:t>
            </a:r>
            <a:r>
              <a:rPr lang="en-GB" sz="36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:</a:t>
            </a:r>
            <a:endParaRPr lang="lv-LV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86E2BA98-D656-4580-A1EF-605965F956EA}"/>
              </a:ext>
            </a:extLst>
          </p:cNvPr>
          <p:cNvPicPr/>
          <p:nvPr/>
        </p:nvPicPr>
        <p:blipFill>
          <a:blip r:embed="rId7"/>
          <a:stretch/>
        </p:blipFill>
        <p:spPr>
          <a:xfrm>
            <a:off x="0" y="5810040"/>
            <a:ext cx="12191040" cy="1046880"/>
          </a:xfrm>
          <a:prstGeom prst="rect">
            <a:avLst/>
          </a:prstGeom>
          <a:ln>
            <a:noFill/>
          </a:ln>
        </p:spPr>
      </p:pic>
      <p:sp>
        <p:nvSpPr>
          <p:cNvPr id="17" name="CustomShape 1">
            <a:extLst>
              <a:ext uri="{FF2B5EF4-FFF2-40B4-BE49-F238E27FC236}">
                <a16:creationId xmlns:a16="http://schemas.microsoft.com/office/drawing/2014/main" id="{D811FB38-AF8E-4763-BECC-27C62557F531}"/>
              </a:ext>
            </a:extLst>
          </p:cNvPr>
          <p:cNvSpPr/>
          <p:nvPr/>
        </p:nvSpPr>
        <p:spPr>
          <a:xfrm>
            <a:off x="11514240" y="638460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139A294-E9B3-4557-B2C3-D12E12CAE6B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11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">
            <a:extLst>
              <a:ext uri="{FF2B5EF4-FFF2-40B4-BE49-F238E27FC236}">
                <a16:creationId xmlns:a16="http://schemas.microsoft.com/office/drawing/2014/main" id="{45812182-A23B-461D-8D6E-83D76C7B24B8}"/>
              </a:ext>
            </a:extLst>
          </p:cNvPr>
          <p:cNvSpPr/>
          <p:nvPr/>
        </p:nvSpPr>
        <p:spPr>
          <a:xfrm>
            <a:off x="9362160" y="6405840"/>
            <a:ext cx="16146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26/02/2020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3">
            <a:extLst>
              <a:ext uri="{FF2B5EF4-FFF2-40B4-BE49-F238E27FC236}">
                <a16:creationId xmlns:a16="http://schemas.microsoft.com/office/drawing/2014/main" id="{8A7C76AC-5295-4832-AEEE-ECEA73041DE4}"/>
              </a:ext>
            </a:extLst>
          </p:cNvPr>
          <p:cNvSpPr/>
          <p:nvPr/>
        </p:nvSpPr>
        <p:spPr>
          <a:xfrm>
            <a:off x="3962520" y="6405840"/>
            <a:ext cx="5527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1800" b="1" i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Dažu-piemēru mācīšanās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CustomShape 6">
            <a:extLst>
              <a:ext uri="{FF2B5EF4-FFF2-40B4-BE49-F238E27FC236}">
                <a16:creationId xmlns:a16="http://schemas.microsoft.com/office/drawing/2014/main" id="{BB5D2B69-90FB-40F1-9DB7-F944D502324C}"/>
              </a:ext>
            </a:extLst>
          </p:cNvPr>
          <p:cNvSpPr/>
          <p:nvPr/>
        </p:nvSpPr>
        <p:spPr>
          <a:xfrm>
            <a:off x="2011680" y="6410880"/>
            <a:ext cx="210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6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Vitālijs Feščenko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28674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2"/>
          <p:cNvSpPr/>
          <p:nvPr/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6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89CB5-86E0-46EF-BA91-EB60E56FCA5E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0F845-B02E-4044-AE64-2C7449E55A7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AB7F481-505B-4158-A4D4-FEE8A0B9D846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D3CC28C-E175-4BB0-B3A0-84A5718B88A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BEE6BA7-20FA-4272-97A0-73B2E3E314D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940575" y="239220"/>
            <a:ext cx="3814304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/>
          <a:lstStyle/>
          <a:p>
            <a:pPr algn="ctr">
              <a:lnSpc>
                <a:spcPct val="100000"/>
              </a:lnSpc>
            </a:pPr>
            <a:r>
              <a:rPr lang="lv-LV" sz="36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Tekošais stāvoklis:</a:t>
            </a:r>
            <a:endParaRPr lang="lv-LV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86E2BA98-D656-4580-A1EF-605965F956EA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5810040"/>
            <a:ext cx="12191040" cy="1046880"/>
          </a:xfrm>
          <a:prstGeom prst="rect">
            <a:avLst/>
          </a:prstGeom>
          <a:ln>
            <a:noFill/>
          </a:ln>
        </p:spPr>
      </p:pic>
      <p:sp>
        <p:nvSpPr>
          <p:cNvPr id="17" name="CustomShape 1">
            <a:extLst>
              <a:ext uri="{FF2B5EF4-FFF2-40B4-BE49-F238E27FC236}">
                <a16:creationId xmlns:a16="http://schemas.microsoft.com/office/drawing/2014/main" id="{D811FB38-AF8E-4763-BECC-27C62557F531}"/>
              </a:ext>
            </a:extLst>
          </p:cNvPr>
          <p:cNvSpPr/>
          <p:nvPr/>
        </p:nvSpPr>
        <p:spPr>
          <a:xfrm>
            <a:off x="11514240" y="638460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139A294-E9B3-4557-B2C3-D12E12CAE6B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">
            <a:extLst>
              <a:ext uri="{FF2B5EF4-FFF2-40B4-BE49-F238E27FC236}">
                <a16:creationId xmlns:a16="http://schemas.microsoft.com/office/drawing/2014/main" id="{45812182-A23B-461D-8D6E-83D76C7B24B8}"/>
              </a:ext>
            </a:extLst>
          </p:cNvPr>
          <p:cNvSpPr/>
          <p:nvPr/>
        </p:nvSpPr>
        <p:spPr>
          <a:xfrm>
            <a:off x="9362160" y="6405840"/>
            <a:ext cx="16146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26/02/2020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3">
            <a:extLst>
              <a:ext uri="{FF2B5EF4-FFF2-40B4-BE49-F238E27FC236}">
                <a16:creationId xmlns:a16="http://schemas.microsoft.com/office/drawing/2014/main" id="{8A7C76AC-5295-4832-AEEE-ECEA73041DE4}"/>
              </a:ext>
            </a:extLst>
          </p:cNvPr>
          <p:cNvSpPr/>
          <p:nvPr/>
        </p:nvSpPr>
        <p:spPr>
          <a:xfrm>
            <a:off x="3962520" y="6405840"/>
            <a:ext cx="5527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1800" b="1" i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Dažu-piemēru mācīšanās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CustomShape 6">
            <a:extLst>
              <a:ext uri="{FF2B5EF4-FFF2-40B4-BE49-F238E27FC236}">
                <a16:creationId xmlns:a16="http://schemas.microsoft.com/office/drawing/2014/main" id="{BB5D2B69-90FB-40F1-9DB7-F944D502324C}"/>
              </a:ext>
            </a:extLst>
          </p:cNvPr>
          <p:cNvSpPr/>
          <p:nvPr/>
        </p:nvSpPr>
        <p:spPr>
          <a:xfrm>
            <a:off x="2011680" y="6410880"/>
            <a:ext cx="210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6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Vitālijs Feščenko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5B3456-A95E-474C-9BAC-24C855F2AE33}"/>
              </a:ext>
            </a:extLst>
          </p:cNvPr>
          <p:cNvSpPr/>
          <p:nvPr/>
        </p:nvSpPr>
        <p:spPr>
          <a:xfrm>
            <a:off x="609480" y="1413063"/>
            <a:ext cx="68927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lv-LV" sz="28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Neironu tīkliem(NN) vajag daudz datu: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lv-LV" sz="24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MNIST/CIFAR-10 = 10 klases x 5000 piemēru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lv-LV" sz="24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CIFAR-100 = 100 klases x 600 piemēru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lv-LV" sz="24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MS COCO = 80 klases x 5000 piemēru</a:t>
            </a:r>
          </a:p>
          <a:p>
            <a:pPr>
              <a:lnSpc>
                <a:spcPct val="100000"/>
              </a:lnSpc>
            </a:pPr>
            <a:endParaRPr lang="lv-LV" sz="2800" b="1" spc="-1" dirty="0">
              <a:solidFill>
                <a:srgbClr val="484537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lv-LV" sz="28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NN trenējas ilgi: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4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10</a:t>
            </a:r>
            <a:r>
              <a:rPr lang="lv-LV" sz="2400" spc="-1" baseline="30000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2</a:t>
            </a:r>
            <a:r>
              <a:rPr lang="lv-LV" sz="24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-10</a:t>
            </a:r>
            <a:r>
              <a:rPr lang="lv-LV" sz="2400" spc="-1" baseline="30000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4</a:t>
            </a:r>
            <a:r>
              <a:rPr lang="lv-LV" sz="24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epohas (epoha = visa trenēšanas kopa)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lv-LV" sz="2400" spc="-1" dirty="0">
              <a:solidFill>
                <a:srgbClr val="484537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lv-LV" sz="28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NN nav adaptīvi: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Pēc trenēšanas svari un klases ir fiksētas</a:t>
            </a:r>
            <a:endParaRPr lang="lv-LV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32A60975-DE60-475F-B45E-9CF0A7D931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277" y="88200"/>
            <a:ext cx="3688294" cy="610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606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2"/>
          <p:cNvSpPr/>
          <p:nvPr/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6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89CB5-86E0-46EF-BA91-EB60E56FCA5E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0F845-B02E-4044-AE64-2C7449E55A7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AB7F481-505B-4158-A4D4-FEE8A0B9D846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D3CC28C-E175-4BB0-B3A0-84A5718B88A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BEE6BA7-20FA-4272-97A0-73B2E3E314D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926508" y="381609"/>
            <a:ext cx="32914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/>
          <a:lstStyle/>
          <a:p>
            <a:pPr algn="ctr">
              <a:lnSpc>
                <a:spcPct val="100000"/>
              </a:lnSpc>
            </a:pPr>
            <a:r>
              <a:rPr lang="lv-LV" sz="36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Motivācija:</a:t>
            </a:r>
            <a:endParaRPr lang="lv-LV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86E2BA98-D656-4580-A1EF-605965F956E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0" y="5810040"/>
            <a:ext cx="12191040" cy="1046880"/>
          </a:xfrm>
          <a:prstGeom prst="rect">
            <a:avLst/>
          </a:prstGeom>
          <a:ln>
            <a:noFill/>
          </a:ln>
        </p:spPr>
      </p:pic>
      <p:sp>
        <p:nvSpPr>
          <p:cNvPr id="17" name="CustomShape 1">
            <a:extLst>
              <a:ext uri="{FF2B5EF4-FFF2-40B4-BE49-F238E27FC236}">
                <a16:creationId xmlns:a16="http://schemas.microsoft.com/office/drawing/2014/main" id="{D811FB38-AF8E-4763-BECC-27C62557F531}"/>
              </a:ext>
            </a:extLst>
          </p:cNvPr>
          <p:cNvSpPr/>
          <p:nvPr/>
        </p:nvSpPr>
        <p:spPr>
          <a:xfrm>
            <a:off x="11514240" y="638460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139A294-E9B3-4557-B2C3-D12E12CAE6B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">
            <a:extLst>
              <a:ext uri="{FF2B5EF4-FFF2-40B4-BE49-F238E27FC236}">
                <a16:creationId xmlns:a16="http://schemas.microsoft.com/office/drawing/2014/main" id="{45812182-A23B-461D-8D6E-83D76C7B24B8}"/>
              </a:ext>
            </a:extLst>
          </p:cNvPr>
          <p:cNvSpPr/>
          <p:nvPr/>
        </p:nvSpPr>
        <p:spPr>
          <a:xfrm>
            <a:off x="9362160" y="6405840"/>
            <a:ext cx="16146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26/02/2020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3">
            <a:extLst>
              <a:ext uri="{FF2B5EF4-FFF2-40B4-BE49-F238E27FC236}">
                <a16:creationId xmlns:a16="http://schemas.microsoft.com/office/drawing/2014/main" id="{8A7C76AC-5295-4832-AEEE-ECEA73041DE4}"/>
              </a:ext>
            </a:extLst>
          </p:cNvPr>
          <p:cNvSpPr/>
          <p:nvPr/>
        </p:nvSpPr>
        <p:spPr>
          <a:xfrm>
            <a:off x="3962520" y="6405840"/>
            <a:ext cx="5527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1800" b="1" i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Dažu-piemēru mācīšanās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CustomShape 6">
            <a:extLst>
              <a:ext uri="{FF2B5EF4-FFF2-40B4-BE49-F238E27FC236}">
                <a16:creationId xmlns:a16="http://schemas.microsoft.com/office/drawing/2014/main" id="{BB5D2B69-90FB-40F1-9DB7-F944D502324C}"/>
              </a:ext>
            </a:extLst>
          </p:cNvPr>
          <p:cNvSpPr/>
          <p:nvPr/>
        </p:nvSpPr>
        <p:spPr>
          <a:xfrm>
            <a:off x="2011680" y="6410880"/>
            <a:ext cx="210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6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Vitālijs Feščenko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5B3456-A95E-474C-9BAC-24C855F2AE33}"/>
              </a:ext>
            </a:extLst>
          </p:cNvPr>
          <p:cNvSpPr/>
          <p:nvPr/>
        </p:nvSpPr>
        <p:spPr>
          <a:xfrm>
            <a:off x="753646" y="1292749"/>
            <a:ext cx="111364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lv-LV" sz="28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Izveidot uz Neironu tīkliem bāzētu algoritmu, kas spēj ātri un efektīvi adaptēties jauniem uzdevumiem izmantojot ļoti maz datu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9A1B3B-33F3-48CD-A5B3-F8729D887B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0608" y="2864950"/>
            <a:ext cx="9646152" cy="317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823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2"/>
          <p:cNvSpPr/>
          <p:nvPr/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6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89CB5-86E0-46EF-BA91-EB60E56FCA5E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0F845-B02E-4044-AE64-2C7449E55A7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AB7F481-505B-4158-A4D4-FEE8A0B9D846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D3CC28C-E175-4BB0-B3A0-84A5718B88A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BEE6BA7-20FA-4272-97A0-73B2E3E314D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926508" y="381609"/>
            <a:ext cx="32914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/>
          <a:lstStyle/>
          <a:p>
            <a:pPr algn="ctr">
              <a:lnSpc>
                <a:spcPct val="100000"/>
              </a:lnSpc>
            </a:pPr>
            <a:r>
              <a:rPr lang="lv-LV" sz="3600" b="1" strike="noStrike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Priekšrocības:</a:t>
            </a:r>
            <a:endParaRPr lang="lv-LV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86E2BA98-D656-4580-A1EF-605965F956EA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5810040"/>
            <a:ext cx="12191040" cy="1046880"/>
          </a:xfrm>
          <a:prstGeom prst="rect">
            <a:avLst/>
          </a:prstGeom>
          <a:ln>
            <a:noFill/>
          </a:ln>
        </p:spPr>
      </p:pic>
      <p:sp>
        <p:nvSpPr>
          <p:cNvPr id="17" name="CustomShape 1">
            <a:extLst>
              <a:ext uri="{FF2B5EF4-FFF2-40B4-BE49-F238E27FC236}">
                <a16:creationId xmlns:a16="http://schemas.microsoft.com/office/drawing/2014/main" id="{D811FB38-AF8E-4763-BECC-27C62557F531}"/>
              </a:ext>
            </a:extLst>
          </p:cNvPr>
          <p:cNvSpPr/>
          <p:nvPr/>
        </p:nvSpPr>
        <p:spPr>
          <a:xfrm>
            <a:off x="11514240" y="638460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139A294-E9B3-4557-B2C3-D12E12CAE6B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">
            <a:extLst>
              <a:ext uri="{FF2B5EF4-FFF2-40B4-BE49-F238E27FC236}">
                <a16:creationId xmlns:a16="http://schemas.microsoft.com/office/drawing/2014/main" id="{45812182-A23B-461D-8D6E-83D76C7B24B8}"/>
              </a:ext>
            </a:extLst>
          </p:cNvPr>
          <p:cNvSpPr/>
          <p:nvPr/>
        </p:nvSpPr>
        <p:spPr>
          <a:xfrm>
            <a:off x="9362160" y="6405840"/>
            <a:ext cx="16146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26/02/2020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3">
            <a:extLst>
              <a:ext uri="{FF2B5EF4-FFF2-40B4-BE49-F238E27FC236}">
                <a16:creationId xmlns:a16="http://schemas.microsoft.com/office/drawing/2014/main" id="{8A7C76AC-5295-4832-AEEE-ECEA73041DE4}"/>
              </a:ext>
            </a:extLst>
          </p:cNvPr>
          <p:cNvSpPr/>
          <p:nvPr/>
        </p:nvSpPr>
        <p:spPr>
          <a:xfrm>
            <a:off x="3962520" y="6405840"/>
            <a:ext cx="5527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1800" b="1" i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Dažu-piemēru mācīšanās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CustomShape 6">
            <a:extLst>
              <a:ext uri="{FF2B5EF4-FFF2-40B4-BE49-F238E27FC236}">
                <a16:creationId xmlns:a16="http://schemas.microsoft.com/office/drawing/2014/main" id="{BB5D2B69-90FB-40F1-9DB7-F944D502324C}"/>
              </a:ext>
            </a:extLst>
          </p:cNvPr>
          <p:cNvSpPr/>
          <p:nvPr/>
        </p:nvSpPr>
        <p:spPr>
          <a:xfrm>
            <a:off x="2011680" y="6410880"/>
            <a:ext cx="210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6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Vitālijs Feščenko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DA07B1-0B1C-45D0-93B0-A1A141CA30D4}"/>
              </a:ext>
            </a:extLst>
          </p:cNvPr>
          <p:cNvSpPr/>
          <p:nvPr/>
        </p:nvSpPr>
        <p:spPr>
          <a:xfrm>
            <a:off x="739600" y="1486628"/>
            <a:ext cx="104234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lv-LV" sz="28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Ātra trenēšana</a:t>
            </a:r>
            <a:r>
              <a:rPr lang="lv-LV" sz="28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– </a:t>
            </a:r>
            <a:r>
              <a:rPr lang="en-GB" sz="2800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ja</a:t>
            </a:r>
            <a:r>
              <a:rPr lang="en-GB" sz="28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lv-LV" sz="28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nepieciešams bieži pārmācīt NN vai nav pieejami lieli skaitļošanas resursi (telefons, autonoms robots).</a:t>
            </a:r>
            <a:endParaRPr lang="en-GB" sz="2800" spc="-1" dirty="0">
              <a:solidFill>
                <a:srgbClr val="484537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GB" sz="2800" b="1" spc="-1" dirty="0">
              <a:solidFill>
                <a:srgbClr val="484537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lv-LV" sz="28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Datu efektīva izmantošana</a:t>
            </a:r>
            <a:r>
              <a:rPr lang="lv-LV" sz="28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–</a:t>
            </a:r>
            <a:r>
              <a:rPr lang="en-GB" sz="28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lv-LV" sz="28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ja ir grūti vai neiespējami vākt vairāk datus.</a:t>
            </a:r>
            <a:endParaRPr lang="en-GB" sz="2800" spc="-1" dirty="0">
              <a:solidFill>
                <a:srgbClr val="484537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GB" sz="2800" b="1" spc="-1" dirty="0">
              <a:solidFill>
                <a:srgbClr val="484537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lv-LV" sz="28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Adaptīvs</a:t>
            </a:r>
            <a:r>
              <a:rPr lang="lv-LV" sz="28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– lietotājs grib klasificēt/detektēt/ģenerēt savas klases/objektus.</a:t>
            </a:r>
            <a:r>
              <a:rPr lang="en-GB" sz="28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P</a:t>
            </a:r>
            <a:r>
              <a:rPr lang="lv-LV" sz="2800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ielāgot runas/sejas atpazīšanu konkrētai personai.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lv-LV" sz="2800" spc="-1" dirty="0">
              <a:solidFill>
                <a:srgbClr val="484537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lv-LV" sz="2800" spc="-1" dirty="0">
              <a:solidFill>
                <a:srgbClr val="484537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lv-LV" sz="2800" b="1" spc="-1" dirty="0">
              <a:solidFill>
                <a:srgbClr val="484537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68654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2"/>
          <p:cNvSpPr/>
          <p:nvPr/>
        </p:nvSpPr>
        <p:spPr>
          <a:xfrm>
            <a:off x="478303" y="1440720"/>
            <a:ext cx="589857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lv-LV" sz="2800" dirty="0">
                <a:latin typeface="Calibri" panose="020F0502020204030204" pitchFamily="34" charset="0"/>
                <a:cs typeface="Calibri" panose="020F0502020204030204" pitchFamily="34" charset="0"/>
              </a:rPr>
              <a:t>Trenējam klasifikatoru(NN) uz vienas </a:t>
            </a:r>
            <a:r>
              <a:rPr lang="lv-LV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datukopas</a:t>
            </a:r>
            <a:endParaRPr lang="lv-LV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lv-LV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v-LV" sz="2800" dirty="0">
                <a:latin typeface="Calibri" panose="020F0502020204030204" pitchFamily="34" charset="0"/>
                <a:cs typeface="Calibri" panose="020F0502020204030204" pitchFamily="34" charset="0"/>
              </a:rPr>
              <a:t>Validācijas kopa pārbauda cik labi NN strādā uz neredzētiem piemēriem</a:t>
            </a:r>
          </a:p>
        </p:txBody>
      </p:sp>
      <p:sp>
        <p:nvSpPr>
          <p:cNvPr id="86" name="CustomShape 6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89CB5-86E0-46EF-BA91-EB60E56FCA5E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0F845-B02E-4044-AE64-2C7449E55A7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AB7F481-505B-4158-A4D4-FEE8A0B9D846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D3CC28C-E175-4BB0-B3A0-84A5718B88A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BEE6BA7-20FA-4272-97A0-73B2E3E314D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1236467" y="313200"/>
            <a:ext cx="9740293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/>
          <a:lstStyle/>
          <a:p>
            <a:pPr>
              <a:lnSpc>
                <a:spcPct val="100000"/>
              </a:lnSpc>
            </a:pPr>
            <a:r>
              <a:rPr lang="en-GB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Classical NN training:</a:t>
            </a:r>
            <a:endParaRPr lang="lv-LV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86E2BA98-D656-4580-A1EF-605965F956E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0" y="5810040"/>
            <a:ext cx="12191040" cy="1046880"/>
          </a:xfrm>
          <a:prstGeom prst="rect">
            <a:avLst/>
          </a:prstGeom>
          <a:ln>
            <a:noFill/>
          </a:ln>
        </p:spPr>
      </p:pic>
      <p:sp>
        <p:nvSpPr>
          <p:cNvPr id="17" name="CustomShape 1">
            <a:extLst>
              <a:ext uri="{FF2B5EF4-FFF2-40B4-BE49-F238E27FC236}">
                <a16:creationId xmlns:a16="http://schemas.microsoft.com/office/drawing/2014/main" id="{D811FB38-AF8E-4763-BECC-27C62557F531}"/>
              </a:ext>
            </a:extLst>
          </p:cNvPr>
          <p:cNvSpPr/>
          <p:nvPr/>
        </p:nvSpPr>
        <p:spPr>
          <a:xfrm>
            <a:off x="11514240" y="638460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139A294-E9B3-4557-B2C3-D12E12CAE6B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">
            <a:extLst>
              <a:ext uri="{FF2B5EF4-FFF2-40B4-BE49-F238E27FC236}">
                <a16:creationId xmlns:a16="http://schemas.microsoft.com/office/drawing/2014/main" id="{45812182-A23B-461D-8D6E-83D76C7B24B8}"/>
              </a:ext>
            </a:extLst>
          </p:cNvPr>
          <p:cNvSpPr/>
          <p:nvPr/>
        </p:nvSpPr>
        <p:spPr>
          <a:xfrm>
            <a:off x="9362160" y="6405840"/>
            <a:ext cx="16146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26/02/2020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3">
            <a:extLst>
              <a:ext uri="{FF2B5EF4-FFF2-40B4-BE49-F238E27FC236}">
                <a16:creationId xmlns:a16="http://schemas.microsoft.com/office/drawing/2014/main" id="{8A7C76AC-5295-4832-AEEE-ECEA73041DE4}"/>
              </a:ext>
            </a:extLst>
          </p:cNvPr>
          <p:cNvSpPr/>
          <p:nvPr/>
        </p:nvSpPr>
        <p:spPr>
          <a:xfrm>
            <a:off x="3962520" y="6405840"/>
            <a:ext cx="5527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1800" b="1" i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Dažu-piemēru mācīšanās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CustomShape 6">
            <a:extLst>
              <a:ext uri="{FF2B5EF4-FFF2-40B4-BE49-F238E27FC236}">
                <a16:creationId xmlns:a16="http://schemas.microsoft.com/office/drawing/2014/main" id="{BB5D2B69-90FB-40F1-9DB7-F944D502324C}"/>
              </a:ext>
            </a:extLst>
          </p:cNvPr>
          <p:cNvSpPr/>
          <p:nvPr/>
        </p:nvSpPr>
        <p:spPr>
          <a:xfrm>
            <a:off x="2011680" y="6410880"/>
            <a:ext cx="210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6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Vitālijs Feščenko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" name="Picture 20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0AF58A1-2CFE-48AC-962F-3F9F505B1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873" y="88199"/>
            <a:ext cx="5012313" cy="618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964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6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89CB5-86E0-46EF-BA91-EB60E56FCA5E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0F845-B02E-4044-AE64-2C7449E55A7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AB7F481-505B-4158-A4D4-FEE8A0B9D846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D3CC28C-E175-4BB0-B3A0-84A5718B88A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BEE6BA7-20FA-4272-97A0-73B2E3E314D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758165" y="219240"/>
            <a:ext cx="9740293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/>
          <a:lstStyle/>
          <a:p>
            <a:pPr>
              <a:lnSpc>
                <a:spcPct val="100000"/>
              </a:lnSpc>
            </a:pPr>
            <a:r>
              <a:rPr lang="lv-LV" sz="3600" b="1" spc="-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Few-shot learning: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86E2BA98-D656-4580-A1EF-605965F956E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0" y="5810040"/>
            <a:ext cx="12191040" cy="1046880"/>
          </a:xfrm>
          <a:prstGeom prst="rect">
            <a:avLst/>
          </a:prstGeom>
          <a:ln>
            <a:noFill/>
          </a:ln>
        </p:spPr>
      </p:pic>
      <p:sp>
        <p:nvSpPr>
          <p:cNvPr id="17" name="CustomShape 1">
            <a:extLst>
              <a:ext uri="{FF2B5EF4-FFF2-40B4-BE49-F238E27FC236}">
                <a16:creationId xmlns:a16="http://schemas.microsoft.com/office/drawing/2014/main" id="{D811FB38-AF8E-4763-BECC-27C62557F531}"/>
              </a:ext>
            </a:extLst>
          </p:cNvPr>
          <p:cNvSpPr/>
          <p:nvPr/>
        </p:nvSpPr>
        <p:spPr>
          <a:xfrm>
            <a:off x="11514240" y="638460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139A294-E9B3-4557-B2C3-D12E12CAE6B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">
            <a:extLst>
              <a:ext uri="{FF2B5EF4-FFF2-40B4-BE49-F238E27FC236}">
                <a16:creationId xmlns:a16="http://schemas.microsoft.com/office/drawing/2014/main" id="{45812182-A23B-461D-8D6E-83D76C7B24B8}"/>
              </a:ext>
            </a:extLst>
          </p:cNvPr>
          <p:cNvSpPr/>
          <p:nvPr/>
        </p:nvSpPr>
        <p:spPr>
          <a:xfrm>
            <a:off x="9362160" y="6405840"/>
            <a:ext cx="16146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26/02/2020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3">
            <a:extLst>
              <a:ext uri="{FF2B5EF4-FFF2-40B4-BE49-F238E27FC236}">
                <a16:creationId xmlns:a16="http://schemas.microsoft.com/office/drawing/2014/main" id="{8A7C76AC-5295-4832-AEEE-ECEA73041DE4}"/>
              </a:ext>
            </a:extLst>
          </p:cNvPr>
          <p:cNvSpPr/>
          <p:nvPr/>
        </p:nvSpPr>
        <p:spPr>
          <a:xfrm>
            <a:off x="3962520" y="6405840"/>
            <a:ext cx="5527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1800" b="1" i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Dažu-piemēru mācīšanās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CustomShape 6">
            <a:extLst>
              <a:ext uri="{FF2B5EF4-FFF2-40B4-BE49-F238E27FC236}">
                <a16:creationId xmlns:a16="http://schemas.microsoft.com/office/drawing/2014/main" id="{BB5D2B69-90FB-40F1-9DB7-F944D502324C}"/>
              </a:ext>
            </a:extLst>
          </p:cNvPr>
          <p:cNvSpPr/>
          <p:nvPr/>
        </p:nvSpPr>
        <p:spPr>
          <a:xfrm>
            <a:off x="2011680" y="6410880"/>
            <a:ext cx="210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6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Vitālijs Feščenko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B60002-5A32-429C-996D-AC6A85718C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45788" y="313200"/>
            <a:ext cx="7191171" cy="5811499"/>
          </a:xfrm>
          <a:prstGeom prst="rect">
            <a:avLst/>
          </a:prstGeom>
        </p:spPr>
      </p:pic>
      <p:sp>
        <p:nvSpPr>
          <p:cNvPr id="80" name="CustomShape 2"/>
          <p:cNvSpPr/>
          <p:nvPr/>
        </p:nvSpPr>
        <p:spPr>
          <a:xfrm>
            <a:off x="155041" y="1111576"/>
            <a:ext cx="4690747" cy="50916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lv-LV" sz="2800" dirty="0">
                <a:latin typeface="Calibri" panose="020F0502020204030204" pitchFamily="34" charset="0"/>
                <a:cs typeface="Calibri" panose="020F0502020204030204" pitchFamily="34" charset="0"/>
              </a:rPr>
              <a:t>Trenējam NN modeli (atkarīgs no metodes) uz vairākām mini-</a:t>
            </a:r>
            <a:r>
              <a:rPr lang="lv-LV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datukopam</a:t>
            </a:r>
            <a:r>
              <a:rPr lang="lv-LV" sz="2800" dirty="0">
                <a:latin typeface="Calibri" panose="020F0502020204030204" pitchFamily="34" charset="0"/>
                <a:cs typeface="Calibri" panose="020F0502020204030204" pitchFamily="34" charset="0"/>
              </a:rPr>
              <a:t>, jeb uzdevumiem</a:t>
            </a:r>
          </a:p>
          <a:p>
            <a:pPr marL="514350" indent="-514350">
              <a:buFont typeface="+mj-lt"/>
              <a:buAutoNum type="arabicPeriod"/>
            </a:pPr>
            <a:endParaRPr lang="lv-LV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v-LV" sz="2800" dirty="0">
                <a:latin typeface="Calibri" panose="020F0502020204030204" pitchFamily="34" charset="0"/>
                <a:cs typeface="Calibri" panose="020F0502020204030204" pitchFamily="34" charset="0"/>
              </a:rPr>
              <a:t>Validācijas kopa pārbauda cik labi NN strādā uz neredzētam mini-</a:t>
            </a:r>
            <a:r>
              <a:rPr lang="lv-LV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datukopam</a:t>
            </a:r>
            <a:endParaRPr lang="lv-LV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lv-LV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9829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2"/>
          <p:cNvSpPr/>
          <p:nvPr/>
        </p:nvSpPr>
        <p:spPr>
          <a:xfrm>
            <a:off x="197243" y="1118672"/>
            <a:ext cx="8257441" cy="4847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CustomShape 6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89CB5-86E0-46EF-BA91-EB60E56FCA5E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0F845-B02E-4044-AE64-2C7449E55A7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AB7F481-505B-4158-A4D4-FEE8A0B9D846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D3CC28C-E175-4BB0-B3A0-84A5718B88A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BEE6BA7-20FA-4272-97A0-73B2E3E314D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758165" y="219240"/>
            <a:ext cx="9740293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/>
          <a:lstStyle/>
          <a:p>
            <a:pPr>
              <a:lnSpc>
                <a:spcPct val="100000"/>
              </a:lnSpc>
            </a:pPr>
            <a:r>
              <a:rPr lang="en-GB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Few-shot </a:t>
            </a:r>
            <a:r>
              <a:rPr lang="lv-LV" sz="3600" b="1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learning</a:t>
            </a:r>
            <a:r>
              <a:rPr lang="lv-LV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en-GB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</a:t>
            </a:r>
            <a:r>
              <a:rPr lang="lv-LV" sz="3600" b="1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iterature</a:t>
            </a:r>
            <a:r>
              <a:rPr lang="lv-LV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: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86E2BA98-D656-4580-A1EF-605965F956E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0" y="5810040"/>
            <a:ext cx="12191040" cy="1046880"/>
          </a:xfrm>
          <a:prstGeom prst="rect">
            <a:avLst/>
          </a:prstGeom>
          <a:ln>
            <a:noFill/>
          </a:ln>
        </p:spPr>
      </p:pic>
      <p:sp>
        <p:nvSpPr>
          <p:cNvPr id="17" name="CustomShape 1">
            <a:extLst>
              <a:ext uri="{FF2B5EF4-FFF2-40B4-BE49-F238E27FC236}">
                <a16:creationId xmlns:a16="http://schemas.microsoft.com/office/drawing/2014/main" id="{D811FB38-AF8E-4763-BECC-27C62557F531}"/>
              </a:ext>
            </a:extLst>
          </p:cNvPr>
          <p:cNvSpPr/>
          <p:nvPr/>
        </p:nvSpPr>
        <p:spPr>
          <a:xfrm>
            <a:off x="11514240" y="638460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139A294-E9B3-4557-B2C3-D12E12CAE6B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">
            <a:extLst>
              <a:ext uri="{FF2B5EF4-FFF2-40B4-BE49-F238E27FC236}">
                <a16:creationId xmlns:a16="http://schemas.microsoft.com/office/drawing/2014/main" id="{45812182-A23B-461D-8D6E-83D76C7B24B8}"/>
              </a:ext>
            </a:extLst>
          </p:cNvPr>
          <p:cNvSpPr/>
          <p:nvPr/>
        </p:nvSpPr>
        <p:spPr>
          <a:xfrm>
            <a:off x="9362160" y="6405840"/>
            <a:ext cx="16146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26/02/2020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3">
            <a:extLst>
              <a:ext uri="{FF2B5EF4-FFF2-40B4-BE49-F238E27FC236}">
                <a16:creationId xmlns:a16="http://schemas.microsoft.com/office/drawing/2014/main" id="{8A7C76AC-5295-4832-AEEE-ECEA73041DE4}"/>
              </a:ext>
            </a:extLst>
          </p:cNvPr>
          <p:cNvSpPr/>
          <p:nvPr/>
        </p:nvSpPr>
        <p:spPr>
          <a:xfrm>
            <a:off x="3962520" y="6405840"/>
            <a:ext cx="5527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1800" b="1" i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Dažu-piemēru mācīšanās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CustomShape 6">
            <a:extLst>
              <a:ext uri="{FF2B5EF4-FFF2-40B4-BE49-F238E27FC236}">
                <a16:creationId xmlns:a16="http://schemas.microsoft.com/office/drawing/2014/main" id="{BB5D2B69-90FB-40F1-9DB7-F944D502324C}"/>
              </a:ext>
            </a:extLst>
          </p:cNvPr>
          <p:cNvSpPr/>
          <p:nvPr/>
        </p:nvSpPr>
        <p:spPr>
          <a:xfrm>
            <a:off x="2011680" y="6410880"/>
            <a:ext cx="210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6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Vitālijs Feščenko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C3D107F-4D1F-4953-900D-7AA9ACF000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8442407"/>
              </p:ext>
            </p:extLst>
          </p:nvPr>
        </p:nvGraphicFramePr>
        <p:xfrm>
          <a:off x="5819997" y="678653"/>
          <a:ext cx="648706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CustomShape 2">
            <a:extLst>
              <a:ext uri="{FF2B5EF4-FFF2-40B4-BE49-F238E27FC236}">
                <a16:creationId xmlns:a16="http://schemas.microsoft.com/office/drawing/2014/main" id="{6568AEFC-099C-41C8-96D7-CBBB3F076942}"/>
              </a:ext>
            </a:extLst>
          </p:cNvPr>
          <p:cNvSpPr/>
          <p:nvPr/>
        </p:nvSpPr>
        <p:spPr>
          <a:xfrm>
            <a:off x="197456" y="1040372"/>
            <a:ext cx="5731208" cy="4847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Daudz attēlu klasifikācijas algoritmu </a:t>
            </a:r>
            <a:r>
              <a:rPr lang="lv-LV" sz="2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(paperswithcode.com rada 38 rakstus)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Ap 2018 parādās objektu detektēšana </a:t>
            </a:r>
            <a:r>
              <a:rPr lang="lv-LV" sz="2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(paperswithcode.com tikai 6 raksti)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Citi raksti ietver attēlu ģenerēšanu, tulkošanu un citu.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Izņemot klasifikāciju un objektu detektēšanu, citiem uzdevumiem </a:t>
            </a:r>
            <a:r>
              <a:rPr lang="lv-LV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Few-Shot</a:t>
            </a: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 tiek pielietots ļoti reti.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Objektu detektēšanas algoritmi ir uzdevumam pielāgoti klasiskie klasifikācijas </a:t>
            </a:r>
            <a:r>
              <a:rPr lang="lv-LV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Few-shot</a:t>
            </a: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 algoritmi.</a:t>
            </a:r>
          </a:p>
          <a:p>
            <a:endParaRPr lang="lv-LV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200" b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</a:t>
            </a:r>
            <a:r>
              <a:rPr lang="lv-LV" sz="22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lv-LV" sz="2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 </a:t>
            </a:r>
            <a:r>
              <a:rPr lang="lv-LV" sz="2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lv-LV" sz="2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undersampled</a:t>
            </a:r>
            <a:endParaRPr lang="lv-LV" sz="2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011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2"/>
          <p:cNvSpPr/>
          <p:nvPr/>
        </p:nvSpPr>
        <p:spPr>
          <a:xfrm>
            <a:off x="197243" y="1118672"/>
            <a:ext cx="8257441" cy="4847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CustomShape 6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89CB5-86E0-46EF-BA91-EB60E56FCA5E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8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0F845-B02E-4044-AE64-2C7449E55A7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8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AB7F481-505B-4158-A4D4-FEE8A0B9D846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8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D3CC28C-E175-4BB0-B3A0-84A5718B88A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8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BEE6BA7-20FA-4272-97A0-73B2E3E314D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8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758165" y="219240"/>
            <a:ext cx="9740293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/>
          <a:lstStyle/>
          <a:p>
            <a:pPr>
              <a:lnSpc>
                <a:spcPct val="100000"/>
              </a:lnSpc>
            </a:pPr>
            <a:r>
              <a:rPr lang="en-GB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Few-shot classification</a:t>
            </a:r>
            <a:r>
              <a:rPr lang="lv-LV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en-GB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datasets</a:t>
            </a:r>
            <a:r>
              <a:rPr lang="lv-LV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: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86E2BA98-D656-4580-A1EF-605965F956E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0" y="5810040"/>
            <a:ext cx="12191040" cy="1046880"/>
          </a:xfrm>
          <a:prstGeom prst="rect">
            <a:avLst/>
          </a:prstGeom>
          <a:ln>
            <a:noFill/>
          </a:ln>
        </p:spPr>
      </p:pic>
      <p:sp>
        <p:nvSpPr>
          <p:cNvPr id="17" name="CustomShape 1">
            <a:extLst>
              <a:ext uri="{FF2B5EF4-FFF2-40B4-BE49-F238E27FC236}">
                <a16:creationId xmlns:a16="http://schemas.microsoft.com/office/drawing/2014/main" id="{D811FB38-AF8E-4763-BECC-27C62557F531}"/>
              </a:ext>
            </a:extLst>
          </p:cNvPr>
          <p:cNvSpPr/>
          <p:nvPr/>
        </p:nvSpPr>
        <p:spPr>
          <a:xfrm>
            <a:off x="11514240" y="638460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139A294-E9B3-4557-B2C3-D12E12CAE6B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8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">
            <a:extLst>
              <a:ext uri="{FF2B5EF4-FFF2-40B4-BE49-F238E27FC236}">
                <a16:creationId xmlns:a16="http://schemas.microsoft.com/office/drawing/2014/main" id="{45812182-A23B-461D-8D6E-83D76C7B24B8}"/>
              </a:ext>
            </a:extLst>
          </p:cNvPr>
          <p:cNvSpPr/>
          <p:nvPr/>
        </p:nvSpPr>
        <p:spPr>
          <a:xfrm>
            <a:off x="9362160" y="6405840"/>
            <a:ext cx="16146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26/02/2020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3">
            <a:extLst>
              <a:ext uri="{FF2B5EF4-FFF2-40B4-BE49-F238E27FC236}">
                <a16:creationId xmlns:a16="http://schemas.microsoft.com/office/drawing/2014/main" id="{8A7C76AC-5295-4832-AEEE-ECEA73041DE4}"/>
              </a:ext>
            </a:extLst>
          </p:cNvPr>
          <p:cNvSpPr/>
          <p:nvPr/>
        </p:nvSpPr>
        <p:spPr>
          <a:xfrm>
            <a:off x="3962520" y="6405840"/>
            <a:ext cx="5527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1800" b="1" i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Dažu-piemēru mācīšanās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CustomShape 6">
            <a:extLst>
              <a:ext uri="{FF2B5EF4-FFF2-40B4-BE49-F238E27FC236}">
                <a16:creationId xmlns:a16="http://schemas.microsoft.com/office/drawing/2014/main" id="{BB5D2B69-90FB-40F1-9DB7-F944D502324C}"/>
              </a:ext>
            </a:extLst>
          </p:cNvPr>
          <p:cNvSpPr/>
          <p:nvPr/>
        </p:nvSpPr>
        <p:spPr>
          <a:xfrm>
            <a:off x="2011680" y="6410880"/>
            <a:ext cx="210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6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Vitālijs Feščenko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C3D107F-4D1F-4953-900D-7AA9ACF000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9891605"/>
              </p:ext>
            </p:extLst>
          </p:nvPr>
        </p:nvGraphicFramePr>
        <p:xfrm>
          <a:off x="5819997" y="678653"/>
          <a:ext cx="648706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CustomShape 2">
            <a:extLst>
              <a:ext uri="{FF2B5EF4-FFF2-40B4-BE49-F238E27FC236}">
                <a16:creationId xmlns:a16="http://schemas.microsoft.com/office/drawing/2014/main" id="{6568AEFC-099C-41C8-96D7-CBBB3F076942}"/>
              </a:ext>
            </a:extLst>
          </p:cNvPr>
          <p:cNvSpPr/>
          <p:nvPr/>
        </p:nvSpPr>
        <p:spPr>
          <a:xfrm>
            <a:off x="307440" y="1157416"/>
            <a:ext cx="5396536" cy="4847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CustomShape 2">
            <a:extLst>
              <a:ext uri="{FF2B5EF4-FFF2-40B4-BE49-F238E27FC236}">
                <a16:creationId xmlns:a16="http://schemas.microsoft.com/office/drawing/2014/main" id="{C18214CB-BA52-4960-98C0-BF906CABD59B}"/>
              </a:ext>
            </a:extLst>
          </p:cNvPr>
          <p:cNvSpPr/>
          <p:nvPr/>
        </p:nvSpPr>
        <p:spPr>
          <a:xfrm>
            <a:off x="364792" y="1027816"/>
            <a:ext cx="5396536" cy="4847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Omniglot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[1] </a:t>
            </a:r>
            <a:r>
              <a:rPr lang="lv-LV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datukopa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tiek izmantota retāk.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CUB-200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[3] ir 200 dažādas sugas putni, katram putnam 30 bildes? (pavisam 6000)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miniImageNet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[2] kļuva populārāka, 100 klases x 600 bildes.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FS CIFAR-100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[4] ir 100 klases ar 600 bildēm (kā CIFAR100), tikai citādi sadalītas klases.</a:t>
            </a:r>
          </a:p>
          <a:p>
            <a:r>
              <a:rPr lang="lv-LV" sz="2400" b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</a:t>
            </a:r>
            <a:r>
              <a:rPr lang="lv-LV" sz="24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lv-LV" sz="24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lv-LV" sz="24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papers</a:t>
            </a:r>
            <a:r>
              <a:rPr lang="lv-LV" sz="24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lv-LV" sz="24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lang="lv-LV" sz="24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datasets</a:t>
            </a:r>
            <a:endParaRPr lang="lv-LV" sz="24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1044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2"/>
          <p:cNvSpPr/>
          <p:nvPr/>
        </p:nvSpPr>
        <p:spPr>
          <a:xfrm>
            <a:off x="197243" y="1118672"/>
            <a:ext cx="8257441" cy="4847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CustomShape 6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89CB5-86E0-46EF-BA91-EB60E56FCA5E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9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D10F845-B02E-4044-AE64-2C7449E55A7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9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AB7F481-505B-4158-A4D4-FEE8A0B9D846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9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D3CC28C-E175-4BB0-B3A0-84A5718B88A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9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11514240" y="729612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BEE6BA7-20FA-4272-97A0-73B2E3E314DA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9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758165" y="219240"/>
            <a:ext cx="9740293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/>
          <a:lstStyle/>
          <a:p>
            <a:pPr>
              <a:lnSpc>
                <a:spcPct val="100000"/>
              </a:lnSpc>
            </a:pPr>
            <a:r>
              <a:rPr lang="en-GB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5-way 5-shot classification</a:t>
            </a:r>
            <a:r>
              <a:rPr lang="lv-LV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en-GB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on </a:t>
            </a:r>
            <a:r>
              <a:rPr lang="en-GB" sz="3600" b="1" spc="-1" dirty="0" err="1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miniImageNet</a:t>
            </a:r>
            <a:r>
              <a:rPr lang="en-GB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[6]</a:t>
            </a:r>
            <a:r>
              <a:rPr lang="lv-LV" sz="3600" b="1" spc="-1" dirty="0">
                <a:solidFill>
                  <a:srgbClr val="48453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: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86E2BA98-D656-4580-A1EF-605965F956E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0" y="5810040"/>
            <a:ext cx="12191040" cy="1046880"/>
          </a:xfrm>
          <a:prstGeom prst="rect">
            <a:avLst/>
          </a:prstGeom>
          <a:ln>
            <a:noFill/>
          </a:ln>
        </p:spPr>
      </p:pic>
      <p:sp>
        <p:nvSpPr>
          <p:cNvPr id="17" name="CustomShape 1">
            <a:extLst>
              <a:ext uri="{FF2B5EF4-FFF2-40B4-BE49-F238E27FC236}">
                <a16:creationId xmlns:a16="http://schemas.microsoft.com/office/drawing/2014/main" id="{D811FB38-AF8E-4763-BECC-27C62557F531}"/>
              </a:ext>
            </a:extLst>
          </p:cNvPr>
          <p:cNvSpPr/>
          <p:nvPr/>
        </p:nvSpPr>
        <p:spPr>
          <a:xfrm>
            <a:off x="11514240" y="6384600"/>
            <a:ext cx="522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139A294-E9B3-4557-B2C3-D12E12CAE6B9}" type="slidenum">
              <a:rPr lang="lv-LV" sz="1800" b="1" strike="noStrike" spc="-1" smtClean="0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9</a:t>
            </a:fld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">
            <a:extLst>
              <a:ext uri="{FF2B5EF4-FFF2-40B4-BE49-F238E27FC236}">
                <a16:creationId xmlns:a16="http://schemas.microsoft.com/office/drawing/2014/main" id="{45812182-A23B-461D-8D6E-83D76C7B24B8}"/>
              </a:ext>
            </a:extLst>
          </p:cNvPr>
          <p:cNvSpPr/>
          <p:nvPr/>
        </p:nvSpPr>
        <p:spPr>
          <a:xfrm>
            <a:off x="9362160" y="6405840"/>
            <a:ext cx="16146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8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26/02/2020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3">
            <a:extLst>
              <a:ext uri="{FF2B5EF4-FFF2-40B4-BE49-F238E27FC236}">
                <a16:creationId xmlns:a16="http://schemas.microsoft.com/office/drawing/2014/main" id="{8A7C76AC-5295-4832-AEEE-ECEA73041DE4}"/>
              </a:ext>
            </a:extLst>
          </p:cNvPr>
          <p:cNvSpPr/>
          <p:nvPr/>
        </p:nvSpPr>
        <p:spPr>
          <a:xfrm>
            <a:off x="3962520" y="6405840"/>
            <a:ext cx="5527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1800" b="1" i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Dažu-piemēru mācīšanās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CustomShape 6">
            <a:extLst>
              <a:ext uri="{FF2B5EF4-FFF2-40B4-BE49-F238E27FC236}">
                <a16:creationId xmlns:a16="http://schemas.microsoft.com/office/drawing/2014/main" id="{BB5D2B69-90FB-40F1-9DB7-F944D502324C}"/>
              </a:ext>
            </a:extLst>
          </p:cNvPr>
          <p:cNvSpPr/>
          <p:nvPr/>
        </p:nvSpPr>
        <p:spPr>
          <a:xfrm>
            <a:off x="2011680" y="6410880"/>
            <a:ext cx="210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1600" b="1" strike="noStrike" spc="-1">
                <a:solidFill>
                  <a:srgbClr val="91C32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Vitālijs Feščenko</a:t>
            </a:r>
            <a:endParaRPr lang="lv-LV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CustomShape 2">
            <a:extLst>
              <a:ext uri="{FF2B5EF4-FFF2-40B4-BE49-F238E27FC236}">
                <a16:creationId xmlns:a16="http://schemas.microsoft.com/office/drawing/2014/main" id="{6568AEFC-099C-41C8-96D7-CBBB3F076942}"/>
              </a:ext>
            </a:extLst>
          </p:cNvPr>
          <p:cNvSpPr/>
          <p:nvPr/>
        </p:nvSpPr>
        <p:spPr>
          <a:xfrm>
            <a:off x="307440" y="1157416"/>
            <a:ext cx="5396536" cy="4847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3D61E0E6-36BD-47F8-A9FD-736EFD39EA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395" y="845563"/>
            <a:ext cx="9382556" cy="547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693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3177</TotalTime>
  <Words>712</Words>
  <Application>Microsoft Office PowerPoint</Application>
  <PresentationFormat>Widescreen</PresentationFormat>
  <Paragraphs>166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Kaspars Ozols (EDI)</dc:creator>
  <dc:description/>
  <cp:lastModifiedBy>ThisGuy</cp:lastModifiedBy>
  <cp:revision>369</cp:revision>
  <dcterms:created xsi:type="dcterms:W3CDTF">2017-10-05T10:56:12Z</dcterms:created>
  <dcterms:modified xsi:type="dcterms:W3CDTF">2020-02-26T12:24:44Z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