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9" r:id="rId3"/>
    <p:sldId id="295" r:id="rId4"/>
    <p:sldId id="282" r:id="rId5"/>
    <p:sldId id="284" r:id="rId6"/>
    <p:sldId id="285" r:id="rId7"/>
    <p:sldId id="283" r:id="rId8"/>
    <p:sldId id="286" r:id="rId9"/>
    <p:sldId id="287" r:id="rId10"/>
    <p:sldId id="288" r:id="rId11"/>
    <p:sldId id="294" r:id="rId12"/>
    <p:sldId id="293" r:id="rId13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6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32" autoAdjust="0"/>
  </p:normalViewPr>
  <p:slideViewPr>
    <p:cSldViewPr>
      <p:cViewPr varScale="1">
        <p:scale>
          <a:sx n="88" d="100"/>
          <a:sy n="88" d="100"/>
        </p:scale>
        <p:origin x="222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632A7-5DAB-4FC0-AB91-A088A83DBB6B}" type="datetimeFigureOut">
              <a:rPr lang="lv-LV" smtClean="0"/>
              <a:t>2020.01.31.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0A230-3B3F-4987-92EF-BDA55CC9448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01509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0A230-3B3F-4987-92EF-BDA55CC9448F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06784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0A230-3B3F-4987-92EF-BDA55CC9448F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89483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0A230-3B3F-4987-92EF-BDA55CC9448F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11997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/>
              <a:t>Rediģēt šablona apakšvirsraksta stilu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F0BC9-5800-47E6-A4BA-B5F879A0F97C}" type="datetimeFigureOut">
              <a:rPr lang="lv-LV" smtClean="0"/>
              <a:t>2020.01.31.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DCC8-D656-49FD-85E4-62D5B5127ED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93480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F0BC9-5800-47E6-A4BA-B5F879A0F97C}" type="datetimeFigureOut">
              <a:rPr lang="lv-LV" smtClean="0"/>
              <a:t>2020.01.31.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DCC8-D656-49FD-85E4-62D5B5127ED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27437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F0BC9-5800-47E6-A4BA-B5F879A0F97C}" type="datetimeFigureOut">
              <a:rPr lang="lv-LV" smtClean="0"/>
              <a:t>2020.01.31.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DCC8-D656-49FD-85E4-62D5B5127ED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4740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F0BC9-5800-47E6-A4BA-B5F879A0F97C}" type="datetimeFigureOut">
              <a:rPr lang="lv-LV" smtClean="0"/>
              <a:t>2020.01.31.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DCC8-D656-49FD-85E4-62D5B5127ED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00111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F0BC9-5800-47E6-A4BA-B5F879A0F97C}" type="datetimeFigureOut">
              <a:rPr lang="lv-LV" smtClean="0"/>
              <a:t>2020.01.31.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DCC8-D656-49FD-85E4-62D5B5127ED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26062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F0BC9-5800-47E6-A4BA-B5F879A0F97C}" type="datetimeFigureOut">
              <a:rPr lang="lv-LV" smtClean="0"/>
              <a:t>2020.01.31.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DCC8-D656-49FD-85E4-62D5B5127ED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76588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F0BC9-5800-47E6-A4BA-B5F879A0F97C}" type="datetimeFigureOut">
              <a:rPr lang="lv-LV" smtClean="0"/>
              <a:t>2020.01.31.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DCC8-D656-49FD-85E4-62D5B5127ED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23394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F0BC9-5800-47E6-A4BA-B5F879A0F97C}" type="datetimeFigureOut">
              <a:rPr lang="lv-LV" smtClean="0"/>
              <a:t>2020.01.31.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DCC8-D656-49FD-85E4-62D5B5127ED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30445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F0BC9-5800-47E6-A4BA-B5F879A0F97C}" type="datetimeFigureOut">
              <a:rPr lang="lv-LV" smtClean="0"/>
              <a:t>2020.01.31.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DCC8-D656-49FD-85E4-62D5B5127ED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03152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F0BC9-5800-47E6-A4BA-B5F879A0F97C}" type="datetimeFigureOut">
              <a:rPr lang="lv-LV" smtClean="0"/>
              <a:t>2020.01.31.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DCC8-D656-49FD-85E4-62D5B5127ED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01221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F0BC9-5800-47E6-A4BA-B5F879A0F97C}" type="datetimeFigureOut">
              <a:rPr lang="lv-LV" smtClean="0"/>
              <a:t>2020.01.31.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DCC8-D656-49FD-85E4-62D5B5127ED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85386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F0BC9-5800-47E6-A4BA-B5F879A0F97C}" type="datetimeFigureOut">
              <a:rPr lang="lv-LV" smtClean="0"/>
              <a:t>2020.01.31.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DDCC8-D656-49FD-85E4-62D5B5127ED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46102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07443" y="2617824"/>
            <a:ext cx="7377113" cy="1104354"/>
          </a:xfrm>
        </p:spPr>
        <p:txBody>
          <a:bodyPr>
            <a:normAutofit fontScale="92500"/>
          </a:bodyPr>
          <a:lstStyle/>
          <a:p>
            <a:r>
              <a:rPr lang="lv-LV" altLang="en-US" b="1" dirty="0">
                <a:solidFill>
                  <a:schemeClr val="tx1"/>
                </a:solidFill>
                <a:latin typeface="+mj-lt"/>
              </a:rPr>
              <a:t>Pētniecības aktualitātes Latvijas Universitātes Ģeodēzijas un ģeoinformātikas institūtā</a:t>
            </a:r>
          </a:p>
        </p:txBody>
      </p:sp>
      <p:sp>
        <p:nvSpPr>
          <p:cNvPr id="5124" name="TextBox 1"/>
          <p:cNvSpPr txBox="1">
            <a:spLocks noChangeArrowheads="1"/>
          </p:cNvSpPr>
          <p:nvPr/>
        </p:nvSpPr>
        <p:spPr bwMode="auto">
          <a:xfrm>
            <a:off x="1953666" y="4750858"/>
            <a:ext cx="82822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lv-LV" altLang="en-US" u="sng" dirty="0" smtClean="0">
                <a:latin typeface="+mn-lt"/>
              </a:rPr>
              <a:t>Katerīna Morozova</a:t>
            </a:r>
            <a:r>
              <a:rPr lang="lv-LV" altLang="en-US" dirty="0" smtClean="0">
                <a:latin typeface="+mn-lt"/>
              </a:rPr>
              <a:t>, Gunārs Silabriedis, Jānis Balodis, Ansis Zariņš, Augusts Rubāns, Diāna Haritonova, Inese Vārna, Marita Cekule, Ingus Mitrofanovs</a:t>
            </a:r>
            <a:endParaRPr lang="en-US" altLang="en-US" dirty="0" smtClean="0">
              <a:latin typeface="+mn-lt"/>
            </a:endParaRPr>
          </a:p>
        </p:txBody>
      </p:sp>
      <p:sp>
        <p:nvSpPr>
          <p:cNvPr id="15" name="Taisnstūris 3"/>
          <p:cNvSpPr/>
          <p:nvPr/>
        </p:nvSpPr>
        <p:spPr>
          <a:xfrm>
            <a:off x="1" y="6525344"/>
            <a:ext cx="12191999" cy="332656"/>
          </a:xfrm>
          <a:prstGeom prst="rect">
            <a:avLst/>
          </a:prstGeom>
          <a:solidFill>
            <a:srgbClr val="1646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</a:t>
            </a:r>
            <a:r>
              <a:rPr lang="en-GB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lv-LV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janvāris, 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lv-LV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lv-LV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Rīga</a:t>
            </a:r>
            <a:endParaRPr lang="en-GB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0" y="6523125"/>
            <a:ext cx="12191999" cy="334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2A6A357-19E2-4F01-97FA-12088DC7DB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04" y="457109"/>
            <a:ext cx="1352072" cy="1324992"/>
          </a:xfrm>
          <a:prstGeom prst="rect">
            <a:avLst/>
          </a:prstGeom>
        </p:spPr>
      </p:pic>
      <p:sp>
        <p:nvSpPr>
          <p:cNvPr id="14" name="Taisnstūris 3">
            <a:extLst>
              <a:ext uri="{FF2B5EF4-FFF2-40B4-BE49-F238E27FC236}">
                <a16:creationId xmlns="" xmlns:a16="http://schemas.microsoft.com/office/drawing/2014/main" id="{E7EE24BD-F8CB-4107-9B7C-A16E3E59003E}"/>
              </a:ext>
            </a:extLst>
          </p:cNvPr>
          <p:cNvSpPr/>
          <p:nvPr/>
        </p:nvSpPr>
        <p:spPr>
          <a:xfrm>
            <a:off x="1" y="344"/>
            <a:ext cx="12191999" cy="332656"/>
          </a:xfrm>
          <a:prstGeom prst="rect">
            <a:avLst/>
          </a:prstGeom>
          <a:solidFill>
            <a:srgbClr val="1646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LU 78.STARPTAUTISKĀ ZINĀTNISKĀ KONFERENCE: PLENĀRSĒDE. INOVATĪVAS INFORMĀCIJAS TEHNOLOĢIJAS</a:t>
            </a:r>
            <a:endParaRPr lang="lv-LV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="" xmlns:a16="http://schemas.microsoft.com/office/drawing/2014/main" id="{A3E48F5B-E85A-43E0-B9C0-56FFA29F73C9}"/>
              </a:ext>
            </a:extLst>
          </p:cNvPr>
          <p:cNvSpPr txBox="1">
            <a:spLocks/>
          </p:cNvSpPr>
          <p:nvPr/>
        </p:nvSpPr>
        <p:spPr>
          <a:xfrm>
            <a:off x="-1190" y="-27384"/>
            <a:ext cx="12191999" cy="334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643"/>
            <a:ext cx="450532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7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D58DC13C-14F3-4424-BC2D-181ACAAC7ABF}"/>
              </a:ext>
            </a:extLst>
          </p:cNvPr>
          <p:cNvSpPr txBox="1">
            <a:spLocks/>
          </p:cNvSpPr>
          <p:nvPr/>
        </p:nvSpPr>
        <p:spPr>
          <a:xfrm>
            <a:off x="-1190" y="-27384"/>
            <a:ext cx="12191999" cy="334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 Symposium on Applied Geoinformatics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4201E333-79AA-42DF-91CB-3DF59D25FA58}"/>
              </a:ext>
            </a:extLst>
          </p:cNvPr>
          <p:cNvSpPr txBox="1">
            <a:spLocks/>
          </p:cNvSpPr>
          <p:nvPr/>
        </p:nvSpPr>
        <p:spPr>
          <a:xfrm>
            <a:off x="0" y="6523125"/>
            <a:ext cx="12191999" cy="334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7-9 November 2019 | Istanbul, Turkey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="" xmlns:a16="http://schemas.microsoft.com/office/drawing/2014/main" id="{E150E40C-3460-4F56-AF32-907FCA8B05A7}"/>
              </a:ext>
            </a:extLst>
          </p:cNvPr>
          <p:cNvSpPr txBox="1">
            <a:spLocks/>
          </p:cNvSpPr>
          <p:nvPr/>
        </p:nvSpPr>
        <p:spPr>
          <a:xfrm>
            <a:off x="11784632" y="6523125"/>
            <a:ext cx="333400" cy="3348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A0C504EF-4EE0-4939-8AB0-6B55AED77C01}" type="slidenum">
              <a:rPr lang="lv-LV" altLang="en-US" smtClean="0">
                <a:solidFill>
                  <a:schemeClr val="bg1"/>
                </a:solidFill>
              </a:rPr>
              <a:pPr/>
              <a:t>10</a:t>
            </a:fld>
            <a:endParaRPr lang="lv-LV" altLang="en-US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B46B1761-5158-4668-9C70-6E5D0893A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GB" altLang="en-US" sz="4000" dirty="0"/>
              <a:t>EUREF Permanent Network Densification analysis centre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E6CB0292-9BB1-40B1-A112-58C89FDD846E}"/>
              </a:ext>
            </a:extLst>
          </p:cNvPr>
          <p:cNvSpPr txBox="1">
            <a:spLocks/>
          </p:cNvSpPr>
          <p:nvPr/>
        </p:nvSpPr>
        <p:spPr>
          <a:xfrm>
            <a:off x="2135560" y="3046986"/>
            <a:ext cx="5105400" cy="64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err="1"/>
              <a:t>LatPos</a:t>
            </a:r>
            <a:endParaRPr lang="en-US" sz="2800" dirty="0"/>
          </a:p>
        </p:txBody>
      </p:sp>
      <p:sp>
        <p:nvSpPr>
          <p:cNvPr id="11" name="Text Placeholder 4">
            <a:extLst>
              <a:ext uri="{FF2B5EF4-FFF2-40B4-BE49-F238E27FC236}">
                <a16:creationId xmlns="" xmlns:a16="http://schemas.microsoft.com/office/drawing/2014/main" id="{3ABF6193-F088-4B4F-B1FE-489E766CDE73}"/>
              </a:ext>
            </a:extLst>
          </p:cNvPr>
          <p:cNvSpPr txBox="1">
            <a:spLocks/>
          </p:cNvSpPr>
          <p:nvPr/>
        </p:nvSpPr>
        <p:spPr>
          <a:xfrm>
            <a:off x="7119259" y="3026733"/>
            <a:ext cx="3426781" cy="6413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EUPOS-Riga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0B20978-FF42-48C7-8EFE-59E61AC1B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3429000"/>
            <a:ext cx="4863482" cy="29717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67DD1E7-2BD2-4CBD-A146-27F6F9137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2356" y="3475463"/>
            <a:ext cx="3481983" cy="2892107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0BFF08F2-64F1-4848-AFC3-B1F3CD042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708076"/>
            <a:ext cx="10972800" cy="1886302"/>
          </a:xfrm>
        </p:spPr>
        <p:txBody>
          <a:bodyPr>
            <a:noAutofit/>
          </a:bodyPr>
          <a:lstStyle/>
          <a:p>
            <a:r>
              <a:rPr lang="lv-LV" sz="2400" dirty="0"/>
              <a:t>2007. – </a:t>
            </a:r>
            <a:r>
              <a:rPr lang="lv-LV" sz="2400" dirty="0" smtClean="0"/>
              <a:t>2020. </a:t>
            </a:r>
            <a:r>
              <a:rPr lang="lv-LV" sz="2400" dirty="0"/>
              <a:t>gada novērojumi 26 LatPos stacijām un 5 EUPOS®-Riga  tiek apstrādati  Ģeodēzijas un ģeoinformātikas institūtā</a:t>
            </a:r>
            <a:r>
              <a:rPr lang="lv-LV" sz="2400" dirty="0" smtClean="0"/>
              <a:t>;</a:t>
            </a:r>
            <a:endParaRPr lang="en-GB" sz="2400" dirty="0"/>
          </a:p>
          <a:p>
            <a:r>
              <a:rPr lang="lv-LV" sz="2400" dirty="0"/>
              <a:t>Nedēļas risinājumi SINEX formātā regulāri tiek sūtīti uz EPN Analīzes centru.</a:t>
            </a:r>
          </a:p>
        </p:txBody>
      </p:sp>
      <p:sp>
        <p:nvSpPr>
          <p:cNvPr id="17" name="Taisnstūris 3">
            <a:extLst>
              <a:ext uri="{FF2B5EF4-FFF2-40B4-BE49-F238E27FC236}">
                <a16:creationId xmlns="" xmlns:a16="http://schemas.microsoft.com/office/drawing/2014/main" id="{E7EE24BD-F8CB-4107-9B7C-A16E3E59003E}"/>
              </a:ext>
            </a:extLst>
          </p:cNvPr>
          <p:cNvSpPr/>
          <p:nvPr/>
        </p:nvSpPr>
        <p:spPr>
          <a:xfrm>
            <a:off x="1" y="344"/>
            <a:ext cx="12191999" cy="332656"/>
          </a:xfrm>
          <a:prstGeom prst="rect">
            <a:avLst/>
          </a:prstGeom>
          <a:solidFill>
            <a:srgbClr val="1646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LU 78.STARPTAUTISKĀ ZINĀTNISKĀ KONFERENCE: PLENĀRSĒDE. INOVATĪVAS INFORMĀCIJAS TEHNOLOĢIJAS</a:t>
            </a:r>
            <a:endParaRPr lang="lv-LV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aisnstūris 3"/>
          <p:cNvSpPr/>
          <p:nvPr/>
        </p:nvSpPr>
        <p:spPr>
          <a:xfrm>
            <a:off x="1" y="6525344"/>
            <a:ext cx="12191999" cy="332656"/>
          </a:xfrm>
          <a:prstGeom prst="rect">
            <a:avLst/>
          </a:prstGeom>
          <a:solidFill>
            <a:srgbClr val="1646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</a:t>
            </a:r>
            <a:r>
              <a:rPr lang="en-GB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lv-LV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janvāris, 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lv-LV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lv-LV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Rīga</a:t>
            </a:r>
            <a:endParaRPr lang="en-GB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80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3B04C4C6-097D-4357-94D2-6EA0AA22D764}"/>
              </a:ext>
            </a:extLst>
          </p:cNvPr>
          <p:cNvSpPr txBox="1">
            <a:spLocks/>
          </p:cNvSpPr>
          <p:nvPr/>
        </p:nvSpPr>
        <p:spPr>
          <a:xfrm>
            <a:off x="-1190" y="-27384"/>
            <a:ext cx="12191999" cy="334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 Symposium on Applied Geoinformatics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91C56898-E0F7-4402-A13E-2177843C4F7B}"/>
              </a:ext>
            </a:extLst>
          </p:cNvPr>
          <p:cNvSpPr txBox="1">
            <a:spLocks/>
          </p:cNvSpPr>
          <p:nvPr/>
        </p:nvSpPr>
        <p:spPr>
          <a:xfrm>
            <a:off x="0" y="6523125"/>
            <a:ext cx="12191999" cy="334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7-9 November 2019 | Istanbul, Turkey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="" xmlns:a16="http://schemas.microsoft.com/office/drawing/2014/main" id="{98C9861E-A999-4671-8BFA-8DDCA4EEEBA2}"/>
              </a:ext>
            </a:extLst>
          </p:cNvPr>
          <p:cNvSpPr txBox="1">
            <a:spLocks/>
          </p:cNvSpPr>
          <p:nvPr/>
        </p:nvSpPr>
        <p:spPr>
          <a:xfrm>
            <a:off x="11784632" y="6523125"/>
            <a:ext cx="333400" cy="3348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A0C504EF-4EE0-4939-8AB0-6B55AED77C01}" type="slidenum">
              <a:rPr lang="lv-LV" altLang="en-US" smtClean="0">
                <a:solidFill>
                  <a:schemeClr val="bg1"/>
                </a:solidFill>
              </a:rPr>
              <a:pPr/>
              <a:t>11</a:t>
            </a:fld>
            <a:endParaRPr lang="lv-LV" altLang="en-US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C04ACCBE-8BC1-4854-A411-82C432B4B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GB" altLang="en-US" sz="4000" dirty="0"/>
              <a:t>EUREF Permanent Network Densification analysis centre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A1B75E1-83ED-4961-A41D-8B542E10D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298034"/>
            <a:ext cx="5984126" cy="43632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CF30CE5-CDCE-4953-9282-E443E59CE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5470" y="1290394"/>
            <a:ext cx="5812460" cy="436321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5C5360E-3489-415D-908A-FE8541A4B805}"/>
              </a:ext>
            </a:extLst>
          </p:cNvPr>
          <p:cNvSpPr/>
          <p:nvPr/>
        </p:nvSpPr>
        <p:spPr>
          <a:xfrm>
            <a:off x="191344" y="1295049"/>
            <a:ext cx="598412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0BFF08F2-64F1-4848-AFC3-B1F3CD042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5805263"/>
            <a:ext cx="10369152" cy="7178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v-LV" sz="2000" dirty="0" err="1"/>
              <a:t>Kenyeres</a:t>
            </a:r>
            <a:r>
              <a:rPr lang="lv-LV" sz="2000" dirty="0"/>
              <a:t> </a:t>
            </a:r>
            <a:r>
              <a:rPr lang="lv-LV" sz="2000" dirty="0" err="1"/>
              <a:t>et</a:t>
            </a:r>
            <a:r>
              <a:rPr lang="lv-LV" sz="2000" dirty="0"/>
              <a:t> </a:t>
            </a:r>
            <a:r>
              <a:rPr lang="lv-LV" sz="2000" dirty="0" err="1"/>
              <a:t>al</a:t>
            </a:r>
            <a:r>
              <a:rPr lang="lv-LV" sz="2000" dirty="0"/>
              <a:t>., 2019. </a:t>
            </a:r>
            <a:r>
              <a:rPr lang="en-US" sz="2000" dirty="0"/>
              <a:t>Regional integration of long-term national dense GNSS network solutions</a:t>
            </a:r>
            <a:r>
              <a:rPr lang="lv-LV" sz="2000" dirty="0"/>
              <a:t>. </a:t>
            </a:r>
            <a:r>
              <a:rPr lang="lv-LV" sz="2000" i="1" dirty="0"/>
              <a:t>GPS </a:t>
            </a:r>
            <a:r>
              <a:rPr lang="lv-LV" sz="2000" i="1" dirty="0" err="1"/>
              <a:t>Solutions</a:t>
            </a:r>
            <a:r>
              <a:rPr lang="lv-LV" sz="2000" dirty="0"/>
              <a:t>, 23: 122.</a:t>
            </a:r>
            <a:endParaRPr lang="en-US" sz="2000" dirty="0"/>
          </a:p>
          <a:p>
            <a:pPr marL="0" indent="0">
              <a:buNone/>
            </a:pPr>
            <a:r>
              <a:rPr lang="lv-LV" sz="2400" dirty="0"/>
              <a:t> </a:t>
            </a:r>
            <a:endParaRPr lang="en-GB" sz="2400" dirty="0"/>
          </a:p>
        </p:txBody>
      </p:sp>
      <p:sp>
        <p:nvSpPr>
          <p:cNvPr id="16" name="Taisnstūris 3">
            <a:extLst>
              <a:ext uri="{FF2B5EF4-FFF2-40B4-BE49-F238E27FC236}">
                <a16:creationId xmlns="" xmlns:a16="http://schemas.microsoft.com/office/drawing/2014/main" id="{E7EE24BD-F8CB-4107-9B7C-A16E3E59003E}"/>
              </a:ext>
            </a:extLst>
          </p:cNvPr>
          <p:cNvSpPr/>
          <p:nvPr/>
        </p:nvSpPr>
        <p:spPr>
          <a:xfrm>
            <a:off x="1" y="344"/>
            <a:ext cx="12191999" cy="332656"/>
          </a:xfrm>
          <a:prstGeom prst="rect">
            <a:avLst/>
          </a:prstGeom>
          <a:solidFill>
            <a:srgbClr val="1646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LU 78.STARPTAUTISKĀ ZINĀTNISKĀ KONFERENCE: PLENĀRSĒDE. INOVATĪVAS INFORMĀCIJAS TEHNOLOĢIJAS</a:t>
            </a:r>
            <a:endParaRPr lang="lv-LV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aisnstūris 3"/>
          <p:cNvSpPr/>
          <p:nvPr/>
        </p:nvSpPr>
        <p:spPr>
          <a:xfrm>
            <a:off x="1" y="6525344"/>
            <a:ext cx="12191999" cy="332656"/>
          </a:xfrm>
          <a:prstGeom prst="rect">
            <a:avLst/>
          </a:prstGeom>
          <a:solidFill>
            <a:srgbClr val="1646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</a:t>
            </a:r>
            <a:r>
              <a:rPr lang="en-GB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lv-LV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janvāris, 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lv-LV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lv-LV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Rīga</a:t>
            </a:r>
            <a:endParaRPr lang="en-GB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6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BF5708C-841A-49CD-9034-32A9F683AA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36" y="480336"/>
            <a:ext cx="1136048" cy="111329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C56E3509-CEA8-43D1-92F5-5E96468742CF}"/>
              </a:ext>
            </a:extLst>
          </p:cNvPr>
          <p:cNvSpPr txBox="1">
            <a:spLocks/>
          </p:cNvSpPr>
          <p:nvPr/>
        </p:nvSpPr>
        <p:spPr>
          <a:xfrm>
            <a:off x="-1190" y="-27384"/>
            <a:ext cx="12191999" cy="334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 Symposium on Applied Geoinformatics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="" xmlns:a16="http://schemas.microsoft.com/office/drawing/2014/main" id="{28C77852-E8D1-4BE0-87F3-D2E95E3FFC1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090165"/>
            <a:ext cx="12190809" cy="1104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v-LV" altLang="en-US" sz="2000" b="1" dirty="0">
                <a:solidFill>
                  <a:schemeClr val="tx2"/>
                </a:solidFill>
                <a:latin typeface="+mj-lt"/>
              </a:rPr>
              <a:t>Pētniecības aktualitātes Latvijas Universitātes Ģeodēzijas un ģeoinformātikas institūtā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="" xmlns:a16="http://schemas.microsoft.com/office/drawing/2014/main" id="{E21AA6F4-B81B-4BA8-9355-192E00EE8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179" y="6128284"/>
            <a:ext cx="11305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lv-LV" altLang="en-US" dirty="0" smtClean="0">
                <a:solidFill>
                  <a:srgbClr val="16468B"/>
                </a:solidFill>
                <a:latin typeface="+mn-lt"/>
              </a:rPr>
              <a:t>www.lu.lv/GGI</a:t>
            </a:r>
            <a:endParaRPr lang="en-US" altLang="en-US" dirty="0">
              <a:solidFill>
                <a:srgbClr val="16468B"/>
              </a:solidFill>
              <a:latin typeface="+mn-lt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BD99B4EF-196F-4253-80DC-DEDE7384155F}"/>
              </a:ext>
            </a:extLst>
          </p:cNvPr>
          <p:cNvSpPr txBox="1">
            <a:spLocks/>
          </p:cNvSpPr>
          <p:nvPr/>
        </p:nvSpPr>
        <p:spPr>
          <a:xfrm>
            <a:off x="0" y="6523125"/>
            <a:ext cx="12191999" cy="334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7-9 November 2019 | Istanbul, Turkey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="" xmlns:a16="http://schemas.microsoft.com/office/drawing/2014/main" id="{1410928E-A534-4E71-AF49-7CAB71503210}"/>
              </a:ext>
            </a:extLst>
          </p:cNvPr>
          <p:cNvSpPr txBox="1">
            <a:spLocks noChangeArrowheads="1"/>
          </p:cNvSpPr>
          <p:nvPr/>
        </p:nvSpPr>
        <p:spPr>
          <a:xfrm>
            <a:off x="2406251" y="2476532"/>
            <a:ext cx="7377113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v-LV" altLang="en-US" b="1" dirty="0" smtClean="0">
                <a:latin typeface="+mj-lt"/>
              </a:rPr>
              <a:t>Paldies!</a:t>
            </a:r>
            <a:endParaRPr lang="en-US" altLang="en-US" b="1" dirty="0">
              <a:latin typeface="+mj-l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643"/>
            <a:ext cx="4505325" cy="1019175"/>
          </a:xfrm>
          <a:prstGeom prst="rect">
            <a:avLst/>
          </a:prstGeom>
        </p:spPr>
      </p:pic>
      <p:sp>
        <p:nvSpPr>
          <p:cNvPr id="11" name="Taisnstūris 3">
            <a:extLst>
              <a:ext uri="{FF2B5EF4-FFF2-40B4-BE49-F238E27FC236}">
                <a16:creationId xmlns="" xmlns:a16="http://schemas.microsoft.com/office/drawing/2014/main" id="{E7EE24BD-F8CB-4107-9B7C-A16E3E59003E}"/>
              </a:ext>
            </a:extLst>
          </p:cNvPr>
          <p:cNvSpPr/>
          <p:nvPr/>
        </p:nvSpPr>
        <p:spPr>
          <a:xfrm>
            <a:off x="1" y="344"/>
            <a:ext cx="12191999" cy="332656"/>
          </a:xfrm>
          <a:prstGeom prst="rect">
            <a:avLst/>
          </a:prstGeom>
          <a:solidFill>
            <a:srgbClr val="1646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LU 78.STARPTAUTISKĀ ZINĀTNISKĀ KONFERENCE: PLENĀRSĒDE. INOVATĪVAS INFORMĀCIJAS TEHNOLOĢIJAS</a:t>
            </a:r>
            <a:endParaRPr lang="lv-LV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aisnstūris 3"/>
          <p:cNvSpPr/>
          <p:nvPr/>
        </p:nvSpPr>
        <p:spPr>
          <a:xfrm>
            <a:off x="1" y="6525344"/>
            <a:ext cx="12191999" cy="332656"/>
          </a:xfrm>
          <a:prstGeom prst="rect">
            <a:avLst/>
          </a:prstGeom>
          <a:solidFill>
            <a:srgbClr val="1646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</a:t>
            </a:r>
            <a:r>
              <a:rPr lang="en-GB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lv-LV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janvāris, 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lv-LV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lv-LV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Rīga</a:t>
            </a:r>
            <a:endParaRPr lang="en-GB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64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altLang="en-US" sz="4000" dirty="0" smtClean="0"/>
              <a:t>Saturs</a:t>
            </a:r>
            <a:r>
              <a:rPr lang="en-GB" altLang="en-US" sz="4000" dirty="0" smtClean="0"/>
              <a:t> </a:t>
            </a:r>
            <a:endParaRPr lang="en-GB" altLang="en-US" sz="4000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35360" y="2420888"/>
            <a:ext cx="11391056" cy="3877891"/>
          </a:xfrm>
        </p:spPr>
        <p:txBody>
          <a:bodyPr>
            <a:normAutofit/>
          </a:bodyPr>
          <a:lstStyle/>
          <a:p>
            <a:r>
              <a:rPr lang="en-GB" altLang="en-US" sz="2800" dirty="0"/>
              <a:t>	</a:t>
            </a:r>
            <a:r>
              <a:rPr lang="lv-LV" altLang="en-US" sz="2800" dirty="0" smtClean="0"/>
              <a:t>Realizējamie projekti;</a:t>
            </a:r>
            <a:endParaRPr lang="en-GB" altLang="en-US" sz="2800" dirty="0" smtClean="0"/>
          </a:p>
          <a:p>
            <a:r>
              <a:rPr lang="lv-LV" altLang="en-US" sz="2800" dirty="0" smtClean="0"/>
              <a:t>       Digitālā zenītkamera vertikāles </a:t>
            </a:r>
            <a:r>
              <a:rPr lang="lv-LV" altLang="en-US" sz="2800" dirty="0"/>
              <a:t>novirzes </a:t>
            </a:r>
            <a:r>
              <a:rPr lang="lv-LV" altLang="en-US" sz="2800" dirty="0" smtClean="0"/>
              <a:t>noteikšanai</a:t>
            </a:r>
            <a:endParaRPr lang="en-GB" altLang="en-US" sz="2800" dirty="0"/>
          </a:p>
          <a:p>
            <a:r>
              <a:rPr lang="en-GB" altLang="en-US" sz="2800" dirty="0"/>
              <a:t>	</a:t>
            </a:r>
            <a:r>
              <a:rPr lang="lv-LV" sz="2800" dirty="0" smtClean="0"/>
              <a:t>Augstās precizitātes kvazi-ģeoīda modeļa izstrāde Latvijas teritorijai</a:t>
            </a:r>
            <a:endParaRPr lang="en-GB" sz="2800" dirty="0"/>
          </a:p>
          <a:p>
            <a:r>
              <a:rPr lang="en-GB" altLang="en-US" sz="2800" dirty="0"/>
              <a:t>	</a:t>
            </a:r>
            <a:r>
              <a:rPr lang="en-GB" altLang="en-US" sz="2800" dirty="0" err="1"/>
              <a:t>Daudzfunkciju</a:t>
            </a:r>
            <a:r>
              <a:rPr lang="en-GB" altLang="en-US" sz="2800" dirty="0"/>
              <a:t> </a:t>
            </a:r>
            <a:r>
              <a:rPr lang="en-GB" altLang="en-US" sz="2800" dirty="0" err="1"/>
              <a:t>kosmisku</a:t>
            </a:r>
            <a:r>
              <a:rPr lang="en-GB" altLang="en-US" sz="2800" dirty="0"/>
              <a:t> </a:t>
            </a:r>
            <a:r>
              <a:rPr lang="en-GB" altLang="en-US" sz="2800" dirty="0" err="1"/>
              <a:t>objektu</a:t>
            </a:r>
            <a:r>
              <a:rPr lang="en-GB" altLang="en-US" sz="2800" dirty="0"/>
              <a:t> </a:t>
            </a:r>
            <a:r>
              <a:rPr lang="en-GB" altLang="en-US" sz="2800" dirty="0" err="1"/>
              <a:t>optiskās</a:t>
            </a:r>
            <a:r>
              <a:rPr lang="en-GB" altLang="en-US" sz="2800" dirty="0"/>
              <a:t> </a:t>
            </a:r>
            <a:r>
              <a:rPr lang="en-GB" altLang="en-US" sz="2800" dirty="0" err="1"/>
              <a:t>sekošanas</a:t>
            </a:r>
            <a:r>
              <a:rPr lang="en-GB" altLang="en-US" sz="2800" dirty="0"/>
              <a:t> </a:t>
            </a:r>
            <a:r>
              <a:rPr lang="en-GB" altLang="en-US" sz="2800" dirty="0" err="1"/>
              <a:t>iekārta</a:t>
            </a:r>
            <a:endParaRPr lang="en-GB" altLang="en-US" sz="2800" dirty="0"/>
          </a:p>
          <a:p>
            <a:pPr marL="895350" indent="-895350"/>
            <a:r>
              <a:rPr lang="en-GB" altLang="en-US" sz="2800" dirty="0" smtClean="0"/>
              <a:t>EUREF </a:t>
            </a:r>
            <a:r>
              <a:rPr lang="lv-LV" altLang="en-US" sz="2800" dirty="0" smtClean="0"/>
              <a:t>tīkla analīzes centrs</a:t>
            </a:r>
            <a:endParaRPr lang="en-GB" altLang="en-US" sz="2800" dirty="0"/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464" y="6523125"/>
            <a:ext cx="333400" cy="334875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0C504EF-4EE0-4939-8AB0-6B55AED77C01}" type="slidenum">
              <a:rPr lang="lv-LV" altLang="en-US">
                <a:solidFill>
                  <a:schemeClr val="bg1"/>
                </a:solidFill>
              </a:rPr>
              <a:pPr/>
              <a:t>2</a:t>
            </a:fld>
            <a:endParaRPr lang="lv-LV" altLang="en-US" dirty="0">
              <a:solidFill>
                <a:schemeClr val="bg1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61F2DD7A-DCC3-4982-A915-9938E65E95D5}"/>
              </a:ext>
            </a:extLst>
          </p:cNvPr>
          <p:cNvSpPr txBox="1">
            <a:spLocks/>
          </p:cNvSpPr>
          <p:nvPr/>
        </p:nvSpPr>
        <p:spPr>
          <a:xfrm>
            <a:off x="0" y="6523125"/>
            <a:ext cx="12191999" cy="334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7-9 November 2019 | Istanbul, Turkey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="" xmlns:a16="http://schemas.microsoft.com/office/drawing/2014/main" id="{9822BE03-9937-4366-A423-ABCDB7D3A4D2}"/>
              </a:ext>
            </a:extLst>
          </p:cNvPr>
          <p:cNvSpPr txBox="1">
            <a:spLocks/>
          </p:cNvSpPr>
          <p:nvPr/>
        </p:nvSpPr>
        <p:spPr>
          <a:xfrm>
            <a:off x="11784632" y="6523125"/>
            <a:ext cx="333400" cy="3348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A0C504EF-4EE0-4939-8AB0-6B55AED77C01}" type="slidenum">
              <a:rPr lang="lv-LV" altLang="en-US" smtClean="0">
                <a:solidFill>
                  <a:schemeClr val="bg1"/>
                </a:solidFill>
              </a:rPr>
              <a:pPr/>
              <a:t>2</a:t>
            </a:fld>
            <a:endParaRPr lang="lv-LV" altLang="en-US" dirty="0">
              <a:solidFill>
                <a:schemeClr val="bg1"/>
              </a:solidFill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="" xmlns:a16="http://schemas.microsoft.com/office/drawing/2014/main" id="{605B52DF-7DF6-4A65-AF71-D4D436B77C7E}"/>
              </a:ext>
            </a:extLst>
          </p:cNvPr>
          <p:cNvSpPr txBox="1">
            <a:spLocks/>
          </p:cNvSpPr>
          <p:nvPr/>
        </p:nvSpPr>
        <p:spPr>
          <a:xfrm>
            <a:off x="-1190" y="-27384"/>
            <a:ext cx="12191999" cy="334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 Symposium on Applied Geoinformatics</a:t>
            </a:r>
          </a:p>
        </p:txBody>
      </p:sp>
      <p:sp>
        <p:nvSpPr>
          <p:cNvPr id="12" name="Taisnstūris 3">
            <a:extLst>
              <a:ext uri="{FF2B5EF4-FFF2-40B4-BE49-F238E27FC236}">
                <a16:creationId xmlns="" xmlns:a16="http://schemas.microsoft.com/office/drawing/2014/main" id="{E7EE24BD-F8CB-4107-9B7C-A16E3E59003E}"/>
              </a:ext>
            </a:extLst>
          </p:cNvPr>
          <p:cNvSpPr/>
          <p:nvPr/>
        </p:nvSpPr>
        <p:spPr>
          <a:xfrm>
            <a:off x="1" y="344"/>
            <a:ext cx="12191999" cy="332656"/>
          </a:xfrm>
          <a:prstGeom prst="rect">
            <a:avLst/>
          </a:prstGeom>
          <a:solidFill>
            <a:srgbClr val="1646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LU 78.STARPTAUTISKĀ ZINĀTNISKĀ KONFERENCE: PLENĀRSĒDE. INOVATĪVAS INFORMĀCIJAS TEHNOLOĢIJAS</a:t>
            </a:r>
            <a:endParaRPr lang="lv-LV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aisnstūris 3"/>
          <p:cNvSpPr/>
          <p:nvPr/>
        </p:nvSpPr>
        <p:spPr>
          <a:xfrm>
            <a:off x="1" y="6525344"/>
            <a:ext cx="12191999" cy="332656"/>
          </a:xfrm>
          <a:prstGeom prst="rect">
            <a:avLst/>
          </a:prstGeom>
          <a:solidFill>
            <a:srgbClr val="1646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</a:t>
            </a:r>
            <a:r>
              <a:rPr lang="en-GB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lv-LV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janvāris, 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lv-LV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lv-LV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Rīga</a:t>
            </a:r>
            <a:endParaRPr lang="en-GB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53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altLang="en-US" sz="4000" dirty="0" smtClean="0"/>
              <a:t>Projekti:</a:t>
            </a:r>
            <a:r>
              <a:rPr lang="en-GB" altLang="en-US" sz="4000" dirty="0" smtClean="0"/>
              <a:t> </a:t>
            </a:r>
            <a:endParaRPr lang="en-GB" altLang="en-US" sz="4000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35360" y="1772816"/>
            <a:ext cx="1139105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sz="2800" dirty="0"/>
              <a:t>	</a:t>
            </a:r>
            <a:endParaRPr lang="lv-LV" sz="2800" dirty="0"/>
          </a:p>
          <a:p>
            <a:r>
              <a:rPr lang="lv-LV" sz="2800" dirty="0" smtClean="0"/>
              <a:t>ERAF projekts</a:t>
            </a:r>
            <a:r>
              <a:rPr lang="lv-LV" sz="2800" dirty="0"/>
              <a:t> 1.1.1.1/16/A/160</a:t>
            </a:r>
            <a:r>
              <a:rPr lang="lv-LV" sz="2800" b="1" dirty="0"/>
              <a:t> Augstas precizitātes gravitācijas lauka modeļa izstrāde Latvijai, ietverot tās jūras </a:t>
            </a:r>
            <a:r>
              <a:rPr lang="lv-LV" sz="2800" b="1" dirty="0" smtClean="0"/>
              <a:t>teritoriju</a:t>
            </a:r>
          </a:p>
          <a:p>
            <a:r>
              <a:rPr lang="lv-LV" altLang="en-US" sz="2800" dirty="0"/>
              <a:t>ESA projekts </a:t>
            </a:r>
            <a:r>
              <a:rPr lang="lv-LV" altLang="en-US" sz="2800" dirty="0" smtClean="0"/>
              <a:t>NO.4000128661/19/NL/SC </a:t>
            </a:r>
            <a:r>
              <a:rPr lang="lv-LV" altLang="en-US" sz="2800" b="1" dirty="0" smtClean="0"/>
              <a:t>Jonosfēras </a:t>
            </a:r>
            <a:r>
              <a:rPr lang="lv-LV" altLang="en-US" sz="2800" b="1" dirty="0"/>
              <a:t>raksturojums veicot Latvijas GBAS 11 gadu selektīvu diennakts novērojumu statistisko analīzi</a:t>
            </a: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464" y="6523125"/>
            <a:ext cx="333400" cy="334875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0C504EF-4EE0-4939-8AB0-6B55AED77C01}" type="slidenum">
              <a:rPr lang="lv-LV" altLang="en-US">
                <a:solidFill>
                  <a:schemeClr val="bg1"/>
                </a:solidFill>
              </a:rPr>
              <a:pPr/>
              <a:t>3</a:t>
            </a:fld>
            <a:endParaRPr lang="lv-LV" altLang="en-US" dirty="0">
              <a:solidFill>
                <a:schemeClr val="bg1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61F2DD7A-DCC3-4982-A915-9938E65E95D5}"/>
              </a:ext>
            </a:extLst>
          </p:cNvPr>
          <p:cNvSpPr txBox="1">
            <a:spLocks/>
          </p:cNvSpPr>
          <p:nvPr/>
        </p:nvSpPr>
        <p:spPr>
          <a:xfrm>
            <a:off x="0" y="6523125"/>
            <a:ext cx="12191999" cy="334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7-9 November 2019 | Istanbul, Turkey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="" xmlns:a16="http://schemas.microsoft.com/office/drawing/2014/main" id="{9822BE03-9937-4366-A423-ABCDB7D3A4D2}"/>
              </a:ext>
            </a:extLst>
          </p:cNvPr>
          <p:cNvSpPr txBox="1">
            <a:spLocks/>
          </p:cNvSpPr>
          <p:nvPr/>
        </p:nvSpPr>
        <p:spPr>
          <a:xfrm>
            <a:off x="11784632" y="6523125"/>
            <a:ext cx="333400" cy="3348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A0C504EF-4EE0-4939-8AB0-6B55AED77C01}" type="slidenum">
              <a:rPr lang="lv-LV" altLang="en-US" smtClean="0">
                <a:solidFill>
                  <a:schemeClr val="bg1"/>
                </a:solidFill>
              </a:rPr>
              <a:pPr/>
              <a:t>3</a:t>
            </a:fld>
            <a:endParaRPr lang="lv-LV" altLang="en-US" dirty="0">
              <a:solidFill>
                <a:schemeClr val="bg1"/>
              </a:solidFill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="" xmlns:a16="http://schemas.microsoft.com/office/drawing/2014/main" id="{605B52DF-7DF6-4A65-AF71-D4D436B77C7E}"/>
              </a:ext>
            </a:extLst>
          </p:cNvPr>
          <p:cNvSpPr txBox="1">
            <a:spLocks/>
          </p:cNvSpPr>
          <p:nvPr/>
        </p:nvSpPr>
        <p:spPr>
          <a:xfrm>
            <a:off x="-1190" y="-27384"/>
            <a:ext cx="12191999" cy="334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 Symposium on Applied Geoinformatics</a:t>
            </a:r>
          </a:p>
        </p:txBody>
      </p:sp>
      <p:sp>
        <p:nvSpPr>
          <p:cNvPr id="12" name="Taisnstūris 3">
            <a:extLst>
              <a:ext uri="{FF2B5EF4-FFF2-40B4-BE49-F238E27FC236}">
                <a16:creationId xmlns="" xmlns:a16="http://schemas.microsoft.com/office/drawing/2014/main" id="{E7EE24BD-F8CB-4107-9B7C-A16E3E59003E}"/>
              </a:ext>
            </a:extLst>
          </p:cNvPr>
          <p:cNvSpPr/>
          <p:nvPr/>
        </p:nvSpPr>
        <p:spPr>
          <a:xfrm>
            <a:off x="1" y="344"/>
            <a:ext cx="12191999" cy="332656"/>
          </a:xfrm>
          <a:prstGeom prst="rect">
            <a:avLst/>
          </a:prstGeom>
          <a:solidFill>
            <a:srgbClr val="1646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LU 78.STARPTAUTISKĀ ZINĀTNISKĀ KONFERENCE: PLENĀRSĒDE. INOVATĪVAS INFORMĀCIJAS TEHNOLOĢIJAS</a:t>
            </a:r>
            <a:endParaRPr lang="lv-LV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aisnstūris 3"/>
          <p:cNvSpPr/>
          <p:nvPr/>
        </p:nvSpPr>
        <p:spPr>
          <a:xfrm>
            <a:off x="1" y="6525344"/>
            <a:ext cx="12191999" cy="332656"/>
          </a:xfrm>
          <a:prstGeom prst="rect">
            <a:avLst/>
          </a:prstGeom>
          <a:solidFill>
            <a:srgbClr val="1646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</a:t>
            </a:r>
            <a:r>
              <a:rPr lang="en-GB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lv-LV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janvāris, 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lv-LV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lv-LV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Rīga</a:t>
            </a:r>
            <a:endParaRPr lang="en-GB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76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F29C4CFA-AE6A-4090-89CD-7F74AEF2E79D}"/>
              </a:ext>
            </a:extLst>
          </p:cNvPr>
          <p:cNvSpPr txBox="1">
            <a:spLocks/>
          </p:cNvSpPr>
          <p:nvPr/>
        </p:nvSpPr>
        <p:spPr>
          <a:xfrm>
            <a:off x="-1190" y="-27384"/>
            <a:ext cx="12191999" cy="334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 Symposium on Applied Geoinformatics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C3CC6204-2AFA-49DE-8314-C4C2C48F5E98}"/>
              </a:ext>
            </a:extLst>
          </p:cNvPr>
          <p:cNvSpPr txBox="1">
            <a:spLocks/>
          </p:cNvSpPr>
          <p:nvPr/>
        </p:nvSpPr>
        <p:spPr>
          <a:xfrm>
            <a:off x="0" y="6523125"/>
            <a:ext cx="12191999" cy="334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7-9 November 2019 | Istanbul, Turkey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="" xmlns:a16="http://schemas.microsoft.com/office/drawing/2014/main" id="{63996BAD-C517-404E-8BE0-D37B8B5AC729}"/>
              </a:ext>
            </a:extLst>
          </p:cNvPr>
          <p:cNvSpPr txBox="1">
            <a:spLocks/>
          </p:cNvSpPr>
          <p:nvPr/>
        </p:nvSpPr>
        <p:spPr>
          <a:xfrm>
            <a:off x="11784632" y="6523125"/>
            <a:ext cx="333400" cy="3348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A0C504EF-4EE0-4939-8AB0-6B55AED77C01}" type="slidenum">
              <a:rPr lang="lv-LV" altLang="en-US" smtClean="0">
                <a:solidFill>
                  <a:schemeClr val="bg1"/>
                </a:solidFill>
              </a:rPr>
              <a:pPr/>
              <a:t>4</a:t>
            </a:fld>
            <a:endParaRPr lang="lv-LV" altLang="en-US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647B53D7-9EC6-4091-AD1C-59D689587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09" y="123498"/>
            <a:ext cx="10972800" cy="1143000"/>
          </a:xfrm>
        </p:spPr>
        <p:txBody>
          <a:bodyPr>
            <a:normAutofit/>
          </a:bodyPr>
          <a:lstStyle/>
          <a:p>
            <a:r>
              <a:rPr lang="lv-LV" altLang="en-US" sz="4000" dirty="0" smtClean="0"/>
              <a:t>Digitālā zenītkamera</a:t>
            </a:r>
            <a:endParaRPr lang="en-GB" altLang="en-US" sz="4000" dirty="0"/>
          </a:p>
        </p:txBody>
      </p:sp>
      <p:graphicFrame>
        <p:nvGraphicFramePr>
          <p:cNvPr id="11" name="Content Placeholder 5">
            <a:extLst>
              <a:ext uri="{FF2B5EF4-FFF2-40B4-BE49-F238E27FC236}">
                <a16:creationId xmlns="" xmlns:a16="http://schemas.microsoft.com/office/drawing/2014/main" id="{86E5DE8C-53C1-405D-A012-AC2626DF50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4630317"/>
              </p:ext>
            </p:extLst>
          </p:nvPr>
        </p:nvGraphicFramePr>
        <p:xfrm>
          <a:off x="8484739" y="2497636"/>
          <a:ext cx="3456384" cy="352196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456384">
                  <a:extLst>
                    <a:ext uri="{9D8B030D-6E8A-4147-A177-3AD203B41FA5}">
                      <a16:colId xmlns="" xmlns:a16="http://schemas.microsoft.com/office/drawing/2014/main" val="3144500664"/>
                    </a:ext>
                  </a:extLst>
                </a:gridCol>
              </a:tblGrid>
              <a:tr h="2592288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lv-LV" sz="1800" dirty="0" smtClean="0">
                          <a:effectLst/>
                        </a:rPr>
                        <a:t>Vertikāles nolieces</a:t>
                      </a:r>
                      <a:r>
                        <a:rPr lang="lv-LV" sz="1800" baseline="0" dirty="0" smtClean="0">
                          <a:effectLst/>
                        </a:rPr>
                        <a:t> mērījumu precizitāte ~0.1 loka sek</a:t>
                      </a:r>
                      <a:endParaRPr lang="en-GB" sz="1800" dirty="0">
                        <a:effectLst/>
                      </a:endParaRPr>
                    </a:p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lv-LV" sz="1800" b="1" dirty="0" smtClean="0">
                          <a:effectLst/>
                        </a:rPr>
                        <a:t>Instrumenta pamatkomponentes: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lv-LV" sz="1800" dirty="0" smtClean="0">
                          <a:effectLst/>
                        </a:rPr>
                        <a:t>uz zenītu vērsts 20 cm teleskops,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lv-LV" sz="1800" dirty="0" smtClean="0">
                          <a:effectLst/>
                        </a:rPr>
                        <a:t>līmetņojama rotējoša platforma,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lv-LV" sz="1800" dirty="0" smtClean="0">
                          <a:effectLst/>
                        </a:rPr>
                        <a:t>ļoti jutīgs līmeņrādis,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lv-LV" sz="1800" dirty="0" smtClean="0">
                          <a:effectLst/>
                        </a:rPr>
                        <a:t>GNSS uztvērējs,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lv-LV" sz="1800" dirty="0" smtClean="0">
                          <a:effectLst/>
                        </a:rPr>
                        <a:t>datorvadības sistēma,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lv-LV" sz="1800" dirty="0" smtClean="0">
                          <a:effectLst/>
                        </a:rPr>
                        <a:t>bezvadu datu pārraides aprīkojums,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lv-LV" sz="1800" dirty="0" smtClean="0">
                          <a:effectLst/>
                        </a:rPr>
                        <a:t>mērījumu vadības un datu apstrādes programmatūra.</a:t>
                      </a:r>
                      <a:endParaRPr lang="lv-LV" sz="1800" dirty="0">
                        <a:effectLst/>
                      </a:endParaRPr>
                    </a:p>
                  </a:txBody>
                  <a:tcPr marL="54429" marR="54429" marT="0" marB="0"/>
                </a:tc>
                <a:extLst>
                  <a:ext uri="{0D108BD9-81ED-4DB2-BD59-A6C34878D82A}">
                    <a16:rowId xmlns="" xmlns:a16="http://schemas.microsoft.com/office/drawing/2014/main" val="3276300460"/>
                  </a:ext>
                </a:extLst>
              </a:tr>
            </a:tbl>
          </a:graphicData>
        </a:graphic>
      </p:graphicFrame>
      <p:pic>
        <p:nvPicPr>
          <p:cNvPr id="13" name="Content Placeholder 11" descr="A picture containing outdoor, sky, fence, ground&#10;&#10;Description automatically generated">
            <a:extLst>
              <a:ext uri="{FF2B5EF4-FFF2-40B4-BE49-F238E27FC236}">
                <a16:creationId xmlns="" xmlns:a16="http://schemas.microsoft.com/office/drawing/2014/main" id="{08CAAEDD-E8EF-402E-8D08-68EC9437134E}"/>
              </a:ext>
            </a:extLst>
          </p:cNvPr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2257973"/>
            <a:ext cx="3141924" cy="4189233"/>
          </a:xfrm>
          <a:prstGeom prst="rect">
            <a:avLst/>
          </a:prstGeom>
        </p:spPr>
      </p:pic>
      <p:pic>
        <p:nvPicPr>
          <p:cNvPr id="15" name="Picture 5">
            <a:extLst>
              <a:ext uri="{FF2B5EF4-FFF2-40B4-BE49-F238E27FC236}">
                <a16:creationId xmlns="" xmlns:a16="http://schemas.microsoft.com/office/drawing/2014/main" id="{C69DBBBB-5B7C-46D6-9DAF-2FF928F550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108" y="3253794"/>
            <a:ext cx="1982026" cy="2719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1344" y="1108014"/>
            <a:ext cx="117497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/>
              <a:t>Pārnēsājams astrometrisks instruments tiešiem leņķa starp gravitācijas lauka virzienu un referencelipsoīda normāli mērījumiem.</a:t>
            </a:r>
          </a:p>
          <a:p>
            <a:r>
              <a:rPr lang="lv-LV" b="1" dirty="0"/>
              <a:t>Iegūtos datus var izmantot: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lokālā ģeoīda parametru precizēšanai (precīzu GNSS mērījumu vertikālās komponentes atbalsts);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Zemes garozas kustību monitoringam;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lokālo ģeoloģisko struktūru īpašību noteikšanai.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883" y="2804751"/>
            <a:ext cx="2751472" cy="3666661"/>
          </a:xfrm>
          <a:prstGeom prst="rect">
            <a:avLst/>
          </a:prstGeom>
        </p:spPr>
      </p:pic>
      <p:sp>
        <p:nvSpPr>
          <p:cNvPr id="14" name="Taisnstūris 3">
            <a:extLst>
              <a:ext uri="{FF2B5EF4-FFF2-40B4-BE49-F238E27FC236}">
                <a16:creationId xmlns="" xmlns:a16="http://schemas.microsoft.com/office/drawing/2014/main" id="{E7EE24BD-F8CB-4107-9B7C-A16E3E59003E}"/>
              </a:ext>
            </a:extLst>
          </p:cNvPr>
          <p:cNvSpPr/>
          <p:nvPr/>
        </p:nvSpPr>
        <p:spPr>
          <a:xfrm>
            <a:off x="1" y="344"/>
            <a:ext cx="12191999" cy="332656"/>
          </a:xfrm>
          <a:prstGeom prst="rect">
            <a:avLst/>
          </a:prstGeom>
          <a:solidFill>
            <a:srgbClr val="1646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LU 78.STARPTAUTISKĀ ZINĀTNISKĀ KONFERENCE: PLENĀRSĒDE. INOVATĪVAS INFORMĀCIJAS TEHNOLOĢIJAS</a:t>
            </a:r>
            <a:endParaRPr lang="lv-LV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aisnstūris 3"/>
          <p:cNvSpPr/>
          <p:nvPr/>
        </p:nvSpPr>
        <p:spPr>
          <a:xfrm>
            <a:off x="1" y="6525344"/>
            <a:ext cx="12191999" cy="332656"/>
          </a:xfrm>
          <a:prstGeom prst="rect">
            <a:avLst/>
          </a:prstGeom>
          <a:solidFill>
            <a:srgbClr val="1646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</a:t>
            </a:r>
            <a:r>
              <a:rPr lang="en-GB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lv-LV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janvāris, 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lv-LV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lv-LV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Rīga</a:t>
            </a:r>
            <a:endParaRPr lang="en-GB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75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175" y="1348066"/>
            <a:ext cx="8604250" cy="86395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lv-LV" sz="2400" dirty="0">
                <a:latin typeface="+mn-lt"/>
              </a:rPr>
              <a:t/>
            </a:r>
            <a:br>
              <a:rPr lang="lv-LV" sz="2400" dirty="0">
                <a:latin typeface="+mn-lt"/>
              </a:rPr>
            </a:br>
            <a:r>
              <a:rPr lang="lv-LV" sz="2400" dirty="0">
                <a:latin typeface="+mn-lt"/>
              </a:rPr>
              <a:t/>
            </a:r>
            <a:br>
              <a:rPr lang="lv-LV" sz="2400" dirty="0">
                <a:latin typeface="+mn-lt"/>
              </a:rPr>
            </a:br>
            <a:r>
              <a:rPr lang="lv-LV" sz="2400" dirty="0">
                <a:latin typeface="+mn-lt"/>
              </a:rPr>
              <a:t>,</a:t>
            </a:r>
            <a:endParaRPr lang="en-US" sz="24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352" y="2084934"/>
            <a:ext cx="5583238" cy="3323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lv-LV" sz="2100" dirty="0" smtClean="0"/>
              <a:t>Mērījumu metodoloģijas izstrāde,</a:t>
            </a:r>
            <a:endParaRPr lang="lv-LV" sz="21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lv-LV" sz="2100" dirty="0"/>
              <a:t>Mērījumu vadības programmatūras </a:t>
            </a:r>
            <a:r>
              <a:rPr lang="lv-LV" sz="2100" dirty="0" smtClean="0"/>
              <a:t>uzlabojumi </a:t>
            </a:r>
            <a:r>
              <a:rPr lang="lv-LV" sz="2100" dirty="0"/>
              <a:t>un papildinājumi,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lv-LV" sz="2100" dirty="0" smtClean="0"/>
              <a:t>Uzlabojumi datu apstrādē un automātiskā režīmā</a:t>
            </a:r>
            <a:endParaRPr lang="lv-LV" sz="21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lv-LV" sz="2100" dirty="0"/>
              <a:t>Pāreja uz GAIA </a:t>
            </a:r>
            <a:r>
              <a:rPr lang="lv-LV" sz="2100" dirty="0" smtClean="0"/>
              <a:t>2 </a:t>
            </a:r>
            <a:r>
              <a:rPr lang="lv-LV" sz="2100" dirty="0"/>
              <a:t>zvaigžņu katalogu,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lv-LV" sz="2100" dirty="0"/>
              <a:t>Mehāniskās konstrukcijas </a:t>
            </a:r>
            <a:r>
              <a:rPr lang="lv-LV" sz="2100" dirty="0" smtClean="0"/>
              <a:t>uzlabošana, </a:t>
            </a:r>
            <a:r>
              <a:rPr lang="lv-LV" sz="2100" dirty="0"/>
              <a:t>jauna modeļa </a:t>
            </a:r>
            <a:r>
              <a:rPr lang="lv-LV" sz="2100" dirty="0" smtClean="0"/>
              <a:t>izstrāde;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lv-LV" sz="2100" dirty="0" smtClean="0"/>
              <a:t>Tika izstrādātas 2 jaunas zenītkameras</a:t>
            </a:r>
            <a:endParaRPr lang="lv-LV" sz="21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lv-LV" sz="2100" dirty="0" smtClean="0"/>
              <a:t>Komerciālais sadarbības līgums ar LSU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294" name="Rectangle 2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lv-LV" altLang="en-US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0AD39C37-6ED0-43E5-81A4-1A7A4609BD91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altLang="en-US" sz="4000" dirty="0"/>
              <a:t>Digitālā </a:t>
            </a:r>
            <a:r>
              <a:rPr lang="lv-LV" altLang="en-US" sz="4000" dirty="0" smtClean="0"/>
              <a:t>zenītkamera (uzlabojumi, papildinājumi)</a:t>
            </a:r>
            <a:endParaRPr lang="en-GB" altLang="en-US" sz="4000" dirty="0"/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A4CDAAF4-4D4D-4AAB-829D-72EE736E5D63}"/>
              </a:ext>
            </a:extLst>
          </p:cNvPr>
          <p:cNvSpPr txBox="1">
            <a:spLocks/>
          </p:cNvSpPr>
          <p:nvPr/>
        </p:nvSpPr>
        <p:spPr>
          <a:xfrm>
            <a:off x="-1190" y="-27384"/>
            <a:ext cx="12191999" cy="334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 Symposium on Applied Geoinformatics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19E0A484-74E5-4B8E-9F65-1D8D8B4F04A5}"/>
              </a:ext>
            </a:extLst>
          </p:cNvPr>
          <p:cNvSpPr txBox="1">
            <a:spLocks/>
          </p:cNvSpPr>
          <p:nvPr/>
        </p:nvSpPr>
        <p:spPr>
          <a:xfrm>
            <a:off x="0" y="6523125"/>
            <a:ext cx="12191999" cy="334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7-9 November 2019 | Istanbul, Turkey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="" xmlns:a16="http://schemas.microsoft.com/office/drawing/2014/main" id="{72D55B45-76C1-4740-8372-855289220D66}"/>
              </a:ext>
            </a:extLst>
          </p:cNvPr>
          <p:cNvSpPr txBox="1">
            <a:spLocks/>
          </p:cNvSpPr>
          <p:nvPr/>
        </p:nvSpPr>
        <p:spPr>
          <a:xfrm>
            <a:off x="11784632" y="6523125"/>
            <a:ext cx="333400" cy="3348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A0C504EF-4EE0-4939-8AB0-6B55AED77C01}" type="slidenum">
              <a:rPr lang="lv-LV" altLang="en-US" smtClean="0">
                <a:solidFill>
                  <a:schemeClr val="bg1"/>
                </a:solidFill>
              </a:rPr>
              <a:pPr/>
              <a:t>5</a:t>
            </a:fld>
            <a:endParaRPr lang="lv-LV" altLang="en-US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6D64E20-DF65-4262-8A04-8ED4C365A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952" y="1285096"/>
            <a:ext cx="5893048" cy="5120490"/>
          </a:xfrm>
          <a:prstGeom prst="rect">
            <a:avLst/>
          </a:prstGeom>
        </p:spPr>
      </p:pic>
      <p:sp>
        <p:nvSpPr>
          <p:cNvPr id="16" name="Taisnstūris 3">
            <a:extLst>
              <a:ext uri="{FF2B5EF4-FFF2-40B4-BE49-F238E27FC236}">
                <a16:creationId xmlns="" xmlns:a16="http://schemas.microsoft.com/office/drawing/2014/main" id="{E7EE24BD-F8CB-4107-9B7C-A16E3E59003E}"/>
              </a:ext>
            </a:extLst>
          </p:cNvPr>
          <p:cNvSpPr/>
          <p:nvPr/>
        </p:nvSpPr>
        <p:spPr>
          <a:xfrm>
            <a:off x="1" y="344"/>
            <a:ext cx="12191999" cy="332656"/>
          </a:xfrm>
          <a:prstGeom prst="rect">
            <a:avLst/>
          </a:prstGeom>
          <a:solidFill>
            <a:srgbClr val="1646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LU 78.STARPTAUTISKĀ ZINĀTNISKĀ KONFERENCE: PLENĀRSĒDE. INOVATĪVAS INFORMĀCIJAS TEHNOLOĢIJAS</a:t>
            </a:r>
            <a:endParaRPr lang="lv-LV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aisnstūris 3"/>
          <p:cNvSpPr/>
          <p:nvPr/>
        </p:nvSpPr>
        <p:spPr>
          <a:xfrm>
            <a:off x="1" y="6525344"/>
            <a:ext cx="12191999" cy="332656"/>
          </a:xfrm>
          <a:prstGeom prst="rect">
            <a:avLst/>
          </a:prstGeom>
          <a:solidFill>
            <a:srgbClr val="1646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</a:t>
            </a:r>
            <a:r>
              <a:rPr lang="en-GB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lv-LV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janvāris, 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lv-LV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lv-LV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Rīga</a:t>
            </a:r>
            <a:endParaRPr lang="en-GB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1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="" xmlns:a16="http://schemas.microsoft.com/office/drawing/2014/main" id="{04F99837-ECFC-4263-904C-463BC19E89DD}"/>
              </a:ext>
            </a:extLst>
          </p:cNvPr>
          <p:cNvSpPr txBox="1">
            <a:spLocks/>
          </p:cNvSpPr>
          <p:nvPr/>
        </p:nvSpPr>
        <p:spPr>
          <a:xfrm>
            <a:off x="-1190" y="-27384"/>
            <a:ext cx="12191999" cy="334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 Symposium on Applied Geoinformatics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96129F4F-911A-4F47-802F-885C87713509}"/>
              </a:ext>
            </a:extLst>
          </p:cNvPr>
          <p:cNvSpPr txBox="1">
            <a:spLocks/>
          </p:cNvSpPr>
          <p:nvPr/>
        </p:nvSpPr>
        <p:spPr>
          <a:xfrm>
            <a:off x="0" y="6523125"/>
            <a:ext cx="12191999" cy="334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7-9 November 2019 | Istanbul, Turkey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="" xmlns:a16="http://schemas.microsoft.com/office/drawing/2014/main" id="{B0CB2B9B-4009-4064-B6CC-6ACB9F9EE49A}"/>
              </a:ext>
            </a:extLst>
          </p:cNvPr>
          <p:cNvSpPr txBox="1">
            <a:spLocks/>
          </p:cNvSpPr>
          <p:nvPr/>
        </p:nvSpPr>
        <p:spPr>
          <a:xfrm>
            <a:off x="11784632" y="6523125"/>
            <a:ext cx="333400" cy="3348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A0C504EF-4EE0-4939-8AB0-6B55AED77C01}" type="slidenum">
              <a:rPr lang="lv-LV" altLang="en-US" smtClean="0">
                <a:solidFill>
                  <a:schemeClr val="bg1"/>
                </a:solidFill>
              </a:rPr>
              <a:pPr/>
              <a:t>6</a:t>
            </a:fld>
            <a:endParaRPr lang="lv-LV" altLang="en-US" dirty="0">
              <a:solidFill>
                <a:schemeClr val="bg1"/>
              </a:solidFill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D9B73B6D-9F8E-4C51-BC32-13CC436F1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1348691"/>
            <a:ext cx="5951537" cy="506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4A96F054-993B-4B33-9142-F87D536B48B9}"/>
              </a:ext>
            </a:extLst>
          </p:cNvPr>
          <p:cNvSpPr txBox="1">
            <a:spLocks/>
          </p:cNvSpPr>
          <p:nvPr/>
        </p:nvSpPr>
        <p:spPr>
          <a:xfrm>
            <a:off x="73969" y="1417639"/>
            <a:ext cx="4512322" cy="489168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  <a:defRPr/>
            </a:pPr>
            <a:r>
              <a:rPr lang="lv-LV" dirty="0" smtClean="0"/>
              <a:t>Mērījumu vadības sistēma:</a:t>
            </a:r>
          </a:p>
          <a:p>
            <a:pPr indent="0">
              <a:buNone/>
              <a:defRPr/>
            </a:pPr>
            <a:endParaRPr lang="lv-LV" dirty="0"/>
          </a:p>
          <a:p>
            <a:pPr>
              <a:defRPr/>
            </a:pPr>
            <a:r>
              <a:rPr lang="lv-LV" sz="2000" dirty="0" smtClean="0"/>
              <a:t>Mērījumu funkcionalitāte notiek vienā logā;</a:t>
            </a:r>
            <a:endParaRPr lang="lv-LV" sz="2000" dirty="0"/>
          </a:p>
          <a:p>
            <a:pPr>
              <a:defRPr/>
            </a:pPr>
            <a:r>
              <a:rPr lang="lv-LV" sz="2000" dirty="0" smtClean="0"/>
              <a:t>Automātiskā režīma atbalsts;</a:t>
            </a:r>
            <a:endParaRPr lang="lv-LV" sz="2000" dirty="0"/>
          </a:p>
          <a:p>
            <a:pPr>
              <a:defRPr/>
            </a:pPr>
            <a:r>
              <a:rPr lang="lv-LV" sz="2000" dirty="0" smtClean="0"/>
              <a:t>Mērījumu apstrādes secība norādīta skriptā;</a:t>
            </a:r>
            <a:endParaRPr lang="lv-LV" sz="2000" dirty="0"/>
          </a:p>
          <a:p>
            <a:pPr>
              <a:defRPr/>
            </a:pPr>
            <a:r>
              <a:rPr lang="lv-LV" sz="2000" dirty="0" smtClean="0"/>
              <a:t>16 bit attēlu intensitāte,</a:t>
            </a:r>
            <a:endParaRPr lang="lv-LV" sz="2000" dirty="0"/>
          </a:p>
          <a:p>
            <a:pPr>
              <a:defRPr/>
            </a:pPr>
            <a:r>
              <a:rPr lang="lv-LV" sz="2000" dirty="0" smtClean="0"/>
              <a:t>GNSS koordinātas ir ierakstītas katrai sessijai.</a:t>
            </a:r>
            <a:endParaRPr lang="lv-LV" sz="2000" dirty="0"/>
          </a:p>
          <a:p>
            <a:pPr indent="0">
              <a:defRPr/>
            </a:pPr>
            <a:endParaRPr lang="en-US" sz="2000" dirty="0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725868CE-48AB-4028-ACEF-B0BFD666EF05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altLang="en-US" sz="4000" dirty="0"/>
              <a:t>Digitālā zenītkamera</a:t>
            </a:r>
            <a:endParaRPr lang="en-GB" altLang="en-US" sz="4000" dirty="0"/>
          </a:p>
        </p:txBody>
      </p:sp>
      <p:sp>
        <p:nvSpPr>
          <p:cNvPr id="13" name="Taisnstūris 3">
            <a:extLst>
              <a:ext uri="{FF2B5EF4-FFF2-40B4-BE49-F238E27FC236}">
                <a16:creationId xmlns="" xmlns:a16="http://schemas.microsoft.com/office/drawing/2014/main" id="{E7EE24BD-F8CB-4107-9B7C-A16E3E59003E}"/>
              </a:ext>
            </a:extLst>
          </p:cNvPr>
          <p:cNvSpPr/>
          <p:nvPr/>
        </p:nvSpPr>
        <p:spPr>
          <a:xfrm>
            <a:off x="1" y="344"/>
            <a:ext cx="12191999" cy="332656"/>
          </a:xfrm>
          <a:prstGeom prst="rect">
            <a:avLst/>
          </a:prstGeom>
          <a:solidFill>
            <a:srgbClr val="1646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LU 78.STARPTAUTISKĀ ZINĀTNISKĀ KONFERENCE: PLENĀRSĒDE. INOVATĪVAS INFORMĀCIJAS TEHNOLOĢIJAS</a:t>
            </a:r>
            <a:endParaRPr lang="lv-LV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aisnstūris 3"/>
          <p:cNvSpPr/>
          <p:nvPr/>
        </p:nvSpPr>
        <p:spPr>
          <a:xfrm>
            <a:off x="1" y="6525344"/>
            <a:ext cx="12191999" cy="332656"/>
          </a:xfrm>
          <a:prstGeom prst="rect">
            <a:avLst/>
          </a:prstGeom>
          <a:solidFill>
            <a:srgbClr val="1646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</a:t>
            </a:r>
            <a:r>
              <a:rPr lang="en-GB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lv-LV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janvāris, 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lv-LV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lv-LV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Rīga</a:t>
            </a:r>
            <a:endParaRPr lang="en-GB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40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0B0E65D5-FAF6-47A2-A542-486F7D63AACB}"/>
              </a:ext>
            </a:extLst>
          </p:cNvPr>
          <p:cNvSpPr txBox="1">
            <a:spLocks/>
          </p:cNvSpPr>
          <p:nvPr/>
        </p:nvSpPr>
        <p:spPr>
          <a:xfrm>
            <a:off x="-1190" y="-27384"/>
            <a:ext cx="12191999" cy="334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 Symposium on Applied Geoinformatics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0BD5A46E-D5C6-45E5-ABC6-45C640F86AD1}"/>
              </a:ext>
            </a:extLst>
          </p:cNvPr>
          <p:cNvSpPr txBox="1">
            <a:spLocks/>
          </p:cNvSpPr>
          <p:nvPr/>
        </p:nvSpPr>
        <p:spPr>
          <a:xfrm>
            <a:off x="0" y="6523125"/>
            <a:ext cx="12191999" cy="334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7-9 November 2019 | Istanbul, Turkey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="" xmlns:a16="http://schemas.microsoft.com/office/drawing/2014/main" id="{29CEE189-03C1-414F-883B-81055CB4F271}"/>
              </a:ext>
            </a:extLst>
          </p:cNvPr>
          <p:cNvSpPr txBox="1">
            <a:spLocks/>
          </p:cNvSpPr>
          <p:nvPr/>
        </p:nvSpPr>
        <p:spPr>
          <a:xfrm>
            <a:off x="11784632" y="6523125"/>
            <a:ext cx="333400" cy="3348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A0C504EF-4EE0-4939-8AB0-6B55AED77C01}" type="slidenum">
              <a:rPr lang="lv-LV" altLang="en-US" smtClean="0">
                <a:solidFill>
                  <a:schemeClr val="bg1"/>
                </a:solidFill>
              </a:rPr>
              <a:pPr/>
              <a:t>7</a:t>
            </a:fld>
            <a:endParaRPr lang="lv-LV" altLang="en-US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C6B930D-6143-4815-8DBE-FA4EC21ED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3049"/>
            <a:ext cx="5741079" cy="3497165"/>
          </a:xfrm>
          <a:prstGeom prst="rect">
            <a:avLst/>
          </a:prstGeom>
        </p:spPr>
      </p:pic>
      <p:pic>
        <p:nvPicPr>
          <p:cNvPr id="10" name="Content Placeholder 4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7626D1E1-6C41-46DD-A00D-27868C0A1132}"/>
              </a:ext>
            </a:extLst>
          </p:cNvPr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480" y="1691932"/>
            <a:ext cx="6993774" cy="4189817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1C183B7D-852F-4876-88F6-38BFA35FCC18}"/>
              </a:ext>
            </a:extLst>
          </p:cNvPr>
          <p:cNvSpPr>
            <a:spLocks noGrp="1"/>
          </p:cNvSpPr>
          <p:nvPr/>
        </p:nvSpPr>
        <p:spPr>
          <a:xfrm>
            <a:off x="47328" y="5040215"/>
            <a:ext cx="3240360" cy="134111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chemeClr val="tx1"/>
                </a:solidFill>
              </a:rPr>
              <a:t>3</a:t>
            </a:r>
            <a:r>
              <a:rPr lang="lv-LV" sz="1800" dirty="0">
                <a:solidFill>
                  <a:schemeClr val="tx1"/>
                </a:solidFill>
              </a:rPr>
              <a:t>95 </a:t>
            </a:r>
            <a:r>
              <a:rPr lang="lv-LV" sz="1800" dirty="0" smtClean="0">
                <a:solidFill>
                  <a:schemeClr val="tx1"/>
                </a:solidFill>
              </a:rPr>
              <a:t>punkti </a:t>
            </a:r>
            <a:r>
              <a:rPr lang="lv-LV" sz="1800" dirty="0">
                <a:solidFill>
                  <a:schemeClr val="tx1"/>
                </a:solidFill>
              </a:rPr>
              <a:t>(2017-201</a:t>
            </a:r>
            <a:r>
              <a:rPr lang="en-US" sz="1800" dirty="0">
                <a:solidFill>
                  <a:schemeClr val="tx1"/>
                </a:solidFill>
              </a:rPr>
              <a:t>9</a:t>
            </a:r>
            <a:r>
              <a:rPr lang="lv-LV" sz="1800" dirty="0">
                <a:solidFill>
                  <a:schemeClr val="tx1"/>
                </a:solidFill>
              </a:rPr>
              <a:t>)</a:t>
            </a:r>
          </a:p>
          <a:p>
            <a:pPr marL="3429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lv-LV" sz="1800" dirty="0">
                <a:solidFill>
                  <a:schemeClr val="tx1"/>
                </a:solidFill>
              </a:rPr>
              <a:t>1 – 1.5 </a:t>
            </a:r>
            <a:r>
              <a:rPr lang="lv-LV" sz="1800" dirty="0" smtClean="0">
                <a:solidFill>
                  <a:schemeClr val="tx1"/>
                </a:solidFill>
              </a:rPr>
              <a:t>stunda uz punktu</a:t>
            </a:r>
            <a:endParaRPr lang="lv-LV" sz="1800" dirty="0">
              <a:solidFill>
                <a:schemeClr val="tx1"/>
              </a:solidFill>
            </a:endParaRPr>
          </a:p>
          <a:p>
            <a:pPr marL="3429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lv-LV" sz="1800" dirty="0">
                <a:solidFill>
                  <a:schemeClr val="tx1"/>
                </a:solidFill>
              </a:rPr>
              <a:t>max 6 </a:t>
            </a:r>
            <a:r>
              <a:rPr lang="lv-LV" sz="1800" dirty="0" smtClean="0">
                <a:solidFill>
                  <a:schemeClr val="tx1"/>
                </a:solidFill>
              </a:rPr>
              <a:t>punkti pa nakti</a:t>
            </a:r>
            <a:endParaRPr lang="lv-LV" sz="1800" dirty="0">
              <a:solidFill>
                <a:schemeClr val="tx1"/>
              </a:solidFill>
            </a:endParaRPr>
          </a:p>
          <a:p>
            <a:pPr marL="3429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lv-LV" sz="1800" dirty="0" smtClean="0">
                <a:solidFill>
                  <a:schemeClr val="tx1"/>
                </a:solidFill>
              </a:rPr>
              <a:t>precizitāte  </a:t>
            </a:r>
            <a:r>
              <a:rPr lang="lv-LV" sz="1800" dirty="0">
                <a:solidFill>
                  <a:schemeClr val="tx1"/>
                </a:solidFill>
              </a:rPr>
              <a:t>~ 0.1ʺ</a:t>
            </a: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5C023D1C-1B56-4347-BDE7-BFE7818B9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lv-LV" sz="4000" dirty="0"/>
              <a:t>Augstās precizitātes kvazi-ģeoīda modeļa izstrāde Latvijas teritorijai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="" xmlns:a16="http://schemas.microsoft.com/office/drawing/2014/main" id="{94130A8B-2A2E-4441-9984-D36BBF94C4F5}"/>
              </a:ext>
            </a:extLst>
          </p:cNvPr>
          <p:cNvSpPr>
            <a:spLocks noGrp="1"/>
          </p:cNvSpPr>
          <p:nvPr/>
        </p:nvSpPr>
        <p:spPr>
          <a:xfrm>
            <a:off x="3287688" y="5126419"/>
            <a:ext cx="2903050" cy="134111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lv-LV" sz="1800" dirty="0" smtClean="0">
                <a:solidFill>
                  <a:schemeClr val="tx1"/>
                </a:solidFill>
              </a:rPr>
              <a:t>Atšķirības ar GGM+ modeli:</a:t>
            </a:r>
            <a:endParaRPr lang="lv-LV" sz="1800" dirty="0">
              <a:solidFill>
                <a:schemeClr val="tx1"/>
              </a:solidFill>
            </a:endParaRPr>
          </a:p>
          <a:p>
            <a:pPr marL="0" lvl="1" algn="l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‒"/>
              <a:defRPr/>
            </a:pPr>
            <a:r>
              <a:rPr lang="lv-LV" sz="1800" dirty="0" smtClean="0">
                <a:solidFill>
                  <a:schemeClr val="tx1"/>
                </a:solidFill>
              </a:rPr>
              <a:t>vidēji </a:t>
            </a:r>
            <a:r>
              <a:rPr lang="lv-LV" sz="1800" dirty="0">
                <a:solidFill>
                  <a:schemeClr val="tx1"/>
                </a:solidFill>
              </a:rPr>
              <a:t>0.02ʺ </a:t>
            </a:r>
          </a:p>
          <a:p>
            <a:pPr marL="0" lvl="1" algn="l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‒"/>
              <a:defRPr/>
            </a:pPr>
            <a:r>
              <a:rPr lang="lv-LV" sz="1800" dirty="0" smtClean="0">
                <a:solidFill>
                  <a:schemeClr val="tx1"/>
                </a:solidFill>
              </a:rPr>
              <a:t>Standartnovirze  </a:t>
            </a:r>
            <a:r>
              <a:rPr lang="lv-LV" sz="1800" dirty="0">
                <a:solidFill>
                  <a:schemeClr val="tx1"/>
                </a:solidFill>
              </a:rPr>
              <a:t>0.4ʺ</a:t>
            </a:r>
          </a:p>
        </p:txBody>
      </p:sp>
      <p:sp>
        <p:nvSpPr>
          <p:cNvPr id="16" name="Taisnstūris 3">
            <a:extLst>
              <a:ext uri="{FF2B5EF4-FFF2-40B4-BE49-F238E27FC236}">
                <a16:creationId xmlns="" xmlns:a16="http://schemas.microsoft.com/office/drawing/2014/main" id="{E7EE24BD-F8CB-4107-9B7C-A16E3E59003E}"/>
              </a:ext>
            </a:extLst>
          </p:cNvPr>
          <p:cNvSpPr/>
          <p:nvPr/>
        </p:nvSpPr>
        <p:spPr>
          <a:xfrm>
            <a:off x="1" y="344"/>
            <a:ext cx="12191999" cy="332656"/>
          </a:xfrm>
          <a:prstGeom prst="rect">
            <a:avLst/>
          </a:prstGeom>
          <a:solidFill>
            <a:srgbClr val="1646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LU 78.STARPTAUTISKĀ ZINĀTNISKĀ KONFERENCE: PLENĀRSĒDE. INOVATĪVAS INFORMĀCIJAS TEHNOLOĢIJAS</a:t>
            </a:r>
            <a:endParaRPr lang="lv-LV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aisnstūris 3"/>
          <p:cNvSpPr/>
          <p:nvPr/>
        </p:nvSpPr>
        <p:spPr>
          <a:xfrm>
            <a:off x="1" y="6525344"/>
            <a:ext cx="12191999" cy="332656"/>
          </a:xfrm>
          <a:prstGeom prst="rect">
            <a:avLst/>
          </a:prstGeom>
          <a:solidFill>
            <a:srgbClr val="1646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</a:t>
            </a:r>
            <a:r>
              <a:rPr lang="en-GB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lv-LV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janvāris, 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lv-LV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lv-LV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Rīga</a:t>
            </a:r>
            <a:endParaRPr lang="en-GB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59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6620E743-A7D6-4F23-978E-799F850433C4}"/>
              </a:ext>
            </a:extLst>
          </p:cNvPr>
          <p:cNvSpPr txBox="1">
            <a:spLocks/>
          </p:cNvSpPr>
          <p:nvPr/>
        </p:nvSpPr>
        <p:spPr>
          <a:xfrm>
            <a:off x="-1190" y="-27384"/>
            <a:ext cx="12191999" cy="334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 Symposium on Applied Geoinformatics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6E117EFC-0478-4989-9E07-96E70B88C6C4}"/>
              </a:ext>
            </a:extLst>
          </p:cNvPr>
          <p:cNvSpPr txBox="1">
            <a:spLocks/>
          </p:cNvSpPr>
          <p:nvPr/>
        </p:nvSpPr>
        <p:spPr>
          <a:xfrm>
            <a:off x="0" y="6523125"/>
            <a:ext cx="12191999" cy="334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7-9 November 2019 | Istanbul, Turkey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="" xmlns:a16="http://schemas.microsoft.com/office/drawing/2014/main" id="{F1EAA816-4228-4B75-AA06-1E348079D2E8}"/>
              </a:ext>
            </a:extLst>
          </p:cNvPr>
          <p:cNvSpPr txBox="1">
            <a:spLocks/>
          </p:cNvSpPr>
          <p:nvPr/>
        </p:nvSpPr>
        <p:spPr>
          <a:xfrm>
            <a:off x="11784632" y="6523125"/>
            <a:ext cx="333400" cy="3348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A0C504EF-4EE0-4939-8AB0-6B55AED77C01}" type="slidenum">
              <a:rPr lang="lv-LV" altLang="en-US" smtClean="0">
                <a:solidFill>
                  <a:schemeClr val="bg1"/>
                </a:solidFill>
              </a:rPr>
              <a:pPr/>
              <a:t>8</a:t>
            </a:fld>
            <a:endParaRPr lang="lv-LV" altLang="en-US" dirty="0">
              <a:solidFill>
                <a:schemeClr val="bg1"/>
              </a:solidFill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="" xmlns:a16="http://schemas.microsoft.com/office/drawing/2014/main" id="{1EB6F10E-5C13-4D27-91B0-E5F832521C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60" y="2070748"/>
            <a:ext cx="4632176" cy="413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="" xmlns:a16="http://schemas.microsoft.com/office/drawing/2014/main" id="{F3023904-2185-4522-8A74-7307A3350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274638"/>
            <a:ext cx="11665296" cy="1143000"/>
          </a:xfrm>
        </p:spPr>
        <p:txBody>
          <a:bodyPr>
            <a:normAutofit fontScale="90000"/>
          </a:bodyPr>
          <a:lstStyle/>
          <a:p>
            <a:r>
              <a:rPr lang="en-GB" altLang="en-US" sz="4000" dirty="0" err="1"/>
              <a:t>Daudzfunkciju</a:t>
            </a:r>
            <a:r>
              <a:rPr lang="en-GB" altLang="en-US" sz="4000" dirty="0"/>
              <a:t> </a:t>
            </a:r>
            <a:r>
              <a:rPr lang="en-GB" altLang="en-US" sz="4000" dirty="0" err="1"/>
              <a:t>kosmisku</a:t>
            </a:r>
            <a:r>
              <a:rPr lang="en-GB" altLang="en-US" sz="4000" dirty="0"/>
              <a:t> </a:t>
            </a:r>
            <a:r>
              <a:rPr lang="en-GB" altLang="en-US" sz="4000" dirty="0" err="1"/>
              <a:t>objektu</a:t>
            </a:r>
            <a:r>
              <a:rPr lang="en-GB" altLang="en-US" sz="4000" dirty="0"/>
              <a:t> </a:t>
            </a:r>
            <a:r>
              <a:rPr lang="en-GB" altLang="en-US" sz="4000" dirty="0" err="1"/>
              <a:t>optiskās</a:t>
            </a:r>
            <a:r>
              <a:rPr lang="en-GB" altLang="en-US" sz="4000" dirty="0"/>
              <a:t> </a:t>
            </a:r>
            <a:r>
              <a:rPr lang="en-GB" altLang="en-US" sz="4000" dirty="0" err="1"/>
              <a:t>sekošanas</a:t>
            </a:r>
            <a:r>
              <a:rPr lang="en-GB" altLang="en-US" sz="4000" dirty="0"/>
              <a:t> </a:t>
            </a:r>
            <a:r>
              <a:rPr lang="en-GB" altLang="en-US" sz="4000" dirty="0" err="1"/>
              <a:t>iekārta</a:t>
            </a:r>
            <a:endParaRPr lang="en-GB" altLang="en-US" sz="4000" dirty="0"/>
          </a:p>
        </p:txBody>
      </p:sp>
      <p:pic>
        <p:nvPicPr>
          <p:cNvPr id="2" name="Attēls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51" y="2070748"/>
            <a:ext cx="5508279" cy="4131209"/>
          </a:xfrm>
          <a:prstGeom prst="rect">
            <a:avLst/>
          </a:prstGeom>
        </p:spPr>
      </p:pic>
      <p:sp>
        <p:nvSpPr>
          <p:cNvPr id="13" name="Taisnstūris 3">
            <a:extLst>
              <a:ext uri="{FF2B5EF4-FFF2-40B4-BE49-F238E27FC236}">
                <a16:creationId xmlns="" xmlns:a16="http://schemas.microsoft.com/office/drawing/2014/main" id="{E7EE24BD-F8CB-4107-9B7C-A16E3E59003E}"/>
              </a:ext>
            </a:extLst>
          </p:cNvPr>
          <p:cNvSpPr/>
          <p:nvPr/>
        </p:nvSpPr>
        <p:spPr>
          <a:xfrm>
            <a:off x="1" y="344"/>
            <a:ext cx="12191999" cy="332656"/>
          </a:xfrm>
          <a:prstGeom prst="rect">
            <a:avLst/>
          </a:prstGeom>
          <a:solidFill>
            <a:srgbClr val="1646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LU 78.STARPTAUTISKĀ ZINĀTNISKĀ KONFERENCE: PLENĀRSĒDE. INOVATĪVAS INFORMĀCIJAS TEHNOLOĢIJAS</a:t>
            </a:r>
            <a:endParaRPr lang="lv-LV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aisnstūris 3"/>
          <p:cNvSpPr/>
          <p:nvPr/>
        </p:nvSpPr>
        <p:spPr>
          <a:xfrm>
            <a:off x="1" y="6525344"/>
            <a:ext cx="12191999" cy="332656"/>
          </a:xfrm>
          <a:prstGeom prst="rect">
            <a:avLst/>
          </a:prstGeom>
          <a:solidFill>
            <a:srgbClr val="1646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</a:t>
            </a:r>
            <a:r>
              <a:rPr lang="en-GB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lv-LV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janvāris, 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lv-LV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lv-LV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Rīga</a:t>
            </a:r>
            <a:endParaRPr lang="en-GB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8185" y="1253973"/>
            <a:ext cx="11233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/>
              <a:t>Mērķis ir uzprojektēt eksperimentālo instrumentu jaunai oriģinālai multifunkcionālai optiskai novērošanas sistēmai, kas paredzēta Zemei tuvo objektu pozicionāliem un lāzertālmēra novērojumiem.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82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7F7FF9CD-45D5-4C19-8F64-D756C14983EA}"/>
              </a:ext>
            </a:extLst>
          </p:cNvPr>
          <p:cNvSpPr txBox="1">
            <a:spLocks/>
          </p:cNvSpPr>
          <p:nvPr/>
        </p:nvSpPr>
        <p:spPr>
          <a:xfrm>
            <a:off x="-1190" y="-27384"/>
            <a:ext cx="12191999" cy="334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 Symposium on Applied Geoinformatics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73346FB3-3043-44ED-8902-51DE3EB4B86C}"/>
              </a:ext>
            </a:extLst>
          </p:cNvPr>
          <p:cNvSpPr txBox="1">
            <a:spLocks/>
          </p:cNvSpPr>
          <p:nvPr/>
        </p:nvSpPr>
        <p:spPr>
          <a:xfrm>
            <a:off x="0" y="6523125"/>
            <a:ext cx="12191999" cy="334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7-9 November 2019 | Istanbul, Turkey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="" xmlns:a16="http://schemas.microsoft.com/office/drawing/2014/main" id="{F7DF4594-D111-4B01-92E3-EA8EE92F2608}"/>
              </a:ext>
            </a:extLst>
          </p:cNvPr>
          <p:cNvSpPr txBox="1">
            <a:spLocks/>
          </p:cNvSpPr>
          <p:nvPr/>
        </p:nvSpPr>
        <p:spPr>
          <a:xfrm>
            <a:off x="11784632" y="6523125"/>
            <a:ext cx="333400" cy="3348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A0C504EF-4EE0-4939-8AB0-6B55AED77C01}" type="slidenum">
              <a:rPr lang="lv-LV" altLang="en-US" smtClean="0">
                <a:solidFill>
                  <a:schemeClr val="bg1"/>
                </a:solidFill>
              </a:rPr>
              <a:pPr/>
              <a:t>9</a:t>
            </a:fld>
            <a:endParaRPr lang="lv-LV" altLang="en-US" dirty="0">
              <a:solidFill>
                <a:schemeClr val="bg1"/>
              </a:solidFill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="" xmlns:a16="http://schemas.microsoft.com/office/drawing/2014/main" id="{EA5CBB27-1A9D-4EA8-A869-86AB5FAA59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425" y="332656"/>
            <a:ext cx="2094656" cy="369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="" xmlns:a16="http://schemas.microsoft.com/office/drawing/2014/main" id="{534A154D-A0F0-443C-9077-4E847D6474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4326395"/>
            <a:ext cx="3181350" cy="179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="" xmlns:a16="http://schemas.microsoft.com/office/drawing/2014/main" id="{431ACDB6-A867-4DA4-98C9-66798A9D25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057" y="329916"/>
            <a:ext cx="3555551" cy="369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DBA96EC-A1CC-4B75-9DA1-687E21DD3BF2}"/>
              </a:ext>
            </a:extLst>
          </p:cNvPr>
          <p:cNvSpPr txBox="1"/>
          <p:nvPr/>
        </p:nvSpPr>
        <p:spPr>
          <a:xfrm>
            <a:off x="191343" y="332656"/>
            <a:ext cx="5328593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lv-LV" dirty="0" smtClean="0"/>
              <a:t>Pēdējas aktivitātes:</a:t>
            </a:r>
            <a:endParaRPr lang="lv-LV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lv-LV" dirty="0" smtClean="0"/>
              <a:t>Optiskās sistēmas uzstādīšana </a:t>
            </a:r>
            <a:r>
              <a:rPr lang="lv-LV" dirty="0"/>
              <a:t>un noregulēšana;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lv-LV" dirty="0" smtClean="0"/>
              <a:t>Vadības datortīkla, sekošanas un attēlu apstrādes programmatūras instalēšana;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lv-LV" dirty="0" smtClean="0"/>
              <a:t>SLR vadības un datu apstrādes programmatūras noregulēšana un papildināšana;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 err="1"/>
              <a:t>raidāmā</a:t>
            </a:r>
            <a:r>
              <a:rPr lang="en-US" dirty="0"/>
              <a:t> </a:t>
            </a:r>
            <a:r>
              <a:rPr lang="en-US" dirty="0" err="1"/>
              <a:t>lāzera</a:t>
            </a:r>
            <a:r>
              <a:rPr lang="en-US" dirty="0"/>
              <a:t> </a:t>
            </a:r>
            <a:r>
              <a:rPr lang="en-US" dirty="0" err="1"/>
              <a:t>impulsa</a:t>
            </a:r>
            <a:r>
              <a:rPr lang="en-US" dirty="0"/>
              <a:t> </a:t>
            </a:r>
            <a:r>
              <a:rPr lang="en-US" dirty="0" err="1"/>
              <a:t>uzstādīšana</a:t>
            </a:r>
            <a:r>
              <a:rPr lang="en-US" dirty="0"/>
              <a:t> un </a:t>
            </a:r>
            <a:r>
              <a:rPr lang="en-US" dirty="0" err="1"/>
              <a:t>noregulēšana</a:t>
            </a:r>
            <a:r>
              <a:rPr lang="en-US" dirty="0" smtClean="0"/>
              <a:t>;</a:t>
            </a:r>
            <a:endParaRPr lang="lv-LV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lv-LV" dirty="0" smtClean="0"/>
              <a:t>Meteostacijas</a:t>
            </a:r>
            <a:r>
              <a:rPr lang="en-US" dirty="0" smtClean="0"/>
              <a:t>, </a:t>
            </a:r>
            <a:r>
              <a:rPr lang="en-US" dirty="0"/>
              <a:t>GNSS </a:t>
            </a:r>
            <a:r>
              <a:rPr lang="lv-LV" dirty="0" smtClean="0"/>
              <a:t>uztvērēja uzstādīšana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lv-LV" dirty="0" smtClean="0"/>
              <a:t>Rezultātu reģistrācijas aparatūras uzstādīšana</a:t>
            </a:r>
            <a:r>
              <a:rPr lang="en-US" dirty="0" smtClean="0"/>
              <a:t>;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 err="1"/>
              <a:t>atstarotu</a:t>
            </a:r>
            <a:r>
              <a:rPr lang="en-US" dirty="0"/>
              <a:t> </a:t>
            </a:r>
            <a:r>
              <a:rPr lang="en-US" dirty="0" err="1"/>
              <a:t>impulsu</a:t>
            </a:r>
            <a:r>
              <a:rPr lang="en-US" dirty="0"/>
              <a:t> </a:t>
            </a:r>
            <a:r>
              <a:rPr lang="en-US" dirty="0" err="1"/>
              <a:t>apstrādes</a:t>
            </a:r>
            <a:r>
              <a:rPr lang="en-US" dirty="0"/>
              <a:t> </a:t>
            </a:r>
            <a:r>
              <a:rPr lang="en-US" dirty="0" err="1" smtClean="0"/>
              <a:t>projektēšana</a:t>
            </a:r>
            <a:r>
              <a:rPr lang="en-US" dirty="0" smtClean="0"/>
              <a:t> </a:t>
            </a:r>
            <a:r>
              <a:rPr lang="en-US" dirty="0"/>
              <a:t>un </a:t>
            </a:r>
            <a:r>
              <a:rPr lang="en-US" dirty="0" err="1"/>
              <a:t>izgatavošana</a:t>
            </a:r>
            <a:r>
              <a:rPr lang="en-US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lv-LV" dirty="0" smtClean="0"/>
              <a:t>Instrumenta pozīcijas un orientācijas noteikšana.</a:t>
            </a:r>
            <a:endParaRPr lang="lv-LV" sz="1400" b="1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en-US" sz="1400" dirty="0"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64611DB-8254-41F5-9728-F450B1B9D43E}"/>
              </a:ext>
            </a:extLst>
          </p:cNvPr>
          <p:cNvSpPr txBox="1"/>
          <p:nvPr/>
        </p:nvSpPr>
        <p:spPr>
          <a:xfrm>
            <a:off x="5289967" y="4129824"/>
            <a:ext cx="668570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lv-LV" dirty="0" smtClean="0"/>
              <a:t>Izmantoti </a:t>
            </a:r>
            <a:r>
              <a:rPr lang="lv-LV" dirty="0"/>
              <a:t>divi 42 cm Meade teleskopi;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lv-LV" dirty="0"/>
              <a:t>Atsevišķs izstarojošais optiskais kanāls;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lv-LV" dirty="0"/>
              <a:t>Pozicionēšanas precizitāte -  dažas loka sekundes;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lv-LV" dirty="0"/>
              <a:t>Objektu astrometriskās pozīcijas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lv-LV" dirty="0"/>
              <a:t>noteikšanas kļūda ~0.5’’;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lv-LV" dirty="0"/>
              <a:t>Sekošanas ātrums – līdz ~10 dg/s;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lv-LV" dirty="0"/>
              <a:t>8 Mpix CCD;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lv-LV" dirty="0"/>
              <a:t>Datu apstrāde reālā laikā.</a:t>
            </a:r>
          </a:p>
        </p:txBody>
      </p:sp>
      <p:sp>
        <p:nvSpPr>
          <p:cNvPr id="16" name="Taisnstūris 3">
            <a:extLst>
              <a:ext uri="{FF2B5EF4-FFF2-40B4-BE49-F238E27FC236}">
                <a16:creationId xmlns="" xmlns:a16="http://schemas.microsoft.com/office/drawing/2014/main" id="{E7EE24BD-F8CB-4107-9B7C-A16E3E59003E}"/>
              </a:ext>
            </a:extLst>
          </p:cNvPr>
          <p:cNvSpPr/>
          <p:nvPr/>
        </p:nvSpPr>
        <p:spPr>
          <a:xfrm>
            <a:off x="1" y="344"/>
            <a:ext cx="12191999" cy="332656"/>
          </a:xfrm>
          <a:prstGeom prst="rect">
            <a:avLst/>
          </a:prstGeom>
          <a:solidFill>
            <a:srgbClr val="1646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LU 78.STARPTAUTISKĀ ZINĀTNISKĀ KONFERENCE: PLENĀRSĒDE. INOVATĪVAS INFORMĀCIJAS TEHNOLOĢIJAS</a:t>
            </a:r>
            <a:endParaRPr lang="lv-LV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aisnstūris 3"/>
          <p:cNvSpPr/>
          <p:nvPr/>
        </p:nvSpPr>
        <p:spPr>
          <a:xfrm>
            <a:off x="1" y="6525344"/>
            <a:ext cx="12191999" cy="332656"/>
          </a:xfrm>
          <a:prstGeom prst="rect">
            <a:avLst/>
          </a:prstGeom>
          <a:solidFill>
            <a:srgbClr val="1646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</a:t>
            </a:r>
            <a:r>
              <a:rPr lang="en-GB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lv-LV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janvāris, 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lv-LV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lv-LV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Rīga</a:t>
            </a:r>
            <a:endParaRPr lang="en-GB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5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ēma">
  <a:themeElements>
    <a:clrScheme name="Iestā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ēma">
  <a:themeElements>
    <a:clrScheme name="Iestā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1955</TotalTime>
  <Words>827</Words>
  <Application>Microsoft Office PowerPoint</Application>
  <PresentationFormat>Widescreen</PresentationFormat>
  <Paragraphs>144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 tēma</vt:lpstr>
      <vt:lpstr>PowerPoint Presentation</vt:lpstr>
      <vt:lpstr>Saturs </vt:lpstr>
      <vt:lpstr>Projekti: </vt:lpstr>
      <vt:lpstr>Digitālā zenītkamera</vt:lpstr>
      <vt:lpstr>  ,</vt:lpstr>
      <vt:lpstr>PowerPoint Presentation</vt:lpstr>
      <vt:lpstr>Augstās precizitātes kvazi-ģeoīda modeļa izstrāde Latvijas teritorijai</vt:lpstr>
      <vt:lpstr>Daudzfunkciju kosmisku objektu optiskās sekošanas iekārta</vt:lpstr>
      <vt:lpstr>PowerPoint Presentation</vt:lpstr>
      <vt:lpstr>EUREF Permanent Network Densification analysis centre</vt:lpstr>
      <vt:lpstr>EUREF Permanent Network Densification analysis centre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user</dc:creator>
  <cp:lastModifiedBy>GGI</cp:lastModifiedBy>
  <cp:revision>92</cp:revision>
  <dcterms:created xsi:type="dcterms:W3CDTF">2019-03-12T08:01:33Z</dcterms:created>
  <dcterms:modified xsi:type="dcterms:W3CDTF">2020-01-31T11:24:22Z</dcterms:modified>
</cp:coreProperties>
</file>