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8" r:id="rId2"/>
    <p:sldId id="290" r:id="rId3"/>
    <p:sldId id="291" r:id="rId4"/>
    <p:sldId id="292" r:id="rId5"/>
    <p:sldId id="296" r:id="rId6"/>
    <p:sldId id="297" r:id="rId7"/>
    <p:sldId id="298" r:id="rId8"/>
    <p:sldId id="299" r:id="rId9"/>
    <p:sldId id="300" r:id="rId10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45" autoAdjust="0"/>
  </p:normalViewPr>
  <p:slideViewPr>
    <p:cSldViewPr>
      <p:cViewPr varScale="1">
        <p:scale>
          <a:sx n="94" d="100"/>
          <a:sy n="94" d="100"/>
        </p:scale>
        <p:origin x="66" y="240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9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5688" cy="113077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80" y="1158875"/>
            <a:ext cx="3387664" cy="114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44" y="9737725"/>
            <a:ext cx="3352800" cy="112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4191000" cy="1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1227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835275"/>
            <a:ext cx="3944938" cy="1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215850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38981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7102475"/>
            <a:ext cx="8991600" cy="1905000"/>
          </a:xfrm>
        </p:spPr>
        <p:txBody>
          <a:bodyPr numCol="1"/>
          <a:lstStyle/>
          <a:p>
            <a:r>
              <a:rPr lang="lv-LV" sz="2200" dirty="0" smtClean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 Borzovs</a:t>
            </a:r>
          </a:p>
          <a:p>
            <a:r>
              <a:rPr lang="lv-LV" sz="2200" dirty="0" smtClean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 78.konference</a:t>
            </a:r>
          </a:p>
          <a:p>
            <a:r>
              <a:rPr lang="lv-LV" sz="2200" dirty="0" smtClean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</a:t>
            </a:r>
            <a:r>
              <a:rPr lang="lv-LV" dirty="0" smtClean="0">
                <a:cs typeface="Arial"/>
              </a:rPr>
              <a:t>ārsēde «Inovatīvās informācijas tehnoloģijas»</a:t>
            </a:r>
          </a:p>
          <a:p>
            <a:endParaRPr lang="lv-LV" sz="2200" dirty="0">
              <a:solidFill>
                <a:srgbClr val="001E32"/>
              </a:solidFill>
              <a:latin typeface="Arial" panose="020B0604020202020204" pitchFamily="34" charset="0"/>
              <a:cs typeface="Arial"/>
            </a:endParaRPr>
          </a:p>
          <a:p>
            <a:r>
              <a:rPr lang="lv-LV" sz="2200" dirty="0" smtClean="0">
                <a:solidFill>
                  <a:srgbClr val="001E32"/>
                </a:solidFill>
                <a:latin typeface="Arial" panose="020B0604020202020204" pitchFamily="34" charset="0"/>
                <a:cs typeface="Arial"/>
              </a:rPr>
              <a:t>Rīga, 31.01.2020.</a:t>
            </a:r>
            <a:endParaRPr lang="lv-LV" sz="2200" dirty="0" smtClean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930275"/>
            <a:ext cx="11963400" cy="411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/>
              <a:t>Baltic Journal of Modern Computing</a:t>
            </a:r>
            <a:r>
              <a:rPr lang="en-US" dirty="0"/>
              <a:t> – </a:t>
            </a:r>
            <a:endParaRPr lang="lv-LV" dirty="0" smtClean="0"/>
          </a:p>
          <a:p>
            <a:pPr>
              <a:lnSpc>
                <a:spcPct val="100000"/>
              </a:lnSpc>
            </a:pPr>
            <a:r>
              <a:rPr lang="en-US" i="1" dirty="0" smtClean="0"/>
              <a:t>Web </a:t>
            </a:r>
            <a:r>
              <a:rPr lang="en-US" i="1" dirty="0"/>
              <a:t>of Science </a:t>
            </a:r>
            <a:r>
              <a:rPr lang="en-US" dirty="0"/>
              <a:t>un </a:t>
            </a:r>
            <a:r>
              <a:rPr lang="en-US" i="1" dirty="0"/>
              <a:t>SCOPUS</a:t>
            </a:r>
            <a:r>
              <a:rPr lang="en-US" dirty="0"/>
              <a:t> : </a:t>
            </a:r>
            <a:r>
              <a:rPr lang="en-US" dirty="0" err="1"/>
              <a:t>plusi</a:t>
            </a:r>
            <a:r>
              <a:rPr lang="en-US" dirty="0"/>
              <a:t> un </a:t>
            </a:r>
            <a:r>
              <a:rPr lang="en-US" dirty="0" err="1" smtClean="0"/>
              <a:t>mīnusi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/>
          <a:lstStyle/>
          <a:p>
            <a:pPr lvl="0" algn="l" rtl="0"/>
            <a:r>
              <a:rPr lang="en-US" altLang="en-US" sz="54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Zinātniskai</a:t>
            </a:r>
            <a:r>
              <a:rPr lang="en-US" altLang="en-US" sz="5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54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publikācijai</a:t>
            </a:r>
            <a:r>
              <a:rPr lang="en-US" altLang="en-US" sz="5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54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ir</a:t>
            </a:r>
            <a:r>
              <a:rPr lang="en-US" altLang="en-US" sz="5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54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svarīgi</a:t>
            </a:r>
            <a:endParaRPr lang="en-US" altLang="en-US" sz="5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729038" y="6033324"/>
            <a:ext cx="120725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Zinātniskai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publikācijai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svarīgi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būt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iespējami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daudz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citētai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citās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zinātniskās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publikācijās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būt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publicētai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izdevumā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piem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žurnālā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augstu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prestižu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t.i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</a:t>
            </a: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</a:t>
            </a:r>
            <a:r>
              <a:rPr kumimoji="0" lang="lv-LV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augstu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citējamību</a:t>
            </a:r>
            <a:r>
              <a:rPr lang="lv-LV" altLang="en-US" sz="3200" dirty="0">
                <a:ea typeface="Calibri" panose="020F0502020204030204" pitchFamily="34" charset="0"/>
              </a:rPr>
              <a:t> </a:t>
            </a:r>
            <a:r>
              <a:rPr lang="lv-LV" altLang="en-US" sz="3200" dirty="0" smtClean="0">
                <a:ea typeface="Calibri" panose="020F0502020204030204" pitchFamily="34" charset="0"/>
              </a:rPr>
              <a:t>(augšējās kvartilēs vai decilēs)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728244" y="6721475"/>
            <a:ext cx="105148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v-LV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729038" y="2804191"/>
            <a:ext cx="143248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daudz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organizāciju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nodarbojas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publikāciju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citējumu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uzskaiti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dažādu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rādītāju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rēķināšanu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Starptautiski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arī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Latvijā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atzītākās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Clarivate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Analytics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bij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Thomson Reuters) un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Elsevier.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728244" y="6721475"/>
            <a:ext cx="105148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v-LV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728243" y="2081848"/>
            <a:ext cx="10896601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Abas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organizācijas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uzskaita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citējamību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rēķina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dažādus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rādītājus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tikai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datubāzēs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iekļautiem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izdevumiem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Publikācijas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citējumi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izdevumos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iekļauti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organizāciju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datubāzēs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tiek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ignorēti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Abas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komercsabiedrības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tādējādi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brīvas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zinātnieku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sabiedrības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kontroles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Abās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pašu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izveidotas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kvalitātes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vērtēšanas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padomes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zinātnieki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izlemj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izdevēja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pieteiktu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iekļaut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savā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datubāzē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Galvenais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bet ne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vienīgais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kritērijs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citējamība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728244" y="6721475"/>
            <a:ext cx="105148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v-LV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728243" y="2820513"/>
            <a:ext cx="108966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v-LV" alt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Clarivate Analytics Impact Factor (rēķina izdevumam)</a:t>
            </a:r>
            <a:endParaRPr lang="en-US" altLang="en-US" sz="32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lv-LV" altLang="en-US" sz="32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Zinātnisko</a:t>
            </a:r>
            <a:r>
              <a:rPr lang="en-US" alt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žurnālu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ietekmes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koeficientu</a:t>
            </a:r>
            <a:r>
              <a:rPr lang="en-US" alt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katru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gadu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aprēķina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tikai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žurnāliem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indeksēti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datubāzē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Clarivate</a:t>
            </a:r>
            <a:r>
              <a:rPr lang="en-US" altLang="en-US" sz="3200" b="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Analytics Journal Citation Reports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lv-LV" altLang="en-US" sz="32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aprēķina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šādi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3200" b="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Atsauču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skaits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uz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iepriekšējos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divos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gados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žurnāl</a:t>
            </a:r>
            <a:r>
              <a:rPr lang="lv-LV" altLang="en-US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ā</a:t>
            </a:r>
            <a:r>
              <a:rPr lang="en-US" altLang="en-US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publicētajiem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rakstiem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/  </a:t>
            </a:r>
            <a:endParaRPr lang="lv-LV" altLang="en-US" sz="3200" b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v-LV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altLang="en-US" sz="32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Rakstu</a:t>
            </a:r>
            <a:r>
              <a:rPr lang="en-US" altLang="en-US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skaits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žurnālā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divos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iepriekšējos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gados</a:t>
            </a:r>
            <a:r>
              <a:rPr lang="lv-LV" altLang="en-US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728244" y="6721475"/>
            <a:ext cx="105148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v-LV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728243" y="3066735"/>
            <a:ext cx="108966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v-LV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Elsevier SCOPUS CiteScore (rēķina izdevumam)</a:t>
            </a: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lv-LV" altLang="en-US" sz="32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Zinātnisko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izdevumu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ietekmes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koeficientu</a:t>
            </a:r>
            <a:r>
              <a:rPr lang="en-US" alt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katru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gadu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aprēķina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visiem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izdevumiem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indeksēti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datubāzē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SCOPUS.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lv-LV" altLang="en-US" sz="32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32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aprēķina</a:t>
            </a:r>
            <a:r>
              <a:rPr lang="en-US" altLang="en-US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šādi</a:t>
            </a:r>
            <a:r>
              <a:rPr lang="en-US" alt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3200" b="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Atsauču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skaits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uz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iepriekšējos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trijos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gados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izdevumā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publicētajiem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rakstiem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/ (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Rakstu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skaits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izdevumā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trijos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iepriekšējos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gados</a:t>
            </a: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n-US" altLang="en-US" sz="4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956844" y="574639"/>
            <a:ext cx="1127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BJMC un Clarivate Analytics Web of Science</a:t>
            </a:r>
            <a:endParaRPr kumimoji="0" lang="lv-LV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27844" y="980206"/>
            <a:ext cx="36691746" cy="84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BJMC kopš 2015.g. ir iekļauts Web of Science Core Collection Emerging Sources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Citation Index.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Tas nozīmē, ka BJMC publikācijām citējamību uzskaita, bet izdevuma ietekmes faktoru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(Impact Factor, IF) – diemžēl vēl nerēķina.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Lai tiktu pie ietekmes faktora, BJMC ir jāiekļūst augstāka ranga Web of Science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Core Collection datubāzē – Web of Science Core Collection Science Citation Expanded.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Ietekmes faktoru pirmoreiz tehniski būtu varēts sarēķināt 2018.g. rudenī.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Izdevumu izvērtēšana iekļaušanai Science Citation Expanded notiek reizi gadā.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Citējamība ir galvenais kritērijs.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Pozitīvais – BJMC kārtējā numura publikācijas tiek iekļautas datubāzē 2-3 nedēļu laikā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numura iznākšanas.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BJMC iznāk 4 reizes gadā, katra ceturkšņa pēdējos datumos.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Žurnāla numurs tiek komplektēts publikāciju akceptēšanas secībā, tādējādi raksts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facto</a:t>
            </a: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tiek publicēts dažu dienu laikā pēc pozitīvu recenziju saņemšanas, negaidot ceturkšņa beigas.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Protams, atsaucīgu un ātri strādājošu recenzentu trūkums ir akūts un hronisks</a:t>
            </a:r>
            <a:r>
              <a:rPr kumimoji="0" lang="lv-LV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lv-LV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956844" y="574639"/>
            <a:ext cx="1127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BJMC un Elsevier SCOPUS</a:t>
            </a:r>
            <a:endParaRPr kumimoji="0" lang="lv-LV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061244" y="-547288"/>
            <a:ext cx="36462494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alt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alt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Pēc atkārtotas pieteikuma iesniegšanas (pirmoreiz – 2015.gadā, tika atteikts) BJMC 2019.g. oktobrī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saņēma kvalitātes vērtēšanas padomes paziņojumu par iekļaušanu SCOPUS.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Paziņojumā bija teikts, ka 3 mēnešu laikā SCOPUS 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Source Collection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sazināsies ar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izdevēju par iekļaušanas tehnisko pusi.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Trīs pilni mēneši paies rīt. Departaments nav rādījis nekādas dzīvības pazīmes.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Pozitīvais – SCOPUS rēķina rādītājus (CiteScore, SNIP u.c.) visiem iekļautiem izdevumiem,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turklāt maksimāli drīz. Piemēram, CiteScore aprēķināšanai nepieciešamos 3 pilnos gadus nemaz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negaida, bet iztiek ar vienu pilno gadu (saprotams, rādītājs tad ir zemāks).</a:t>
            </a: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854075"/>
            <a:ext cx="9067800" cy="685800"/>
          </a:xfrm>
        </p:spPr>
        <p:txBody>
          <a:bodyPr/>
          <a:lstStyle/>
          <a:p>
            <a:r>
              <a:rPr lang="lv-LV" sz="3200" dirty="0" smtClean="0">
                <a:solidFill>
                  <a:schemeClr val="tx1"/>
                </a:solidFill>
              </a:rPr>
              <a:t>Kā celt BJMC prestižu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728244" y="1888744"/>
            <a:ext cx="5773930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Vispareizākais un visgrūtākais – nopublicēt BJMC tādu rakstu, ko steigsies citēt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 citi Web of Science un SCOPUS iekļautie raksti.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Viselementārākais – publicējoties jebkurā Web of Science vai SCOPUS iekļautā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izdevumā (t.sk. pašā BJMC), saprāta robežās citēt pēdējo 2-3 gadu BJMC publikācijas.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altLang="en-US" sz="3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Senāku publikāciju citēšana gan paaugstina šo senāko citējamību un potenciāli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autoru Hirša indeksu, taču neietekmē izdevuma IF un CiteScore</a:t>
            </a:r>
            <a:r>
              <a:rPr kumimoji="0" lang="lv-LV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544</Words>
  <Application>Microsoft Office PowerPoint</Application>
  <PresentationFormat>Custom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(null)</vt:lpstr>
      <vt:lpstr>Arial Narrow</vt:lpstr>
      <vt:lpstr>Calibri</vt:lpstr>
      <vt:lpstr>PF Handbook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juris.borzovs@lu.lv</cp:lastModifiedBy>
  <cp:revision>76</cp:revision>
  <dcterms:created xsi:type="dcterms:W3CDTF">2018-05-23T10:57:02Z</dcterms:created>
  <dcterms:modified xsi:type="dcterms:W3CDTF">2020-01-31T07:55:35Z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