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8"/>
  </p:notesMasterIdLst>
  <p:sldIdLst>
    <p:sldId id="256" r:id="rId2"/>
    <p:sldId id="257" r:id="rId3"/>
    <p:sldId id="285" r:id="rId4"/>
    <p:sldId id="258" r:id="rId5"/>
    <p:sldId id="263" r:id="rId6"/>
    <p:sldId id="260" r:id="rId7"/>
    <p:sldId id="278" r:id="rId8"/>
    <p:sldId id="272" r:id="rId9"/>
    <p:sldId id="273" r:id="rId10"/>
    <p:sldId id="274" r:id="rId11"/>
    <p:sldId id="276" r:id="rId12"/>
    <p:sldId id="277" r:id="rId13"/>
    <p:sldId id="261" r:id="rId14"/>
    <p:sldId id="259" r:id="rId15"/>
    <p:sldId id="281" r:id="rId16"/>
    <p:sldId id="287" r:id="rId17"/>
    <p:sldId id="288" r:id="rId18"/>
    <p:sldId id="289" r:id="rId19"/>
    <p:sldId id="291" r:id="rId20"/>
    <p:sldId id="292" r:id="rId21"/>
    <p:sldId id="286" r:id="rId22"/>
    <p:sldId id="293" r:id="rId23"/>
    <p:sldId id="282" r:id="rId24"/>
    <p:sldId id="283" r:id="rId25"/>
    <p:sldId id="284" r:id="rId26"/>
    <p:sldId id="294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481"/>
    <p:restoredTop sz="94651"/>
  </p:normalViewPr>
  <p:slideViewPr>
    <p:cSldViewPr snapToGrid="0" snapToObjects="1">
      <p:cViewPr varScale="1">
        <p:scale>
          <a:sx n="86" d="100"/>
          <a:sy n="86" d="100"/>
        </p:scale>
        <p:origin x="216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/C:\Users\2daces\Desktop\Tumsais_aplis_77konf_08.02.2019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file:////C:\Users\admin\Desktop\EgleiRakstam_TumsaisAplis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file:////C:\Users\admin\Desktop\EgleiRakstam_TumsaisAplis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oleObject" Target="file:////C:\Users\admin\Desktop\EgleiRakstam_TumsaisAplis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Sheet10!$N$120</c:f>
              <c:strCache>
                <c:ptCount val="1"/>
                <c:pt idx="0">
                  <c:v>DarbV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Sheet10!$N$121:$N$132</c:f>
              <c:numCache>
                <c:formatCode>0%</c:formatCode>
                <c:ptCount val="12"/>
                <c:pt idx="0">
                  <c:v>0.20952380952381</c:v>
                </c:pt>
                <c:pt idx="1">
                  <c:v>0.304761904761905</c:v>
                </c:pt>
                <c:pt idx="2">
                  <c:v>0.304761904761905</c:v>
                </c:pt>
                <c:pt idx="3">
                  <c:v>0.304761904761905</c:v>
                </c:pt>
                <c:pt idx="4">
                  <c:v>0.285714285714286</c:v>
                </c:pt>
                <c:pt idx="5">
                  <c:v>0.304761904761905</c:v>
                </c:pt>
                <c:pt idx="6">
                  <c:v>0.295238095238095</c:v>
                </c:pt>
                <c:pt idx="7">
                  <c:v>0.304761904761905</c:v>
                </c:pt>
                <c:pt idx="8">
                  <c:v>0.238095238095238</c:v>
                </c:pt>
                <c:pt idx="9">
                  <c:v>0.257142857142857</c:v>
                </c:pt>
                <c:pt idx="10">
                  <c:v>0.228571428571429</c:v>
                </c:pt>
                <c:pt idx="11">
                  <c:v>0.276190476190476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EE1-4DE5-A26F-CF5CEA941FEB}"/>
            </c:ext>
          </c:extLst>
        </c:ser>
        <c:ser>
          <c:idx val="1"/>
          <c:order val="1"/>
          <c:tx>
            <c:strRef>
              <c:f>Sheet10!$O$120</c:f>
              <c:strCache>
                <c:ptCount val="1"/>
                <c:pt idx="0">
                  <c:v>TOPverbs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Sheet10!$O$121:$O$132</c:f>
              <c:numCache>
                <c:formatCode>0%</c:formatCode>
                <c:ptCount val="12"/>
                <c:pt idx="0">
                  <c:v>0.0380952380952381</c:v>
                </c:pt>
                <c:pt idx="1">
                  <c:v>0.0380952380952381</c:v>
                </c:pt>
                <c:pt idx="2">
                  <c:v>0.0285714285714286</c:v>
                </c:pt>
                <c:pt idx="3">
                  <c:v>0.0380952380952381</c:v>
                </c:pt>
                <c:pt idx="4">
                  <c:v>0.0571428571428571</c:v>
                </c:pt>
                <c:pt idx="5">
                  <c:v>0.0571428571428571</c:v>
                </c:pt>
                <c:pt idx="6">
                  <c:v>0.0285714285714286</c:v>
                </c:pt>
                <c:pt idx="7">
                  <c:v>0.0571428571428571</c:v>
                </c:pt>
                <c:pt idx="8">
                  <c:v>0.266666666666667</c:v>
                </c:pt>
                <c:pt idx="9">
                  <c:v>0.276190476190476</c:v>
                </c:pt>
                <c:pt idx="10">
                  <c:v>0.257142857142857</c:v>
                </c:pt>
                <c:pt idx="11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EE1-4DE5-A26F-CF5CEA941F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641557280"/>
        <c:axId val="-1636136576"/>
      </c:barChart>
      <c:catAx>
        <c:axId val="-1641557280"/>
        <c:scaling>
          <c:orientation val="minMax"/>
        </c:scaling>
        <c:delete val="0"/>
        <c:axPos val="b"/>
        <c:majorTickMark val="out"/>
        <c:minorTickMark val="none"/>
        <c:tickLblPos val="nextTo"/>
        <c:crossAx val="-1636136576"/>
        <c:crosses val="autoZero"/>
        <c:auto val="1"/>
        <c:lblAlgn val="ctr"/>
        <c:lblOffset val="100"/>
        <c:noMultiLvlLbl val="0"/>
      </c:catAx>
      <c:valAx>
        <c:axId val="-1636136576"/>
        <c:scaling>
          <c:orientation val="minMax"/>
          <c:max val="0.5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-164155728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LV, </a:t>
            </a:r>
            <a:r>
              <a:rPr lang="lv-LV"/>
              <a:t>22</a:t>
            </a:r>
            <a:endParaRPr lang="en-US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'Grafiki LV'!$M$184</c:f>
              <c:strCache>
                <c:ptCount val="1"/>
                <c:pt idx="0">
                  <c:v>electronic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c:spPr>
          <c:invertIfNegative val="0"/>
          <c:dLbls>
            <c:dLbl>
              <c:idx val="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9C6-124D-BF48-A520D4EECDE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('Grafiki LV'!$B$185,'Grafiki LV'!$B$187,'Grafiki LV'!$B$189,'Grafiki LV'!$B$190,'Grafiki LV'!$B$191,'Grafiki LV'!$B$196,'Grafiki LV'!$B$198,'Grafiki LV'!$B$199)</c:f>
              <c:strCache>
                <c:ptCount val="8"/>
                <c:pt idx="0">
                  <c:v>Nov-Lokativs</c:v>
                </c:pt>
                <c:pt idx="1">
                  <c:v>Nov-kreis</c:v>
                </c:pt>
                <c:pt idx="2">
                  <c:v>Nov-virs</c:v>
                </c:pt>
                <c:pt idx="3">
                  <c:v>Nov-augšā</c:v>
                </c:pt>
                <c:pt idx="4">
                  <c:v>Nov-uz</c:v>
                </c:pt>
                <c:pt idx="5">
                  <c:v>Nov-iekšā</c:v>
                </c:pt>
                <c:pt idx="6">
                  <c:v>Nov-priekšā</c:v>
                </c:pt>
                <c:pt idx="7">
                  <c:v>Nov-vidū</c:v>
                </c:pt>
              </c:strCache>
            </c:strRef>
          </c:cat>
          <c:val>
            <c:numRef>
              <c:f>('Grafiki LV'!$M$185,'Grafiki LV'!$M$187,'Grafiki LV'!$M$189,'Grafiki LV'!$M$190,'Grafiki LV'!$M$191,'Grafiki LV'!$M$196,'Grafiki LV'!$M$198,'Grafiki LV'!$M$199)</c:f>
              <c:numCache>
                <c:formatCode>0%</c:formatCode>
                <c:ptCount val="8"/>
                <c:pt idx="0">
                  <c:v>0.233333333333333</c:v>
                </c:pt>
                <c:pt idx="1">
                  <c:v>0.2</c:v>
                </c:pt>
                <c:pt idx="2">
                  <c:v>0.05</c:v>
                </c:pt>
                <c:pt idx="3">
                  <c:v>0.2</c:v>
                </c:pt>
                <c:pt idx="4">
                  <c:v>0.1</c:v>
                </c:pt>
                <c:pt idx="5">
                  <c:v>0.45</c:v>
                </c:pt>
                <c:pt idx="6">
                  <c:v>0.1</c:v>
                </c:pt>
                <c:pt idx="7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9C6-124D-BF48-A520D4EECDE3}"/>
            </c:ext>
          </c:extLst>
        </c:ser>
        <c:ser>
          <c:idx val="1"/>
          <c:order val="1"/>
          <c:tx>
            <c:strRef>
              <c:f>'Grafiki LV'!$N$184</c:f>
              <c:strCache>
                <c:ptCount val="1"/>
                <c:pt idx="0">
                  <c:v>paper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('Grafiki LV'!$B$185,'Grafiki LV'!$B$187,'Grafiki LV'!$B$189,'Grafiki LV'!$B$190,'Grafiki LV'!$B$191,'Grafiki LV'!$B$196,'Grafiki LV'!$B$198,'Grafiki LV'!$B$199)</c:f>
              <c:strCache>
                <c:ptCount val="8"/>
                <c:pt idx="0">
                  <c:v>Nov-Lokativs</c:v>
                </c:pt>
                <c:pt idx="1">
                  <c:v>Nov-kreis</c:v>
                </c:pt>
                <c:pt idx="2">
                  <c:v>Nov-virs</c:v>
                </c:pt>
                <c:pt idx="3">
                  <c:v>Nov-augšā</c:v>
                </c:pt>
                <c:pt idx="4">
                  <c:v>Nov-uz</c:v>
                </c:pt>
                <c:pt idx="5">
                  <c:v>Nov-iekšā</c:v>
                </c:pt>
                <c:pt idx="6">
                  <c:v>Nov-priekšā</c:v>
                </c:pt>
                <c:pt idx="7">
                  <c:v>Nov-vidū</c:v>
                </c:pt>
              </c:strCache>
            </c:strRef>
          </c:cat>
          <c:val>
            <c:numRef>
              <c:f>('Grafiki LV'!$N$185,'Grafiki LV'!$N$187,'Grafiki LV'!$N$189,'Grafiki LV'!$N$190,'Grafiki LV'!$N$191,'Grafiki LV'!$N$196,'Grafiki LV'!$N$199)</c:f>
              <c:numCache>
                <c:formatCode>0%</c:formatCode>
                <c:ptCount val="7"/>
                <c:pt idx="0">
                  <c:v>0.266666666666667</c:v>
                </c:pt>
                <c:pt idx="1">
                  <c:v>0.244444444444444</c:v>
                </c:pt>
                <c:pt idx="2">
                  <c:v>0.111111111111111</c:v>
                </c:pt>
                <c:pt idx="3">
                  <c:v>0.222222222222222</c:v>
                </c:pt>
                <c:pt idx="4">
                  <c:v>0.111111111111111</c:v>
                </c:pt>
                <c:pt idx="5">
                  <c:v>0.355555555555556</c:v>
                </c:pt>
                <c:pt idx="6">
                  <c:v>0.0888888888888889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9C6-124D-BF48-A520D4EECD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640027280"/>
        <c:axId val="-1636301568"/>
      </c:barChart>
      <c:catAx>
        <c:axId val="-16400272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1636301568"/>
        <c:crosses val="autoZero"/>
        <c:auto val="1"/>
        <c:lblAlgn val="ctr"/>
        <c:lblOffset val="100"/>
        <c:noMultiLvlLbl val="0"/>
      </c:catAx>
      <c:valAx>
        <c:axId val="-163630156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-164002728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LV, 21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'Grafiki LV'!$K$184</c:f>
              <c:strCache>
                <c:ptCount val="1"/>
                <c:pt idx="0">
                  <c:v>electronic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('Grafiki LV'!$B$185,'Grafiki LV'!$B$189,'Grafiki LV'!$B$191,'Grafiki LV'!$B$196,'Grafiki LV'!$B$198,'Grafiki LV'!$B$199,'Grafiki LV'!$B$200)</c:f>
              <c:strCache>
                <c:ptCount val="7"/>
                <c:pt idx="0">
                  <c:v>Nov-Lokativs</c:v>
                </c:pt>
                <c:pt idx="1">
                  <c:v>Nov-virs</c:v>
                </c:pt>
                <c:pt idx="2">
                  <c:v>Nov-uz</c:v>
                </c:pt>
                <c:pt idx="3">
                  <c:v>Nov-iekšā</c:v>
                </c:pt>
                <c:pt idx="4">
                  <c:v>Nov-priekšā</c:v>
                </c:pt>
                <c:pt idx="5">
                  <c:v>Nov-vidū</c:v>
                </c:pt>
                <c:pt idx="6">
                  <c:v>Nov-centrā</c:v>
                </c:pt>
              </c:strCache>
            </c:strRef>
          </c:cat>
          <c:val>
            <c:numRef>
              <c:f>('Grafiki LV'!$K$185,'Grafiki LV'!$K$189,'Grafiki LV'!$K$191,'Grafiki LV'!$K$196,'Grafiki LV'!$K$198,'Grafiki LV'!$K$199,'Grafiki LV'!$K$200)</c:f>
              <c:numCache>
                <c:formatCode>0%</c:formatCode>
                <c:ptCount val="7"/>
                <c:pt idx="0">
                  <c:v>0.0666666666666667</c:v>
                </c:pt>
                <c:pt idx="1">
                  <c:v>0.05</c:v>
                </c:pt>
                <c:pt idx="2">
                  <c:v>0.05</c:v>
                </c:pt>
                <c:pt idx="3">
                  <c:v>0.183333333333333</c:v>
                </c:pt>
                <c:pt idx="4">
                  <c:v>0.0833333333333333</c:v>
                </c:pt>
                <c:pt idx="5">
                  <c:v>0.3</c:v>
                </c:pt>
                <c:pt idx="6">
                  <c:v>0.383333333333333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A29-0347-A398-590DA0200569}"/>
            </c:ext>
          </c:extLst>
        </c:ser>
        <c:ser>
          <c:idx val="1"/>
          <c:order val="1"/>
          <c:tx>
            <c:strRef>
              <c:f>'Grafiki LV'!$L$184</c:f>
              <c:strCache>
                <c:ptCount val="1"/>
                <c:pt idx="0">
                  <c:v>paper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('Grafiki LV'!$B$185,'Grafiki LV'!$B$189,'Grafiki LV'!$B$191,'Grafiki LV'!$B$196,'Grafiki LV'!$B$198,'Grafiki LV'!$B$199,'Grafiki LV'!$B$200)</c:f>
              <c:strCache>
                <c:ptCount val="7"/>
                <c:pt idx="0">
                  <c:v>Nov-Lokativs</c:v>
                </c:pt>
                <c:pt idx="1">
                  <c:v>Nov-virs</c:v>
                </c:pt>
                <c:pt idx="2">
                  <c:v>Nov-uz</c:v>
                </c:pt>
                <c:pt idx="3">
                  <c:v>Nov-iekšā</c:v>
                </c:pt>
                <c:pt idx="4">
                  <c:v>Nov-priekšā</c:v>
                </c:pt>
                <c:pt idx="5">
                  <c:v>Nov-vidū</c:v>
                </c:pt>
                <c:pt idx="6">
                  <c:v>Nov-centrā</c:v>
                </c:pt>
              </c:strCache>
            </c:strRef>
          </c:cat>
          <c:val>
            <c:numRef>
              <c:f>('Grafiki LV'!$L$185,'Grafiki LV'!$L$189,'Grafiki LV'!$L$191,'Grafiki LV'!$L$196,'Grafiki LV'!$L$198,'Grafiki LV'!$L$199,'Grafiki LV'!$L$200)</c:f>
              <c:numCache>
                <c:formatCode>0%</c:formatCode>
                <c:ptCount val="7"/>
                <c:pt idx="0">
                  <c:v>0.155555555555556</c:v>
                </c:pt>
                <c:pt idx="1">
                  <c:v>0.0666666666666667</c:v>
                </c:pt>
                <c:pt idx="2">
                  <c:v>0.0888888888888889</c:v>
                </c:pt>
                <c:pt idx="3">
                  <c:v>0.266666666666667</c:v>
                </c:pt>
                <c:pt idx="4">
                  <c:v>0.0</c:v>
                </c:pt>
                <c:pt idx="5">
                  <c:v>0.244444444444444</c:v>
                </c:pt>
                <c:pt idx="6">
                  <c:v>0.288888888888889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A29-0347-A398-590DA02005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633330416"/>
        <c:axId val="-1633428864"/>
      </c:barChart>
      <c:catAx>
        <c:axId val="-16333304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1633428864"/>
        <c:crosses val="autoZero"/>
        <c:auto val="1"/>
        <c:lblAlgn val="ctr"/>
        <c:lblOffset val="100"/>
        <c:noMultiLvlLbl val="0"/>
      </c:catAx>
      <c:valAx>
        <c:axId val="-163342886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-163333041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LV, 26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'Grafiki LV'!$Q$184</c:f>
              <c:strCache>
                <c:ptCount val="1"/>
                <c:pt idx="0">
                  <c:v>electronic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('Grafiki LV'!$B$185,'Grafiki LV'!$B$186,'Grafiki LV'!$B$189,'Grafiki LV'!$B$191,'Grafiki LV'!$B$193,'Grafiki LV'!$B$194,'Grafiki LV'!$B$196,'Grafiki LV'!$B$198)</c:f>
              <c:strCache>
                <c:ptCount val="8"/>
                <c:pt idx="0">
                  <c:v>Nov-Lokativs</c:v>
                </c:pt>
                <c:pt idx="1">
                  <c:v>Nov-lab</c:v>
                </c:pt>
                <c:pt idx="2">
                  <c:v>Nov-virs</c:v>
                </c:pt>
                <c:pt idx="3">
                  <c:v>Nov-uz</c:v>
                </c:pt>
                <c:pt idx="4">
                  <c:v>Nov-apakšā</c:v>
                </c:pt>
                <c:pt idx="5">
                  <c:v>Nov-lejā</c:v>
                </c:pt>
                <c:pt idx="6">
                  <c:v>Nov-iekšā</c:v>
                </c:pt>
                <c:pt idx="7">
                  <c:v>Nov-priekšā</c:v>
                </c:pt>
              </c:strCache>
            </c:strRef>
          </c:cat>
          <c:val>
            <c:numRef>
              <c:f>('Grafiki LV'!$Q$185,'Grafiki LV'!$Q$186,'Grafiki LV'!$Q$189,'Grafiki LV'!$Q$191,'Grafiki LV'!$Q$193,'Grafiki LV'!$Q$194,'Grafiki LV'!$Q$196,'Grafiki LV'!$Q$198)</c:f>
              <c:numCache>
                <c:formatCode>0%</c:formatCode>
                <c:ptCount val="8"/>
                <c:pt idx="0">
                  <c:v>0.316666666666667</c:v>
                </c:pt>
                <c:pt idx="1">
                  <c:v>0.333333333333333</c:v>
                </c:pt>
                <c:pt idx="2">
                  <c:v>0.0833333333333333</c:v>
                </c:pt>
                <c:pt idx="3">
                  <c:v>0.0833333333333333</c:v>
                </c:pt>
                <c:pt idx="4">
                  <c:v>0.116666666666667</c:v>
                </c:pt>
                <c:pt idx="5">
                  <c:v>0.1</c:v>
                </c:pt>
                <c:pt idx="6">
                  <c:v>0.4</c:v>
                </c:pt>
                <c:pt idx="7">
                  <c:v>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0CD-604D-A4DB-DDF0A5786D66}"/>
            </c:ext>
          </c:extLst>
        </c:ser>
        <c:ser>
          <c:idx val="1"/>
          <c:order val="1"/>
          <c:tx>
            <c:strRef>
              <c:f>'Grafiki LV'!$R$184</c:f>
              <c:strCache>
                <c:ptCount val="1"/>
                <c:pt idx="0">
                  <c:v>paper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('Grafiki LV'!$B$185,'Grafiki LV'!$B$186,'Grafiki LV'!$B$189,'Grafiki LV'!$B$191,'Grafiki LV'!$B$193,'Grafiki LV'!$B$194,'Grafiki LV'!$B$196,'Grafiki LV'!$B$198)</c:f>
              <c:strCache>
                <c:ptCount val="8"/>
                <c:pt idx="0">
                  <c:v>Nov-Lokativs</c:v>
                </c:pt>
                <c:pt idx="1">
                  <c:v>Nov-lab</c:v>
                </c:pt>
                <c:pt idx="2">
                  <c:v>Nov-virs</c:v>
                </c:pt>
                <c:pt idx="3">
                  <c:v>Nov-uz</c:v>
                </c:pt>
                <c:pt idx="4">
                  <c:v>Nov-apakšā</c:v>
                </c:pt>
                <c:pt idx="5">
                  <c:v>Nov-lejā</c:v>
                </c:pt>
                <c:pt idx="6">
                  <c:v>Nov-iekšā</c:v>
                </c:pt>
                <c:pt idx="7">
                  <c:v>Nov-priekšā</c:v>
                </c:pt>
              </c:strCache>
            </c:strRef>
          </c:cat>
          <c:val>
            <c:numRef>
              <c:f>('Grafiki LV'!$R$185,'Grafiki LV'!$R$186,'Grafiki LV'!$R$189,'Grafiki LV'!$R$191,'Grafiki LV'!$R$193,'Grafiki LV'!$R$194,'Grafiki LV'!$R$196,'Grafiki LV'!$R$198)</c:f>
              <c:numCache>
                <c:formatCode>0%</c:formatCode>
                <c:ptCount val="8"/>
                <c:pt idx="0">
                  <c:v>0.422222222222222</c:v>
                </c:pt>
                <c:pt idx="1">
                  <c:v>0.244444444444444</c:v>
                </c:pt>
                <c:pt idx="2">
                  <c:v>0.0888888888888889</c:v>
                </c:pt>
                <c:pt idx="3">
                  <c:v>0.0888888888888889</c:v>
                </c:pt>
                <c:pt idx="4">
                  <c:v>0.0888888888888889</c:v>
                </c:pt>
                <c:pt idx="5">
                  <c:v>0.133333333333333</c:v>
                </c:pt>
                <c:pt idx="6">
                  <c:v>0.466666666666667</c:v>
                </c:pt>
                <c:pt idx="7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0CD-604D-A4DB-DDF0A5786D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634276368"/>
        <c:axId val="-1634253584"/>
      </c:barChart>
      <c:catAx>
        <c:axId val="-16342763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1634253584"/>
        <c:crosses val="autoZero"/>
        <c:auto val="1"/>
        <c:lblAlgn val="ctr"/>
        <c:lblOffset val="100"/>
        <c:noMultiLvlLbl val="0"/>
      </c:catAx>
      <c:valAx>
        <c:axId val="-163425358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-163427636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6FEC48-3A7F-3942-89ED-527EA6D9ADAA}" type="datetimeFigureOut">
              <a:rPr lang="en-US" smtClean="0"/>
              <a:t>1/31/20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05B582-4E3C-6F4E-8B1F-E6D1818F5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341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live in time when offloading internal contents onto external artifacts is among the most automatic and natural routines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D7ABC7-2D02-5D4B-912F-2E150BEC2BE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775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Anxiety </a:t>
            </a:r>
            <a:r>
              <a:rPr lang="en-US" dirty="0" err="1" smtClean="0"/>
              <a:t>trauksme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9C168-1EFD-874B-ACAB-448319A5630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451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Production task of all RCC+F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ED45EA-498B-4D44-84F4-9EA1FA1C864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366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lv-LV" altLang="lv-LV" dirty="0" err="1"/>
              <a:t>Depending</a:t>
            </a:r>
            <a:r>
              <a:rPr lang="lv-LV" altLang="lv-LV" dirty="0"/>
              <a:t> </a:t>
            </a:r>
            <a:r>
              <a:rPr lang="lv-LV" altLang="lv-LV" dirty="0" err="1"/>
              <a:t>on</a:t>
            </a:r>
            <a:r>
              <a:rPr lang="lv-LV" altLang="lv-LV" dirty="0"/>
              <a:t> </a:t>
            </a:r>
            <a:r>
              <a:rPr lang="lv-LV" altLang="lv-LV" dirty="0" err="1"/>
              <a:t>relation</a:t>
            </a:r>
            <a:r>
              <a:rPr lang="lv-LV" altLang="lv-LV" dirty="0"/>
              <a:t> – </a:t>
            </a:r>
            <a:r>
              <a:rPr lang="lv-LV" altLang="lv-LV" dirty="0" err="1"/>
              <a:t>different</a:t>
            </a:r>
            <a:r>
              <a:rPr lang="lv-LV" altLang="lv-LV" baseline="0" dirty="0"/>
              <a:t> </a:t>
            </a:r>
            <a:r>
              <a:rPr lang="lv-LV" altLang="lv-LV" baseline="0" dirty="0" err="1"/>
              <a:t>frequency</a:t>
            </a:r>
            <a:r>
              <a:rPr lang="lv-LV" altLang="lv-LV" dirty="0"/>
              <a:t> </a:t>
            </a:r>
            <a:r>
              <a:rPr lang="lv-LV" altLang="lv-LV" dirty="0" err="1"/>
              <a:t>of</a:t>
            </a:r>
            <a:r>
              <a:rPr lang="lv-LV" altLang="lv-LV" dirty="0"/>
              <a:t> </a:t>
            </a:r>
            <a:r>
              <a:rPr lang="lv-LV" altLang="lv-LV" dirty="0" err="1"/>
              <a:t>topological</a:t>
            </a:r>
            <a:r>
              <a:rPr lang="lv-LV" altLang="lv-LV" dirty="0"/>
              <a:t> verbs</a:t>
            </a:r>
          </a:p>
          <a:p>
            <a:pPr eaLnBrk="1" hangingPunct="1">
              <a:spcBef>
                <a:spcPct val="0"/>
              </a:spcBef>
            </a:pPr>
            <a:endParaRPr lang="lv-LV" altLang="lv-LV" dirty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fld id="{836CF640-3F02-3240-A02A-E93D591583E4}" type="slidenum">
              <a:rPr lang="lv-LV" altLang="lv-LV"/>
              <a:pPr/>
              <a:t>17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1119514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Table 2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Average acceptability ratings of each stimulus in respect to canonical spatial descriptions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(From ‘-2’-totally disagree to ‘2’- totally agree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Bold – significantly different evaluation from neutral)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5B582-4E3C-6F4E-8B1F-E6D1818F510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561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34AA8-0499-7746-B973-7300A35B014D}" type="datetimeFigureOut">
              <a:rPr lang="en-US" smtClean="0"/>
              <a:t>1/31/20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6C20-84FF-0443-867C-7CEBF3EBE3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34AA8-0499-7746-B973-7300A35B014D}" type="datetimeFigureOut">
              <a:rPr lang="en-US" smtClean="0"/>
              <a:t>1/31/20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6C20-84FF-0443-867C-7CEBF3EBE3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34AA8-0499-7746-B973-7300A35B014D}" type="datetimeFigureOut">
              <a:rPr lang="en-US" smtClean="0"/>
              <a:t>1/31/20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6C20-84FF-0443-867C-7CEBF3EBE3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34AA8-0499-7746-B973-7300A35B014D}" type="datetimeFigureOut">
              <a:rPr lang="en-US" smtClean="0"/>
              <a:t>1/31/20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6C20-84FF-0443-867C-7CEBF3EBE3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34AA8-0499-7746-B973-7300A35B014D}" type="datetimeFigureOut">
              <a:rPr lang="en-US" smtClean="0"/>
              <a:t>1/31/20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6C20-84FF-0443-867C-7CEBF3EBE3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34AA8-0499-7746-B973-7300A35B014D}" type="datetimeFigureOut">
              <a:rPr lang="en-US" smtClean="0"/>
              <a:t>1/31/20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6C20-84FF-0443-867C-7CEBF3EBE3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34AA8-0499-7746-B973-7300A35B014D}" type="datetimeFigureOut">
              <a:rPr lang="en-US" smtClean="0"/>
              <a:t>1/31/20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6C20-84FF-0443-867C-7CEBF3EBE3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34AA8-0499-7746-B973-7300A35B014D}" type="datetimeFigureOut">
              <a:rPr lang="en-US" smtClean="0"/>
              <a:t>1/31/20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6C20-84FF-0443-867C-7CEBF3EBE3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34AA8-0499-7746-B973-7300A35B014D}" type="datetimeFigureOut">
              <a:rPr lang="en-US" smtClean="0"/>
              <a:t>1/31/20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6C20-84FF-0443-867C-7CEBF3EBE3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34AA8-0499-7746-B973-7300A35B014D}" type="datetimeFigureOut">
              <a:rPr lang="en-US" smtClean="0"/>
              <a:t>1/31/20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6C20-84FF-0443-867C-7CEBF3EBE3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34AA8-0499-7746-B973-7300A35B014D}" type="datetimeFigureOut">
              <a:rPr lang="en-US" smtClean="0"/>
              <a:t>1/31/20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6C20-84FF-0443-867C-7CEBF3EBE3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34AA8-0499-7746-B973-7300A35B014D}" type="datetimeFigureOut">
              <a:rPr lang="en-US" smtClean="0"/>
              <a:t>1/31/20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B6C20-84FF-0443-867C-7CEBF3EBE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408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liga.zarina@lu.lv" TargetMode="External"/><Relationship Id="rId4" Type="http://schemas.openxmlformats.org/officeDocument/2006/relationships/hyperlink" Target="http://www.lpcs.lu.lv/" TargetMode="External"/><Relationship Id="rId5" Type="http://schemas.openxmlformats.org/officeDocument/2006/relationships/image" Target="../media/image1.png"/><Relationship Id="rId6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2" Type="http://schemas.openxmlformats.org/officeDocument/2006/relationships/hyperlink" Target="mailto:jurgis.skilters@lu.lv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Relationship Id="rId3" Type="http://schemas.openxmlformats.org/officeDocument/2006/relationships/image" Target="../media/image17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Relationship Id="rId3" Type="http://schemas.openxmlformats.org/officeDocument/2006/relationships/image" Target="../media/image21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Relationship Id="rId3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jpeg"/><Relationship Id="rId12" Type="http://schemas.openxmlformats.org/officeDocument/2006/relationships/image" Target="../media/image32.jpeg"/><Relationship Id="rId13" Type="http://schemas.openxmlformats.org/officeDocument/2006/relationships/image" Target="../media/image33.jpeg"/><Relationship Id="rId14" Type="http://schemas.openxmlformats.org/officeDocument/2006/relationships/image" Target="../media/image34.jpeg"/><Relationship Id="rId15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chart" Target="../charts/chart1.xml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7" Type="http://schemas.openxmlformats.org/officeDocument/2006/relationships/image" Target="../media/image27.jpeg"/><Relationship Id="rId8" Type="http://schemas.openxmlformats.org/officeDocument/2006/relationships/image" Target="../media/image28.jpeg"/><Relationship Id="rId9" Type="http://schemas.openxmlformats.org/officeDocument/2006/relationships/image" Target="../media/image29.jpeg"/><Relationship Id="rId10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chart" Target="../charts/chart3.xml"/><Relationship Id="rId5" Type="http://schemas.openxmlformats.org/officeDocument/2006/relationships/image" Target="../media/image37.jpeg"/><Relationship Id="rId6" Type="http://schemas.openxmlformats.org/officeDocument/2006/relationships/chart" Target="../charts/chart4.xml"/><Relationship Id="rId7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9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Relationship Id="rId3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6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4" Type="http://schemas.openxmlformats.org/officeDocument/2006/relationships/image" Target="../media/image54.tiff"/><Relationship Id="rId5" Type="http://schemas.openxmlformats.org/officeDocument/2006/relationships/image" Target="../media/image55.tiff"/><Relationship Id="rId6" Type="http://schemas.openxmlformats.org/officeDocument/2006/relationships/hyperlink" Target="mailto:jurgis.skilters@lu.lv" TargetMode="External"/><Relationship Id="rId7" Type="http://schemas.openxmlformats.org/officeDocument/2006/relationships/hyperlink" Target="mailto:liga.zarina@lu.lv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6" Type="http://schemas.openxmlformats.org/officeDocument/2006/relationships/image" Target="../media/image7.tiff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Relationship Id="rId3" Type="http://schemas.openxmlformats.org/officeDocument/2006/relationships/image" Target="../media/image1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22363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 smtClean="0"/>
              <a:t>Gads</a:t>
            </a:r>
            <a:r>
              <a:rPr lang="en-US" dirty="0"/>
              <a:t>  </a:t>
            </a:r>
            <a:r>
              <a:rPr lang="en-US" dirty="0" err="1"/>
              <a:t>kognitīvo</a:t>
            </a:r>
            <a:r>
              <a:rPr lang="en-US" dirty="0"/>
              <a:t> </a:t>
            </a:r>
            <a:r>
              <a:rPr lang="en-US" dirty="0" err="1"/>
              <a:t>zinātņu</a:t>
            </a:r>
            <a:r>
              <a:rPr lang="en-US" dirty="0"/>
              <a:t> un </a:t>
            </a:r>
            <a:r>
              <a:rPr lang="en-US" dirty="0" err="1"/>
              <a:t>uztveres</a:t>
            </a:r>
            <a:r>
              <a:rPr lang="en-US" dirty="0"/>
              <a:t> </a:t>
            </a:r>
            <a:r>
              <a:rPr lang="en-US" dirty="0" err="1" smtClean="0"/>
              <a:t>pētniecībā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Jurģis</a:t>
            </a:r>
            <a:r>
              <a:rPr lang="en-US" dirty="0"/>
              <a:t> </a:t>
            </a:r>
            <a:r>
              <a:rPr lang="en-US" dirty="0" err="1"/>
              <a:t>Šķilters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err="1" smtClean="0"/>
              <a:t>Līga</a:t>
            </a:r>
            <a:r>
              <a:rPr lang="en-US" dirty="0" smtClean="0"/>
              <a:t> </a:t>
            </a:r>
            <a:r>
              <a:rPr lang="en-US" dirty="0" err="1" smtClean="0"/>
              <a:t>Zariņa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918011" y="4632894"/>
            <a:ext cx="35365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hlinkClick r:id="rId2"/>
              </a:rPr>
              <a:t>jurgis.skilters@lu.lv</a:t>
            </a:r>
            <a:r>
              <a:rPr lang="en-US" sz="2400" dirty="0" smtClean="0"/>
              <a:t>, </a:t>
            </a:r>
            <a:r>
              <a:rPr lang="en-US" sz="2400" dirty="0" smtClean="0">
                <a:hlinkClick r:id="rId3"/>
              </a:rPr>
              <a:t>liga.zarina@lu.lv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4"/>
              </a:rPr>
              <a:t>www.lpcs.lu.lv</a:t>
            </a:r>
            <a:endParaRPr lang="en-US" sz="2400" dirty="0"/>
          </a:p>
        </p:txBody>
      </p:sp>
      <p:pic>
        <p:nvPicPr>
          <p:cNvPr id="8194" name="Picture 2" descr="https://www.df.lu.lv/fileadmin/_processed_/5/c/csm_01_DF_logo_LV_7961487fa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28" y="5833223"/>
            <a:ext cx="28860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0947" y="0"/>
            <a:ext cx="4973053" cy="123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2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323"/>
            <a:ext cx="9144000" cy="63773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3568" y="6617677"/>
            <a:ext cx="9144000" cy="64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1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653" y="8880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Humans behave emotionally depending on day and daytime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1003" y="4826946"/>
            <a:ext cx="4602997" cy="18411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49644"/>
            <a:ext cx="9144000" cy="375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15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68" y="4628302"/>
            <a:ext cx="4975413" cy="22296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0"/>
            <a:ext cx="7226300" cy="4775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6560"/>
            <a:ext cx="2484939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Emotions and age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1608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732" y="225425"/>
            <a:ext cx="8663267" cy="1374775"/>
          </a:xfrm>
        </p:spPr>
        <p:txBody>
          <a:bodyPr/>
          <a:lstStyle/>
          <a:p>
            <a:r>
              <a:rPr lang="en-US" sz="3200" dirty="0" err="1"/>
              <a:t>Krāsu</a:t>
            </a:r>
            <a:r>
              <a:rPr lang="en-US" sz="3200" dirty="0"/>
              <a:t> </a:t>
            </a:r>
            <a:r>
              <a:rPr lang="en-US" sz="3200" dirty="0" err="1"/>
              <a:t>uztveres</a:t>
            </a:r>
            <a:r>
              <a:rPr lang="en-US" sz="3200" dirty="0"/>
              <a:t> </a:t>
            </a:r>
            <a:r>
              <a:rPr lang="en-US" sz="3200" dirty="0" err="1"/>
              <a:t>pētījumi</a:t>
            </a:r>
            <a:endParaRPr lang="en-US" sz="3200" dirty="0"/>
          </a:p>
          <a:p>
            <a:pPr lvl="1"/>
            <a:r>
              <a:rPr lang="en-US" sz="2800" dirty="0" err="1"/>
              <a:t>Krāsas</a:t>
            </a:r>
            <a:r>
              <a:rPr lang="en-US" sz="2800" dirty="0"/>
              <a:t> </a:t>
            </a:r>
            <a:r>
              <a:rPr lang="en-US" sz="2800" dirty="0" err="1"/>
              <a:t>uztvere</a:t>
            </a:r>
            <a:r>
              <a:rPr lang="en-US" sz="2800" dirty="0"/>
              <a:t> un </a:t>
            </a:r>
            <a:r>
              <a:rPr lang="en-US" sz="2800" dirty="0" err="1"/>
              <a:t>kategorizācija</a:t>
            </a:r>
            <a:r>
              <a:rPr lang="en-US" sz="2800" dirty="0"/>
              <a:t> </a:t>
            </a:r>
            <a:r>
              <a:rPr lang="en-US" sz="2800" dirty="0" err="1"/>
              <a:t>ir</a:t>
            </a:r>
            <a:r>
              <a:rPr lang="en-US" sz="2800" dirty="0"/>
              <a:t> </a:t>
            </a:r>
            <a:r>
              <a:rPr lang="en-US" sz="2800" dirty="0" err="1"/>
              <a:t>neatkarīgāka</a:t>
            </a:r>
            <a:r>
              <a:rPr lang="en-US" sz="2800" dirty="0"/>
              <a:t> no </a:t>
            </a:r>
            <a:r>
              <a:rPr lang="en-US" sz="2800" dirty="0" err="1"/>
              <a:t>valodas</a:t>
            </a:r>
            <a:r>
              <a:rPr lang="en-US" sz="2800" dirty="0"/>
              <a:t> (</a:t>
            </a:r>
            <a:r>
              <a:rPr lang="en-US" sz="2800" dirty="0" err="1"/>
              <a:t>nekā</a:t>
            </a:r>
            <a:r>
              <a:rPr lang="en-US" sz="2800" dirty="0"/>
              <a:t> </a:t>
            </a:r>
            <a:r>
              <a:rPr lang="en-US" sz="2800" dirty="0" err="1"/>
              <a:t>iepriekš</a:t>
            </a:r>
            <a:r>
              <a:rPr lang="en-US" sz="2800" dirty="0"/>
              <a:t> </a:t>
            </a:r>
            <a:r>
              <a:rPr lang="en-US" sz="2800" dirty="0" err="1"/>
              <a:t>pētniecībā</a:t>
            </a:r>
            <a:r>
              <a:rPr lang="en-US" sz="2800" dirty="0"/>
              <a:t> </a:t>
            </a:r>
            <a:r>
              <a:rPr lang="en-US" sz="2800" dirty="0" err="1"/>
              <a:t>uzskatīts</a:t>
            </a:r>
            <a:r>
              <a:rPr lang="en-US" sz="2800" dirty="0"/>
              <a:t>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4278" y="5096434"/>
            <a:ext cx="3671804" cy="1761565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3250"/>
            <a:ext cx="4984750" cy="498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554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err="1" smtClean="0"/>
              <a:t>Lasītprasme</a:t>
            </a:r>
            <a:r>
              <a:rPr lang="en-US" sz="4000" dirty="0" smtClean="0"/>
              <a:t> </a:t>
            </a:r>
            <a:r>
              <a:rPr lang="en-US" sz="4000" dirty="0"/>
              <a:t>un </a:t>
            </a:r>
            <a:r>
              <a:rPr lang="en-US" sz="4000" dirty="0" err="1"/>
              <a:t>analogā</a:t>
            </a:r>
            <a:r>
              <a:rPr lang="en-US" sz="4000" dirty="0"/>
              <a:t> </a:t>
            </a:r>
            <a:r>
              <a:rPr lang="en-US" sz="4000" dirty="0" err="1"/>
              <a:t>lasīšana</a:t>
            </a:r>
            <a:r>
              <a:rPr lang="en-US" sz="4000" dirty="0"/>
              <a:t> </a:t>
            </a:r>
            <a:r>
              <a:rPr lang="en-US" sz="4000" dirty="0" err="1"/>
              <a:t>kā</a:t>
            </a:r>
            <a:r>
              <a:rPr lang="en-US" sz="4000" dirty="0"/>
              <a:t> </a:t>
            </a:r>
            <a:r>
              <a:rPr lang="en-US" sz="4000" dirty="0" err="1"/>
              <a:t>būtisks</a:t>
            </a:r>
            <a:r>
              <a:rPr lang="en-US" sz="4000" dirty="0"/>
              <a:t> </a:t>
            </a:r>
            <a:r>
              <a:rPr lang="en-US" sz="4000" dirty="0" err="1"/>
              <a:t>faktors</a:t>
            </a:r>
            <a:r>
              <a:rPr lang="en-US" sz="4000" dirty="0"/>
              <a:t> </a:t>
            </a:r>
            <a:r>
              <a:rPr lang="en-US" sz="4000" dirty="0" err="1"/>
              <a:t>demences</a:t>
            </a:r>
            <a:r>
              <a:rPr lang="en-US" sz="4000" dirty="0"/>
              <a:t> </a:t>
            </a:r>
            <a:r>
              <a:rPr lang="en-US" sz="4000" dirty="0" err="1"/>
              <a:t>varbūtības</a:t>
            </a:r>
            <a:r>
              <a:rPr lang="en-US" sz="4000" dirty="0"/>
              <a:t> </a:t>
            </a:r>
            <a:r>
              <a:rPr lang="en-US" sz="4000" dirty="0" err="1"/>
              <a:t>samazināšanās</a:t>
            </a:r>
            <a:endParaRPr lang="en-US" sz="4000" dirty="0"/>
          </a:p>
          <a:p>
            <a:pPr lvl="1"/>
            <a:r>
              <a:rPr lang="en-US" sz="2000" b="1" i="1" dirty="0"/>
              <a:t>Illiteracy, dementia risk, and cognitive trajectories among older adults with low education</a:t>
            </a:r>
          </a:p>
          <a:p>
            <a:pPr lvl="1"/>
            <a:r>
              <a:rPr lang="en-US" sz="2000" i="1" dirty="0"/>
              <a:t>Miguel Arce </a:t>
            </a:r>
            <a:r>
              <a:rPr lang="en-US" sz="2000" i="1" dirty="0" err="1"/>
              <a:t>Rentería</a:t>
            </a:r>
            <a:r>
              <a:rPr lang="en-US" sz="2000" i="1" dirty="0"/>
              <a:t>, Jet M.J. </a:t>
            </a:r>
            <a:r>
              <a:rPr lang="en-US" sz="2000" i="1" dirty="0" err="1"/>
              <a:t>Vonk</a:t>
            </a:r>
            <a:r>
              <a:rPr lang="en-US" sz="2000" i="1" dirty="0"/>
              <a:t>, Gloria Felix, Justina F. Avila, Laura B. </a:t>
            </a:r>
            <a:r>
              <a:rPr lang="en-US" sz="2000" i="1" dirty="0" err="1"/>
              <a:t>Zahodne</a:t>
            </a:r>
            <a:r>
              <a:rPr lang="en-US" sz="2000" i="1" dirty="0"/>
              <a:t>, Elizabeth </a:t>
            </a:r>
            <a:r>
              <a:rPr lang="en-US" sz="2000" i="1" dirty="0" err="1"/>
              <a:t>Dalchand</a:t>
            </a:r>
            <a:r>
              <a:rPr lang="en-US" sz="2000" i="1" dirty="0"/>
              <a:t>, Kirsten M. Frazer, Michelle N. Martinez, Heather L. </a:t>
            </a:r>
            <a:r>
              <a:rPr lang="en-US" sz="2000" i="1" dirty="0" err="1"/>
              <a:t>Shouel</a:t>
            </a:r>
            <a:r>
              <a:rPr lang="en-US" sz="2000" i="1" dirty="0"/>
              <a:t>, Jennifer J. Manly</a:t>
            </a:r>
          </a:p>
          <a:p>
            <a:pPr lvl="2"/>
            <a:r>
              <a:rPr lang="en-US" sz="1800" i="1" dirty="0"/>
              <a:t>Neurology Dec 2019, 93 (24) e2247-e2256; DOI: 10.1212/WNL.0000000000008587</a:t>
            </a:r>
          </a:p>
        </p:txBody>
      </p:sp>
    </p:spTree>
    <p:extLst>
      <p:ext uri="{BB962C8B-B14F-4D97-AF65-F5344CB8AC3E}">
        <p14:creationId xmlns:p14="http://schemas.microsoft.com/office/powerpoint/2010/main" val="167262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Būtiskākie</a:t>
            </a:r>
            <a:r>
              <a:rPr lang="en-US" dirty="0"/>
              <a:t> </a:t>
            </a:r>
            <a:r>
              <a:rPr lang="en-US" dirty="0" err="1"/>
              <a:t>notikumi</a:t>
            </a:r>
            <a:r>
              <a:rPr lang="en-US" dirty="0"/>
              <a:t> un </a:t>
            </a:r>
            <a:r>
              <a:rPr lang="en-US" dirty="0" err="1" smtClean="0"/>
              <a:t>atklājumi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Latvijā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259" y="2070846"/>
            <a:ext cx="8848165" cy="4666129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Telpas</a:t>
            </a:r>
            <a:r>
              <a:rPr lang="en-US" dirty="0" smtClean="0"/>
              <a:t> </a:t>
            </a:r>
            <a:r>
              <a:rPr lang="en-US" dirty="0" err="1" smtClean="0"/>
              <a:t>uztvere</a:t>
            </a:r>
            <a:endParaRPr lang="en-US" dirty="0" smtClean="0"/>
          </a:p>
          <a:p>
            <a:pPr lvl="1"/>
            <a:r>
              <a:rPr lang="en-US" dirty="0" err="1" smtClean="0"/>
              <a:t>Topoloģisko</a:t>
            </a:r>
            <a:r>
              <a:rPr lang="en-US" dirty="0" smtClean="0"/>
              <a:t>, </a:t>
            </a:r>
            <a:r>
              <a:rPr lang="en-US" dirty="0" err="1" smtClean="0"/>
              <a:t>ģeometrisko</a:t>
            </a:r>
            <a:r>
              <a:rPr lang="en-US" dirty="0" smtClean="0"/>
              <a:t> un </a:t>
            </a:r>
            <a:r>
              <a:rPr lang="en-US" dirty="0" err="1" smtClean="0"/>
              <a:t>funkcionālo</a:t>
            </a:r>
            <a:r>
              <a:rPr lang="en-US" dirty="0" smtClean="0"/>
              <a:t> </a:t>
            </a:r>
            <a:r>
              <a:rPr lang="en-US" dirty="0" err="1" smtClean="0"/>
              <a:t>attiecību</a:t>
            </a:r>
            <a:r>
              <a:rPr lang="en-US" dirty="0" smtClean="0"/>
              <a:t> </a:t>
            </a:r>
            <a:r>
              <a:rPr lang="en-US" dirty="0" err="1" smtClean="0"/>
              <a:t>uztveres</a:t>
            </a:r>
            <a:r>
              <a:rPr lang="en-US" dirty="0" smtClean="0"/>
              <a:t> </a:t>
            </a:r>
            <a:r>
              <a:rPr lang="en-US" dirty="0" err="1" smtClean="0"/>
              <a:t>izpēte</a:t>
            </a:r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Formālas</a:t>
            </a:r>
            <a:r>
              <a:rPr lang="en-US" dirty="0" smtClean="0"/>
              <a:t> </a:t>
            </a:r>
            <a:r>
              <a:rPr lang="en-US" dirty="0" err="1" smtClean="0"/>
              <a:t>modelēšanas</a:t>
            </a:r>
            <a:r>
              <a:rPr lang="en-US" dirty="0" smtClean="0"/>
              <a:t> </a:t>
            </a:r>
            <a:r>
              <a:rPr lang="en-US" dirty="0" err="1" smtClean="0"/>
              <a:t>darbs</a:t>
            </a:r>
            <a:endParaRPr lang="en-US" dirty="0" smtClean="0"/>
          </a:p>
          <a:p>
            <a:pPr lvl="1"/>
            <a:r>
              <a:rPr lang="en-US" dirty="0" err="1" smtClean="0"/>
              <a:t>Acu</a:t>
            </a:r>
            <a:r>
              <a:rPr lang="en-US" dirty="0" smtClean="0"/>
              <a:t> </a:t>
            </a:r>
            <a:r>
              <a:rPr lang="en-US" dirty="0" err="1" smtClean="0"/>
              <a:t>kustību</a:t>
            </a:r>
            <a:r>
              <a:rPr lang="en-US" dirty="0" smtClean="0"/>
              <a:t> </a:t>
            </a:r>
            <a:r>
              <a:rPr lang="en-US" dirty="0" err="1" smtClean="0"/>
              <a:t>mērījumi</a:t>
            </a:r>
            <a:endParaRPr lang="en-US" dirty="0" smtClean="0"/>
          </a:p>
          <a:p>
            <a:r>
              <a:rPr lang="en-US" dirty="0" err="1" smtClean="0"/>
              <a:t>Krāsu</a:t>
            </a:r>
            <a:r>
              <a:rPr lang="en-US" dirty="0" smtClean="0"/>
              <a:t> </a:t>
            </a:r>
            <a:r>
              <a:rPr lang="en-US" dirty="0" err="1" smtClean="0"/>
              <a:t>kategorizācija</a:t>
            </a:r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Krāsu-emociju</a:t>
            </a:r>
            <a:r>
              <a:rPr lang="en-US" dirty="0" smtClean="0"/>
              <a:t> </a:t>
            </a:r>
            <a:r>
              <a:rPr lang="en-US" dirty="0" err="1" smtClean="0"/>
              <a:t>kartējumi</a:t>
            </a:r>
            <a:endParaRPr lang="en-US" dirty="0" smtClean="0"/>
          </a:p>
          <a:p>
            <a:pPr lvl="1"/>
            <a:r>
              <a:rPr lang="en-US" dirty="0" err="1" smtClean="0"/>
              <a:t>Krāsu</a:t>
            </a:r>
            <a:r>
              <a:rPr lang="en-US" dirty="0" smtClean="0"/>
              <a:t> </a:t>
            </a:r>
            <a:r>
              <a:rPr lang="en-US" dirty="0" err="1" smtClean="0"/>
              <a:t>kombināciju</a:t>
            </a:r>
            <a:r>
              <a:rPr lang="en-US" dirty="0" smtClean="0"/>
              <a:t> </a:t>
            </a:r>
            <a:r>
              <a:rPr lang="en-US" dirty="0" err="1" smtClean="0"/>
              <a:t>uztvere</a:t>
            </a:r>
            <a:endParaRPr lang="en-US" dirty="0" smtClean="0"/>
          </a:p>
          <a:p>
            <a:pPr lvl="1"/>
            <a:r>
              <a:rPr lang="en-US" dirty="0" err="1" smtClean="0"/>
              <a:t>Krāsu-emociju</a:t>
            </a:r>
            <a:r>
              <a:rPr lang="en-US" dirty="0" smtClean="0"/>
              <a:t> un </a:t>
            </a:r>
            <a:r>
              <a:rPr lang="en-US" dirty="0" err="1" smtClean="0"/>
              <a:t>depresijas</a:t>
            </a:r>
            <a:r>
              <a:rPr lang="en-US" dirty="0" smtClean="0"/>
              <a:t> </a:t>
            </a:r>
            <a:r>
              <a:rPr lang="en-US" dirty="0" err="1" smtClean="0"/>
              <a:t>saistība</a:t>
            </a:r>
            <a:r>
              <a:rPr lang="lv-LV" dirty="0" smtClean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sadarbībā</a:t>
            </a:r>
            <a:r>
              <a:rPr lang="en-US" dirty="0" smtClean="0"/>
              <a:t> </a:t>
            </a:r>
            <a:r>
              <a:rPr lang="en-US" dirty="0" err="1" smtClean="0"/>
              <a:t>ar</a:t>
            </a:r>
            <a:r>
              <a:rPr lang="en-US" dirty="0" smtClean="0"/>
              <a:t> RSU)</a:t>
            </a:r>
          </a:p>
          <a:p>
            <a:pPr lvl="1"/>
            <a:r>
              <a:rPr lang="en-US" dirty="0" err="1" smtClean="0"/>
              <a:t>Neirodeģeneratīvo</a:t>
            </a:r>
            <a:r>
              <a:rPr lang="en-US" dirty="0" smtClean="0"/>
              <a:t> </a:t>
            </a:r>
            <a:r>
              <a:rPr lang="en-US" dirty="0" err="1" smtClean="0"/>
              <a:t>slimību</a:t>
            </a:r>
            <a:r>
              <a:rPr lang="en-US" dirty="0" smtClean="0"/>
              <a:t> </a:t>
            </a:r>
            <a:r>
              <a:rPr lang="en-US" dirty="0" err="1" smtClean="0"/>
              <a:t>agrīnas</a:t>
            </a:r>
            <a:r>
              <a:rPr lang="en-US" dirty="0" smtClean="0"/>
              <a:t> </a:t>
            </a:r>
            <a:r>
              <a:rPr lang="en-US" dirty="0" err="1" smtClean="0"/>
              <a:t>diagnostikas</a:t>
            </a:r>
            <a:r>
              <a:rPr lang="en-US" dirty="0" smtClean="0"/>
              <a:t> </a:t>
            </a:r>
            <a:r>
              <a:rPr lang="en-US" dirty="0" err="1" smtClean="0"/>
              <a:t>testu</a:t>
            </a:r>
            <a:r>
              <a:rPr lang="en-US" dirty="0" smtClean="0"/>
              <a:t> </a:t>
            </a:r>
            <a:r>
              <a:rPr lang="en-US" dirty="0" err="1" smtClean="0"/>
              <a:t>baterijas</a:t>
            </a:r>
            <a:r>
              <a:rPr lang="en-US" dirty="0" smtClean="0"/>
              <a:t> </a:t>
            </a:r>
            <a:r>
              <a:rPr lang="en-US" dirty="0" err="1" smtClean="0"/>
              <a:t>izstrāde</a:t>
            </a:r>
            <a:r>
              <a:rPr lang="en-US" dirty="0" smtClean="0"/>
              <a:t> (</a:t>
            </a:r>
            <a:r>
              <a:rPr lang="en-US" dirty="0" err="1"/>
              <a:t>sadarbībā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RSU</a:t>
            </a:r>
            <a:r>
              <a:rPr lang="en-US" dirty="0" smtClean="0"/>
              <a:t>)</a:t>
            </a:r>
            <a:endParaRPr lang="lv-LV" dirty="0"/>
          </a:p>
          <a:p>
            <a:r>
              <a:rPr lang="lv-LV" dirty="0" smtClean="0"/>
              <a:t>Modalitāšu saistījums </a:t>
            </a:r>
            <a:endParaRPr lang="en-US" dirty="0" smtClean="0"/>
          </a:p>
          <a:p>
            <a:r>
              <a:rPr lang="en-US" b="1" u="sng" dirty="0" err="1" smtClean="0">
                <a:solidFill>
                  <a:srgbClr val="FF0000"/>
                </a:solidFill>
              </a:rPr>
              <a:t>Šie</a:t>
            </a:r>
            <a:r>
              <a:rPr lang="en-US" b="1" u="sng" dirty="0" smtClean="0">
                <a:solidFill>
                  <a:srgbClr val="FF0000"/>
                </a:solidFill>
              </a:rPr>
              <a:t> un </a:t>
            </a:r>
            <a:r>
              <a:rPr lang="en-US" b="1" u="sng" dirty="0" err="1" smtClean="0">
                <a:solidFill>
                  <a:srgbClr val="FF0000"/>
                </a:solidFill>
              </a:rPr>
              <a:t>citi</a:t>
            </a:r>
            <a:r>
              <a:rPr lang="en-US" b="1" u="sng" dirty="0" smtClean="0">
                <a:solidFill>
                  <a:srgbClr val="FF0000"/>
                </a:solidFill>
              </a:rPr>
              <a:t> </a:t>
            </a:r>
            <a:r>
              <a:rPr lang="en-US" b="1" u="sng" dirty="0" err="1" smtClean="0">
                <a:solidFill>
                  <a:srgbClr val="FF0000"/>
                </a:solidFill>
              </a:rPr>
              <a:t>pētījumi</a:t>
            </a:r>
            <a:r>
              <a:rPr lang="en-US" b="1" u="sng" dirty="0" smtClean="0">
                <a:solidFill>
                  <a:srgbClr val="FF0000"/>
                </a:solidFill>
              </a:rPr>
              <a:t>, par </a:t>
            </a:r>
            <a:r>
              <a:rPr lang="en-US" b="1" u="sng" dirty="0" err="1" smtClean="0">
                <a:solidFill>
                  <a:srgbClr val="FF0000"/>
                </a:solidFill>
              </a:rPr>
              <a:t>kuriem</a:t>
            </a:r>
            <a:r>
              <a:rPr lang="en-US" b="1" u="sng" dirty="0" smtClean="0">
                <a:solidFill>
                  <a:srgbClr val="FF0000"/>
                </a:solidFill>
              </a:rPr>
              <a:t> </a:t>
            </a:r>
            <a:r>
              <a:rPr lang="en-US" b="1" u="sng" dirty="0" err="1" smtClean="0">
                <a:solidFill>
                  <a:srgbClr val="FF0000"/>
                </a:solidFill>
              </a:rPr>
              <a:t>stāstīsim</a:t>
            </a:r>
            <a:r>
              <a:rPr lang="en-US" b="1" u="sng" dirty="0" smtClean="0">
                <a:solidFill>
                  <a:srgbClr val="FF0000"/>
                </a:solidFill>
              </a:rPr>
              <a:t> 14.02.!</a:t>
            </a:r>
            <a:endParaRPr lang="en-US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63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DF8A12-BEF8-0F40-B3D3-007A1F24D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56" y="1255364"/>
            <a:ext cx="8617058" cy="2977048"/>
          </a:xfrm>
        </p:spPr>
        <p:txBody>
          <a:bodyPr>
            <a:normAutofit/>
          </a:bodyPr>
          <a:lstStyle/>
          <a:p>
            <a:r>
              <a:rPr lang="en-US" sz="3600" dirty="0"/>
              <a:t>Sensitivity to </a:t>
            </a:r>
            <a:r>
              <a:rPr lang="en-US" sz="3600" dirty="0">
                <a:solidFill>
                  <a:srgbClr val="FF0000"/>
                </a:solidFill>
              </a:rPr>
              <a:t>topological relations </a:t>
            </a:r>
            <a:r>
              <a:rPr lang="en-US" sz="3600" dirty="0"/>
              <a:t>as reflected in relative descriptive complexity: RCC+F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D9C1802-50AF-2F49-ACC0-0A2910924A63}"/>
              </a:ext>
            </a:extLst>
          </p:cNvPr>
          <p:cNvSpPr txBox="1"/>
          <p:nvPr/>
        </p:nvSpPr>
        <p:spPr>
          <a:xfrm>
            <a:off x="6819254" y="4114044"/>
            <a:ext cx="2278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Skilters</a:t>
            </a:r>
            <a:r>
              <a:rPr lang="en-US" dirty="0" smtClean="0"/>
              <a:t> </a:t>
            </a:r>
            <a:r>
              <a:rPr lang="en-US" dirty="0"/>
              <a:t>et al., in press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4BCE7EB-3331-C943-A0C2-3BCE811152CD}"/>
              </a:ext>
            </a:extLst>
          </p:cNvPr>
          <p:cNvSpPr/>
          <p:nvPr/>
        </p:nvSpPr>
        <p:spPr>
          <a:xfrm>
            <a:off x="0" y="593467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23333"/>
                </a:solidFill>
                <a:latin typeface="Courier" charset="0"/>
              </a:rPr>
              <a:t>European Regional Development Fund within the project “Neural Network Modelling for Inflected Natural Languages” No. 1.1.1.1/16/A/215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CFC2473-6BC4-CA49-A0A0-F65FF225ED3A}"/>
              </a:ext>
            </a:extLst>
          </p:cNvPr>
          <p:cNvSpPr txBox="1"/>
          <p:nvPr/>
        </p:nvSpPr>
        <p:spPr>
          <a:xfrm>
            <a:off x="185271" y="5037375"/>
            <a:ext cx="209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N=60</a:t>
            </a:r>
          </a:p>
        </p:txBody>
      </p:sp>
    </p:spTree>
    <p:extLst>
      <p:ext uri="{BB962C8B-B14F-4D97-AF65-F5344CB8AC3E}">
        <p14:creationId xmlns:p14="http://schemas.microsoft.com/office/powerpoint/2010/main" val="172767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/>
          </p:nvPr>
        </p:nvGraphicFramePr>
        <p:xfrm>
          <a:off x="179510" y="980728"/>
          <a:ext cx="8761289" cy="4355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6391" name="Picture 12" descr="Description: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8" y="306388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6" descr="Description: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284163"/>
            <a:ext cx="547688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20" descr="Description: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285750"/>
            <a:ext cx="546100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22" descr="Description: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38" y="306388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5" descr="Description: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280988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19" descr="Description: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313" y="269875"/>
            <a:ext cx="547687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25" descr="Description: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313" y="285750"/>
            <a:ext cx="546100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17" descr="Description: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050" y="306388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21" descr="Description: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975" y="284163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28" descr="Description: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371475"/>
            <a:ext cx="54451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1" name="Picture 29" descr="Description: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0" y="312738"/>
            <a:ext cx="547688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2" name="Picture 30" descr="Description: 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600" y="279400"/>
            <a:ext cx="5461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2572" y="5389723"/>
            <a:ext cx="8693983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lv-LV" altLang="lv-LV" sz="2000" dirty="0" err="1"/>
              <a:t>Depending</a:t>
            </a:r>
            <a:r>
              <a:rPr lang="lv-LV" altLang="lv-LV" sz="2000" dirty="0"/>
              <a:t> </a:t>
            </a:r>
            <a:r>
              <a:rPr lang="lv-LV" altLang="lv-LV" sz="2000" dirty="0" err="1"/>
              <a:t>on</a:t>
            </a:r>
            <a:r>
              <a:rPr lang="lv-LV" altLang="lv-LV" sz="2000" dirty="0"/>
              <a:t> </a:t>
            </a:r>
            <a:r>
              <a:rPr lang="lv-LV" altLang="lv-LV" sz="2000" dirty="0" err="1"/>
              <a:t>the</a:t>
            </a:r>
            <a:r>
              <a:rPr lang="lv-LV" altLang="lv-LV" sz="2000" dirty="0"/>
              <a:t> </a:t>
            </a:r>
            <a:r>
              <a:rPr lang="lv-LV" altLang="lv-LV" sz="2000" dirty="0" err="1"/>
              <a:t>relation</a:t>
            </a:r>
            <a:r>
              <a:rPr lang="lv-LV" altLang="lv-LV" sz="2000" dirty="0"/>
              <a:t> – </a:t>
            </a:r>
            <a:r>
              <a:rPr lang="lv-LV" altLang="lv-LV" sz="2000" dirty="0" err="1"/>
              <a:t>different</a:t>
            </a:r>
            <a:r>
              <a:rPr lang="lv-LV" altLang="lv-LV" sz="2000" dirty="0"/>
              <a:t> </a:t>
            </a:r>
            <a:r>
              <a:rPr lang="lv-LV" altLang="lv-LV" sz="2000" dirty="0" err="1"/>
              <a:t>frequency</a:t>
            </a:r>
            <a:r>
              <a:rPr lang="lv-LV" altLang="lv-LV" sz="2000" dirty="0"/>
              <a:t> </a:t>
            </a:r>
            <a:r>
              <a:rPr lang="lv-LV" altLang="lv-LV" sz="2000" dirty="0" err="1"/>
              <a:t>of</a:t>
            </a:r>
            <a:r>
              <a:rPr lang="lv-LV" altLang="lv-LV" sz="2000" dirty="0"/>
              <a:t> </a:t>
            </a:r>
            <a:r>
              <a:rPr lang="lv-LV" altLang="lv-LV" sz="2000" dirty="0" err="1"/>
              <a:t>topological</a:t>
            </a:r>
            <a:r>
              <a:rPr lang="lv-LV" altLang="lv-LV" sz="2000" dirty="0"/>
              <a:t> verbs,</a:t>
            </a:r>
          </a:p>
          <a:p>
            <a:pPr>
              <a:spcBef>
                <a:spcPct val="0"/>
              </a:spcBef>
            </a:pPr>
            <a:r>
              <a:rPr lang="en-US" altLang="lv-LV" sz="2000" b="1" dirty="0"/>
              <a:t>O</a:t>
            </a:r>
            <a:r>
              <a:rPr lang="lv-LV" altLang="lv-LV" sz="2000" b="1" dirty="0" err="1"/>
              <a:t>nce</a:t>
            </a:r>
            <a:r>
              <a:rPr lang="lv-LV" altLang="lv-LV" sz="2000" b="1" dirty="0"/>
              <a:t> </a:t>
            </a:r>
            <a:r>
              <a:rPr lang="lv-LV" altLang="lv-LV" sz="2000" b="1" dirty="0" err="1"/>
              <a:t>connected</a:t>
            </a:r>
            <a:r>
              <a:rPr lang="lv-LV" altLang="lv-LV" sz="2000" b="1" dirty="0"/>
              <a:t>, </a:t>
            </a:r>
            <a:r>
              <a:rPr lang="lv-LV" altLang="lv-LV" sz="2000" b="1" dirty="0" err="1"/>
              <a:t>the</a:t>
            </a:r>
            <a:r>
              <a:rPr lang="lv-LV" altLang="lv-LV" sz="2000" b="1" dirty="0"/>
              <a:t> </a:t>
            </a:r>
            <a:r>
              <a:rPr lang="lv-LV" altLang="lv-LV" sz="2000" b="1" dirty="0" err="1"/>
              <a:t>use</a:t>
            </a:r>
            <a:r>
              <a:rPr lang="lv-LV" altLang="lv-LV" sz="2000" b="1" dirty="0"/>
              <a:t> </a:t>
            </a:r>
            <a:r>
              <a:rPr lang="lv-LV" altLang="lv-LV" sz="2000" b="1" dirty="0" err="1"/>
              <a:t>of</a:t>
            </a:r>
            <a:r>
              <a:rPr lang="lv-LV" altLang="lv-LV" sz="2000" b="1" dirty="0"/>
              <a:t> </a:t>
            </a:r>
            <a:r>
              <a:rPr lang="lv-LV" altLang="lv-LV" sz="2000" b="1" dirty="0" err="1"/>
              <a:t>topological</a:t>
            </a:r>
            <a:r>
              <a:rPr lang="lv-LV" altLang="lv-LV" sz="2000" b="1" dirty="0"/>
              <a:t> verbs </a:t>
            </a:r>
            <a:r>
              <a:rPr lang="lv-LV" altLang="lv-LV" sz="2000" b="1" dirty="0" err="1"/>
              <a:t>increases</a:t>
            </a:r>
            <a:endParaRPr lang="lv-LV" altLang="lv-LV" sz="2000" b="1" dirty="0"/>
          </a:p>
          <a:p>
            <a:pPr>
              <a:spcBef>
                <a:spcPct val="0"/>
              </a:spcBef>
            </a:pPr>
            <a:r>
              <a:rPr lang="en-US" altLang="lv-LV" sz="2000" dirty="0"/>
              <a:t>C</a:t>
            </a:r>
            <a:r>
              <a:rPr lang="lv-LV" altLang="lv-LV" sz="2000" dirty="0" err="1"/>
              <a:t>ategorical</a:t>
            </a:r>
            <a:r>
              <a:rPr lang="lv-LV" altLang="lv-LV" sz="2000" dirty="0"/>
              <a:t> </a:t>
            </a:r>
            <a:r>
              <a:rPr lang="lv-LV" altLang="lv-LV" sz="2000" dirty="0" err="1"/>
              <a:t>relations</a:t>
            </a:r>
            <a:r>
              <a:rPr lang="lv-LV" altLang="lv-LV" sz="2000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54F6BA4-CD25-DE4B-9552-C8800CF1D1DB}"/>
              </a:ext>
            </a:extLst>
          </p:cNvPr>
          <p:cNvSpPr txBox="1"/>
          <p:nvPr/>
        </p:nvSpPr>
        <p:spPr>
          <a:xfrm>
            <a:off x="179510" y="6490627"/>
            <a:ext cx="9149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Topological and geometric profiles as not entirely topological and geometric…</a:t>
            </a:r>
          </a:p>
        </p:txBody>
      </p:sp>
    </p:spTree>
    <p:extLst>
      <p:ext uri="{BB962C8B-B14F-4D97-AF65-F5344CB8AC3E}">
        <p14:creationId xmlns:p14="http://schemas.microsoft.com/office/powerpoint/2010/main" val="190145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1330959" y="4677828"/>
          <a:ext cx="5666433" cy="1989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3315" name="Picture 55" descr="Description: Description: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143827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Chart 11"/>
          <p:cNvGraphicFramePr>
            <a:graphicFrameLocks/>
          </p:cNvGraphicFramePr>
          <p:nvPr>
            <p:extLst/>
          </p:nvPr>
        </p:nvGraphicFramePr>
        <p:xfrm>
          <a:off x="965200" y="-1"/>
          <a:ext cx="4663440" cy="2784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Picture 54" descr="Description: Description: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" y="4460240"/>
            <a:ext cx="143827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Chart 8"/>
          <p:cNvGraphicFramePr>
            <a:graphicFrameLocks/>
          </p:cNvGraphicFramePr>
          <p:nvPr>
            <p:extLst/>
          </p:nvPr>
        </p:nvGraphicFramePr>
        <p:xfrm>
          <a:off x="2789555" y="2646680"/>
          <a:ext cx="6187457" cy="2127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5" name="Picture 60" descr="Description: Description: 2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3002054"/>
            <a:ext cx="143827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>
            <a:off x="3027680" y="2086930"/>
            <a:ext cx="3769360" cy="11547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027680" y="2143118"/>
            <a:ext cx="1615440" cy="29919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937885" y="0"/>
            <a:ext cx="3206115" cy="2246769"/>
          </a:xfrm>
          <a:prstGeom prst="rect">
            <a:avLst/>
          </a:prstGeom>
          <a:solidFill>
            <a:schemeClr val="accent5">
              <a:lumMod val="40000"/>
              <a:lumOff val="6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Perception of </a:t>
            </a:r>
            <a:r>
              <a:rPr lang="en-US" sz="2800" dirty="0" err="1"/>
              <a:t>insidedness</a:t>
            </a:r>
            <a:r>
              <a:rPr lang="en-US" sz="2800" dirty="0"/>
              <a:t> (‘</a:t>
            </a:r>
            <a:r>
              <a:rPr lang="en-US" sz="2800" i="1" dirty="0" err="1"/>
              <a:t>iekšā</a:t>
            </a:r>
            <a:r>
              <a:rPr lang="en-US" sz="2800" i="1" dirty="0"/>
              <a:t>’</a:t>
            </a:r>
            <a:r>
              <a:rPr lang="en-US" sz="2800" dirty="0"/>
              <a:t>) as determined by eccentricity of central object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B3AB067-0816-484A-BA08-4E57FC8386B3}"/>
              </a:ext>
            </a:extLst>
          </p:cNvPr>
          <p:cNvSpPr txBox="1"/>
          <p:nvPr/>
        </p:nvSpPr>
        <p:spPr>
          <a:xfrm>
            <a:off x="154983" y="6405386"/>
            <a:ext cx="9149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Topological and geometric profiles as not entirely topological and geometric…</a:t>
            </a:r>
          </a:p>
        </p:txBody>
      </p:sp>
    </p:spTree>
    <p:extLst>
      <p:ext uri="{BB962C8B-B14F-4D97-AF65-F5344CB8AC3E}">
        <p14:creationId xmlns:p14="http://schemas.microsoft.com/office/powerpoint/2010/main" val="156976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82588" y="2796988"/>
            <a:ext cx="5297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Object features </a:t>
            </a:r>
            <a:r>
              <a:rPr lang="is-IS" dirty="0" smtClean="0"/>
              <a:t>…:		Zariņa et al. 2020</a:t>
            </a:r>
            <a:endParaRPr lang="en-US" dirty="0" smtClean="0"/>
          </a:p>
          <a:p>
            <a:r>
              <a:rPr lang="en-US" dirty="0" smtClean="0"/>
              <a:t>Acceptability rating</a:t>
            </a:r>
            <a:r>
              <a:rPr lang="is-IS" dirty="0" smtClean="0"/>
              <a:t>…</a:t>
            </a:r>
            <a:r>
              <a:rPr lang="en-US" dirty="0" smtClean="0"/>
              <a:t>: 	</a:t>
            </a:r>
            <a:r>
              <a:rPr lang="en-US" dirty="0" err="1" smtClean="0"/>
              <a:t>Skilters</a:t>
            </a:r>
            <a:r>
              <a:rPr lang="en-US" dirty="0" smtClean="0"/>
              <a:t> et al, 2020 </a:t>
            </a:r>
          </a:p>
          <a:p>
            <a:r>
              <a:rPr lang="en-US" dirty="0" smtClean="0"/>
              <a:t>Functional relations..:	</a:t>
            </a:r>
            <a:r>
              <a:rPr lang="en-US" dirty="0" err="1" smtClean="0"/>
              <a:t>Skilters</a:t>
            </a:r>
            <a:r>
              <a:rPr lang="en-US" dirty="0" smtClean="0"/>
              <a:t> </a:t>
            </a:r>
            <a:r>
              <a:rPr lang="en-US" dirty="0"/>
              <a:t>et al, </a:t>
            </a:r>
            <a:r>
              <a:rPr lang="en-US" dirty="0" smtClean="0"/>
              <a:t>2020</a:t>
            </a:r>
          </a:p>
          <a:p>
            <a:r>
              <a:rPr lang="en-US" dirty="0" smtClean="0"/>
              <a:t>Containment</a:t>
            </a:r>
            <a:r>
              <a:rPr lang="is-IS" dirty="0" smtClean="0"/>
              <a:t>…:		Žilinskaite et al,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06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Būtiskākie</a:t>
            </a:r>
            <a:r>
              <a:rPr lang="en-US" dirty="0" smtClean="0"/>
              <a:t> </a:t>
            </a:r>
            <a:r>
              <a:rPr lang="en-US" dirty="0" err="1" smtClean="0"/>
              <a:t>notikumi</a:t>
            </a:r>
            <a:r>
              <a:rPr lang="en-US" dirty="0" smtClean="0"/>
              <a:t> un </a:t>
            </a:r>
            <a:r>
              <a:rPr lang="en-US" dirty="0" err="1" smtClean="0"/>
              <a:t>atklājumi</a:t>
            </a:r>
            <a:endParaRPr lang="en-US" dirty="0" smtClean="0"/>
          </a:p>
          <a:p>
            <a:pPr lvl="1"/>
            <a:r>
              <a:rPr lang="en-US" dirty="0" err="1" smtClean="0"/>
              <a:t>pasaulē</a:t>
            </a:r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Latvijā</a:t>
            </a:r>
            <a:endParaRPr lang="en-US" dirty="0" smtClean="0"/>
          </a:p>
          <a:p>
            <a:r>
              <a:rPr lang="en-US" dirty="0" err="1" smtClean="0"/>
              <a:t>Pasākumi</a:t>
            </a:r>
            <a:r>
              <a:rPr lang="en-US" dirty="0" smtClean="0"/>
              <a:t> 2019/2020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22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455" y="0"/>
            <a:ext cx="5667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2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3423"/>
            <a:ext cx="9144000" cy="575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125" y="0"/>
            <a:ext cx="7515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90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3244102" cy="1325563"/>
          </a:xfrm>
        </p:spPr>
        <p:txBody>
          <a:bodyPr/>
          <a:lstStyle/>
          <a:p>
            <a:r>
              <a:rPr lang="en-US" dirty="0" err="1" smtClean="0"/>
              <a:t>Pasākumi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2019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43350" y="4624970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3B6E8F"/>
                </a:solidFill>
                <a:latin typeface="Arial" charset="0"/>
              </a:rPr>
              <a:t>14th International Symposium of Cognition, Logic and Communication</a:t>
            </a:r>
            <a:endParaRPr lang="en-US" dirty="0">
              <a:solidFill>
                <a:srgbClr val="3B6E8F"/>
              </a:solidFill>
              <a:latin typeface="Arial" charset="0"/>
            </a:endParaRPr>
          </a:p>
          <a:p>
            <a:r>
              <a:rPr lang="en-US" dirty="0">
                <a:solidFill>
                  <a:srgbClr val="3B6E8F"/>
                </a:solidFill>
                <a:latin typeface="Arial" charset="0"/>
              </a:rPr>
              <a:t>"Linking Senses: Cross-Modality in Perceptual Domains across </a:t>
            </a:r>
            <a:endParaRPr lang="en-US" dirty="0" smtClean="0">
              <a:solidFill>
                <a:srgbClr val="3B6E8F"/>
              </a:solidFill>
              <a:latin typeface="Arial" charset="0"/>
            </a:endParaRPr>
          </a:p>
          <a:p>
            <a:r>
              <a:rPr lang="en-US" dirty="0" smtClean="0">
                <a:solidFill>
                  <a:srgbClr val="3B6E8F"/>
                </a:solidFill>
                <a:latin typeface="Arial" charset="0"/>
              </a:rPr>
              <a:t>Cultures</a:t>
            </a:r>
            <a:r>
              <a:rPr lang="en-US" dirty="0">
                <a:solidFill>
                  <a:srgbClr val="3B6E8F"/>
                </a:solidFill>
                <a:latin typeface="Arial" charset="0"/>
              </a:rPr>
              <a:t>"</a:t>
            </a:r>
            <a:br>
              <a:rPr lang="en-US" dirty="0">
                <a:solidFill>
                  <a:srgbClr val="3B6E8F"/>
                </a:solidFill>
                <a:latin typeface="Arial" charset="0"/>
              </a:rPr>
            </a:br>
            <a:r>
              <a:rPr lang="en-US" dirty="0">
                <a:solidFill>
                  <a:srgbClr val="3B6E8F"/>
                </a:solidFill>
                <a:latin typeface="Arial" charset="0"/>
              </a:rPr>
              <a:t/>
            </a:r>
            <a:br>
              <a:rPr lang="en-US" dirty="0">
                <a:solidFill>
                  <a:srgbClr val="3B6E8F"/>
                </a:solidFill>
                <a:latin typeface="Arial" charset="0"/>
              </a:rPr>
            </a:br>
            <a:r>
              <a:rPr lang="en-US" dirty="0">
                <a:solidFill>
                  <a:srgbClr val="3B6E8F"/>
                </a:solidFill>
                <a:latin typeface="Arial" charset="0"/>
              </a:rPr>
              <a:t>December 7, 2019</a:t>
            </a:r>
            <a:endParaRPr lang="en-US" b="0" i="0" dirty="0">
              <a:solidFill>
                <a:srgbClr val="3B6E8F"/>
              </a:solidFill>
              <a:effectLst/>
              <a:latin typeface="Arial" charset="0"/>
            </a:endParaRPr>
          </a:p>
        </p:txBody>
      </p:sp>
      <p:pic>
        <p:nvPicPr>
          <p:cNvPr id="4098" name="Picture 2" descr="https://www.lpcs.lu.lv/fileadmin/_processed_/5/d/csm_simp_712_86c377f7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35" y="2158886"/>
            <a:ext cx="3254189" cy="460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1st European Summer School in Logic, Language and 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752" y="108686"/>
            <a:ext cx="4446492" cy="296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07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://df1.lu.lv/2019_14th_International_Symposium_of_Cognition_Logic_and_Communication/images/image/LU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04" y="0"/>
            <a:ext cx="3362884" cy="224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df1.lu.lv/2019_14th_International_Symposium_of_Cognition_Logic_and_Communication/images/image/LU-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154" y="0"/>
            <a:ext cx="4190160" cy="279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df1.lu.lv/2019_14th_International_Symposium_of_Cognition_Logic_and_Communication/images/image/LU-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0" y="2130238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df1.lu.lv/2019_14th_International_Symposium_of_Cognition_Logic_and_Communication/images/image/LU-6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154" y="2536034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df1.lu.lv/2019_14th_International_Symposium_of_Cognition_Logic_and_Communication/images/image/LU-11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9" y="4389344"/>
            <a:ext cx="3702984" cy="246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70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93705"/>
            <a:ext cx="3604652" cy="1325563"/>
          </a:xfrm>
        </p:spPr>
        <p:txBody>
          <a:bodyPr>
            <a:normAutofit fontScale="90000"/>
          </a:bodyPr>
          <a:lstStyle/>
          <a:p>
            <a:r>
              <a:rPr lang="en-US" smtClean="0"/>
              <a:t>2 other Horizon </a:t>
            </a:r>
            <a:r>
              <a:rPr lang="en-US" dirty="0" smtClean="0"/>
              <a:t>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020671"/>
            <a:ext cx="3472405" cy="2156292"/>
          </a:xfrm>
        </p:spPr>
        <p:txBody>
          <a:bodyPr>
            <a:noAutofit/>
          </a:bodyPr>
          <a:lstStyle/>
          <a:p>
            <a:r>
              <a:rPr lang="en-US" sz="1800" b="1" dirty="0"/>
              <a:t>Prof. Sara Irina </a:t>
            </a:r>
            <a:r>
              <a:rPr lang="en-US" sz="1800" b="1" dirty="0" err="1"/>
              <a:t>Fabrikant</a:t>
            </a:r>
            <a:r>
              <a:rPr lang="en-US" sz="1800" b="1" dirty="0"/>
              <a:t/>
            </a:r>
            <a:br>
              <a:rPr lang="en-US" sz="1800" b="1" dirty="0"/>
            </a:br>
            <a:r>
              <a:rPr lang="en-US" sz="1800" b="1" dirty="0"/>
              <a:t>University of Zurich</a:t>
            </a:r>
          </a:p>
          <a:p>
            <a:r>
              <a:rPr lang="en-US" sz="1800" b="1" dirty="0" smtClean="0"/>
              <a:t>Prof</a:t>
            </a:r>
            <a:r>
              <a:rPr lang="en-US" sz="1800" b="1" dirty="0"/>
              <a:t>. Steve </a:t>
            </a:r>
            <a:r>
              <a:rPr lang="en-US" sz="1800" b="1" dirty="0" err="1"/>
              <a:t>Franconeri</a:t>
            </a:r>
            <a:r>
              <a:rPr lang="en-US" sz="1800" b="1" dirty="0"/>
              <a:t/>
            </a:r>
            <a:br>
              <a:rPr lang="en-US" sz="1800" b="1" dirty="0"/>
            </a:br>
            <a:r>
              <a:rPr lang="en-US" sz="1800" b="1" dirty="0"/>
              <a:t>Northwestern University</a:t>
            </a:r>
          </a:p>
          <a:p>
            <a:r>
              <a:rPr lang="en-US" sz="1800" b="1" dirty="0" smtClean="0"/>
              <a:t>Prof</a:t>
            </a:r>
            <a:r>
              <a:rPr lang="en-US" sz="1800" b="1" dirty="0"/>
              <a:t>. Laure </a:t>
            </a:r>
            <a:r>
              <a:rPr lang="en-US" sz="1800" b="1" dirty="0" err="1"/>
              <a:t>Rondi-Reig</a:t>
            </a:r>
            <a:r>
              <a:rPr lang="en-US" sz="1800" b="1" dirty="0"/>
              <a:t/>
            </a:r>
            <a:br>
              <a:rPr lang="en-US" sz="1800" b="1" dirty="0"/>
            </a:br>
            <a:r>
              <a:rPr lang="en-US" sz="1800" b="1" dirty="0" err="1"/>
              <a:t>Université</a:t>
            </a:r>
            <a:r>
              <a:rPr lang="en-US" sz="1800" b="1" dirty="0"/>
              <a:t> Pierre et Marie Curie</a:t>
            </a:r>
          </a:p>
        </p:txBody>
      </p:sp>
      <p:pic>
        <p:nvPicPr>
          <p:cNvPr id="6148" name="Picture 4" descr="patial Cognition 2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47" y="2837329"/>
            <a:ext cx="228600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582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30606" y="3302233"/>
            <a:ext cx="26639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D2D2D"/>
                </a:solidFill>
                <a:latin typeface="Merriweather" charset="0"/>
              </a:rPr>
              <a:t>Satellite Conference on Medical Data </a:t>
            </a:r>
            <a:r>
              <a:rPr lang="en-US" b="1" dirty="0" err="1">
                <a:solidFill>
                  <a:srgbClr val="2D2D2D"/>
                </a:solidFill>
                <a:latin typeface="Merriweather" charset="0"/>
              </a:rPr>
              <a:t>Visualisation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039035" y="4453081"/>
            <a:ext cx="24555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2D2D2D"/>
                </a:solidFill>
                <a:latin typeface="Merriweather" charset="0"/>
              </a:rPr>
              <a:t>Satellite Conference on Applied Artificial Spatial Cognition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094164"/>
            <a:ext cx="549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Annual Symposium &amp; </a:t>
            </a:r>
            <a:r>
              <a:rPr lang="en-US" dirty="0" err="1" smtClean="0"/>
              <a:t>R.Blumberg</a:t>
            </a:r>
            <a:r>
              <a:rPr lang="en-US" dirty="0" smtClean="0"/>
              <a:t> Distinguished Lecture</a:t>
            </a:r>
            <a:endParaRPr lang="en-US" dirty="0"/>
          </a:p>
        </p:txBody>
      </p:sp>
      <p:pic>
        <p:nvPicPr>
          <p:cNvPr id="6152" name="Picture 8" descr="http://arielrubinstein.tau.ac.il/photo/ariel/ariel_brisbane_s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792" y="92398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956787" y="2933814"/>
            <a:ext cx="126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Ariel</a:t>
            </a:r>
          </a:p>
          <a:p>
            <a:r>
              <a:rPr lang="en-US" dirty="0" smtClean="0"/>
              <a:t>Rubinstein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427694" y="147918"/>
            <a:ext cx="2366682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2020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7180" y="5454417"/>
            <a:ext cx="2720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dirty="0" smtClean="0"/>
              <a:t>Dr. L. Zariņas </a:t>
            </a:r>
            <a:r>
              <a:rPr lang="lv-LV" sz="1400" dirty="0" err="1" smtClean="0"/>
              <a:t>pēcdoktorantūras</a:t>
            </a:r>
            <a:r>
              <a:rPr lang="lv-LV" sz="1400" dirty="0" smtClean="0"/>
              <a:t> </a:t>
            </a:r>
            <a:r>
              <a:rPr lang="lv-LV" sz="1400" dirty="0" smtClean="0"/>
              <a:t>projekts </a:t>
            </a:r>
            <a:r>
              <a:rPr lang="en-US" sz="1400" b="1" dirty="0"/>
              <a:t>„</a:t>
            </a:r>
            <a:r>
              <a:rPr lang="en-US" sz="1400" b="1" dirty="0" err="1"/>
              <a:t>Telpisku</a:t>
            </a:r>
            <a:r>
              <a:rPr lang="en-US" sz="1400" b="1" dirty="0"/>
              <a:t> un </a:t>
            </a:r>
            <a:r>
              <a:rPr lang="en-US" sz="1400" b="1" dirty="0" err="1"/>
              <a:t>temporālu</a:t>
            </a:r>
            <a:r>
              <a:rPr lang="en-US" sz="1400" b="1" dirty="0"/>
              <a:t> </a:t>
            </a:r>
            <a:r>
              <a:rPr lang="en-US" sz="1400" b="1" dirty="0" err="1"/>
              <a:t>struktūru</a:t>
            </a:r>
            <a:r>
              <a:rPr lang="en-US" sz="1400" b="1" dirty="0"/>
              <a:t> </a:t>
            </a:r>
            <a:r>
              <a:rPr lang="en-US" sz="1400" b="1" dirty="0" err="1"/>
              <a:t>kognitīva</a:t>
            </a:r>
            <a:r>
              <a:rPr lang="en-US" sz="1400" b="1" dirty="0"/>
              <a:t> un </a:t>
            </a:r>
            <a:r>
              <a:rPr lang="en-US" sz="1400" b="1" dirty="0" err="1"/>
              <a:t>formāla</a:t>
            </a:r>
            <a:r>
              <a:rPr lang="en-US" sz="1400" b="1" dirty="0"/>
              <a:t> </a:t>
            </a:r>
            <a:r>
              <a:rPr lang="en-US" sz="1400" b="1" dirty="0" err="1"/>
              <a:t>reprezentācija</a:t>
            </a:r>
            <a:r>
              <a:rPr lang="en-US" sz="1400" b="1" dirty="0"/>
              <a:t>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18834" y="4868846"/>
            <a:ext cx="2245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 Post-Doc </a:t>
            </a:r>
            <a:r>
              <a:rPr lang="en-US" b="1" dirty="0" err="1" smtClean="0"/>
              <a:t>projekti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244691" y="186035"/>
            <a:ext cx="20800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-</a:t>
            </a:r>
            <a:r>
              <a:rPr lang="en-US" dirty="0" err="1" smtClean="0"/>
              <a:t>Ladda</a:t>
            </a:r>
            <a:r>
              <a:rPr lang="en-US" dirty="0" smtClean="0"/>
              <a:t> </a:t>
            </a:r>
            <a:r>
              <a:rPr lang="en-US" dirty="0" err="1" smtClean="0"/>
              <a:t>workhsop</a:t>
            </a:r>
            <a:r>
              <a:rPr lang="en-US" dirty="0" smtClean="0"/>
              <a:t>: September 2020, Riga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147918"/>
            <a:ext cx="5324775" cy="2250508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23165" y="2837329"/>
            <a:ext cx="5517740" cy="3106367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036792" y="4697588"/>
            <a:ext cx="2928228" cy="1954412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19922" y="6094090"/>
            <a:ext cx="5374654" cy="557910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44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ttēlu rezultāti vaicājumam “valmiermuiža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930" y="3946518"/>
            <a:ext cx="996696" cy="99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8" y="2802054"/>
            <a:ext cx="9081042" cy="108675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6223" y="4700841"/>
            <a:ext cx="447396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350" b="1">
                <a:latin typeface="Arial" charset="0"/>
              </a:rPr>
              <a:t>Tim Martin, </a:t>
            </a:r>
            <a:r>
              <a:rPr lang="en-US" sz="1350">
                <a:latin typeface="Arial" charset="0"/>
              </a:rPr>
              <a:t> </a:t>
            </a:r>
            <a:r>
              <a:rPr lang="en-US" sz="1350" b="1" dirty="0">
                <a:latin typeface="Arial" charset="0"/>
              </a:rPr>
              <a:t>Sarah Martin</a:t>
            </a:r>
            <a:endParaRPr lang="en-US" sz="1350" dirty="0">
              <a:latin typeface="Arial" charset="0"/>
            </a:endParaRPr>
          </a:p>
          <a:p>
            <a:pPr algn="just"/>
            <a:r>
              <a:rPr lang="en-US" sz="1350" b="1" dirty="0">
                <a:latin typeface="Arial" charset="0"/>
              </a:rPr>
              <a:t>Clive Cookson</a:t>
            </a:r>
            <a:r>
              <a:rPr lang="en-US" sz="1350" dirty="0">
                <a:latin typeface="Arial" charset="0"/>
              </a:rPr>
              <a:t>, </a:t>
            </a:r>
            <a:r>
              <a:rPr lang="en-US" sz="1350" b="1" dirty="0">
                <a:latin typeface="Arial" charset="0"/>
              </a:rPr>
              <a:t>Caroline Davidson</a:t>
            </a:r>
            <a:endParaRPr lang="en-US" sz="1350" dirty="0">
              <a:latin typeface="Aria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4371" y="5158631"/>
            <a:ext cx="2719779" cy="4438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4371" y="4400419"/>
            <a:ext cx="2651017" cy="39464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239265" y="4862380"/>
            <a:ext cx="6908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i="1" dirty="0"/>
              <a:t>Bliss</a:t>
            </a:r>
          </a:p>
          <a:p>
            <a:r>
              <a:rPr lang="en-US" sz="1350" b="1" i="1" dirty="0"/>
              <a:t>Gelato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166629" y="4943214"/>
            <a:ext cx="1072637" cy="1038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err="1">
                <a:latin typeface="Arial" charset="0"/>
              </a:rPr>
              <a:t>Latvija</a:t>
            </a:r>
            <a:r>
              <a:rPr lang="en-US" sz="1200" b="1" dirty="0">
                <a:latin typeface="Arial" charset="0"/>
              </a:rPr>
              <a:t> </a:t>
            </a:r>
            <a:r>
              <a:rPr lang="en-US" sz="1200" b="1" dirty="0" smtClean="0">
                <a:latin typeface="Arial" charset="0"/>
              </a:rPr>
              <a:t>BIO un </a:t>
            </a:r>
            <a:r>
              <a:rPr lang="en-US" sz="1200" b="1" dirty="0" err="1" smtClean="0">
                <a:latin typeface="Arial" charset="0"/>
              </a:rPr>
              <a:t>Inesei</a:t>
            </a:r>
            <a:r>
              <a:rPr lang="en-US" sz="1200" b="1" dirty="0" smtClean="0">
                <a:latin typeface="Arial" charset="0"/>
              </a:rPr>
              <a:t> </a:t>
            </a:r>
            <a:r>
              <a:rPr lang="en-US" sz="1200" b="1" dirty="0" err="1" smtClean="0">
                <a:latin typeface="Arial" charset="0"/>
              </a:rPr>
              <a:t>Lukai-Indānei</a:t>
            </a:r>
            <a:r>
              <a:rPr lang="en-US" sz="1350" dirty="0"/>
              <a:t/>
            </a:r>
            <a:br>
              <a:rPr lang="en-US" sz="1350" dirty="0"/>
            </a:br>
            <a:endParaRPr lang="en-US" sz="135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50" y="365126"/>
            <a:ext cx="219523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Paldies!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262847" y="601502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LU DF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 err="1">
                <a:solidFill>
                  <a:srgbClr val="FF0000"/>
                </a:solidFill>
              </a:rPr>
              <a:t>Robertam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Blumbergam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 err="1">
                <a:solidFill>
                  <a:srgbClr val="FF0000"/>
                </a:solidFill>
              </a:rPr>
              <a:t>Eglītes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kungam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 err="1">
                <a:solidFill>
                  <a:srgbClr val="FF0000"/>
                </a:solidFill>
              </a:rPr>
              <a:t>Galenieku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ģimenei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58" y="6224333"/>
            <a:ext cx="86740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hlinkClick r:id="rId6"/>
              </a:rPr>
              <a:t>jurgis.skilters@lu.lv</a:t>
            </a:r>
            <a:r>
              <a:rPr lang="en-US" sz="3000" dirty="0"/>
              <a:t> </a:t>
            </a:r>
            <a:r>
              <a:rPr lang="en-US" sz="3000" dirty="0" smtClean="0"/>
              <a:t>   </a:t>
            </a:r>
            <a:r>
              <a:rPr lang="en-US" sz="3000" dirty="0" smtClean="0">
                <a:hlinkClick r:id="rId7"/>
              </a:rPr>
              <a:t>liga.zarina@lu.lv</a:t>
            </a:r>
            <a:r>
              <a:rPr lang="en-US" sz="3000" dirty="0" smtClean="0"/>
              <a:t>	</a:t>
            </a:r>
            <a:r>
              <a:rPr lang="en-US" sz="3000" dirty="0" err="1"/>
              <a:t>lpcs.lu.lv</a:t>
            </a:r>
            <a:r>
              <a:rPr lang="en-US" sz="3000" dirty="0"/>
              <a:t> </a:t>
            </a:r>
            <a:r>
              <a:rPr lang="en-US" sz="3000" dirty="0" smtClean="0"/>
              <a:t> 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7699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25556" y="222530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Būtiskākie</a:t>
            </a:r>
            <a:r>
              <a:rPr lang="en-US" dirty="0" smtClean="0"/>
              <a:t> </a:t>
            </a:r>
            <a:r>
              <a:rPr lang="en-US" dirty="0" err="1" smtClean="0"/>
              <a:t>notikumi</a:t>
            </a:r>
            <a:r>
              <a:rPr lang="en-US" dirty="0" smtClean="0"/>
              <a:t> un </a:t>
            </a:r>
            <a:r>
              <a:rPr lang="en-US" dirty="0" err="1" smtClean="0"/>
              <a:t>atklājumi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>
                <a:solidFill>
                  <a:srgbClr val="FF0000"/>
                </a:solidFill>
              </a:rPr>
              <a:t>pasaulē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40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109" y="429700"/>
            <a:ext cx="7886700" cy="4351338"/>
          </a:xfrm>
        </p:spPr>
        <p:txBody>
          <a:bodyPr>
            <a:normAutofit/>
          </a:bodyPr>
          <a:lstStyle/>
          <a:p>
            <a:r>
              <a:rPr lang="en-US" dirty="0" err="1" smtClean="0"/>
              <a:t>Hibrīdā</a:t>
            </a:r>
            <a:r>
              <a:rPr lang="en-US" dirty="0" smtClean="0"/>
              <a:t> </a:t>
            </a:r>
            <a:r>
              <a:rPr lang="en-US" dirty="0" err="1" smtClean="0"/>
              <a:t>intelekta</a:t>
            </a:r>
            <a:r>
              <a:rPr lang="en-US" dirty="0" smtClean="0"/>
              <a:t> </a:t>
            </a:r>
            <a:r>
              <a:rPr lang="en-US" dirty="0" err="1" smtClean="0"/>
              <a:t>meklējumos</a:t>
            </a:r>
            <a:endParaRPr lang="en-US" dirty="0" smtClean="0"/>
          </a:p>
          <a:p>
            <a:pPr lvl="1"/>
            <a:r>
              <a:rPr lang="en-US" dirty="0" err="1" smtClean="0"/>
              <a:t>Cilvēks</a:t>
            </a:r>
            <a:r>
              <a:rPr lang="en-US" dirty="0" smtClean="0"/>
              <a:t> </a:t>
            </a:r>
            <a:r>
              <a:rPr lang="en-US" dirty="0" err="1" smtClean="0"/>
              <a:t>ka</a:t>
            </a:r>
            <a:r>
              <a:rPr lang="en-US" dirty="0" smtClean="0"/>
              <a:t> </a:t>
            </a:r>
            <a:r>
              <a:rPr lang="en-US" dirty="0" err="1" smtClean="0"/>
              <a:t>adaptīva</a:t>
            </a:r>
            <a:r>
              <a:rPr lang="en-US" dirty="0" smtClean="0"/>
              <a:t> </a:t>
            </a:r>
            <a:r>
              <a:rPr lang="en-US" dirty="0" err="1" smtClean="0"/>
              <a:t>struktūra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6398666" y="641701"/>
            <a:ext cx="2731705" cy="14371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41000"/>
          </a:blip>
          <a:stretch>
            <a:fillRect/>
          </a:stretch>
        </p:blipFill>
        <p:spPr>
          <a:xfrm>
            <a:off x="6344714" y="2078863"/>
            <a:ext cx="2799285" cy="2080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>
            <a:off x="6482905" y="4159813"/>
            <a:ext cx="2563229" cy="586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9844" y="4781038"/>
            <a:ext cx="3116169" cy="4339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87" y="5748283"/>
            <a:ext cx="2725213" cy="10938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244" y="2078863"/>
            <a:ext cx="3515733" cy="270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37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471" y="196118"/>
            <a:ext cx="9009529" cy="2528700"/>
          </a:xfrm>
        </p:spPr>
        <p:txBody>
          <a:bodyPr>
            <a:normAutofit fontScale="92500"/>
          </a:bodyPr>
          <a:lstStyle/>
          <a:p>
            <a:pPr lvl="1"/>
            <a:r>
              <a:rPr lang="en-US" sz="4400" dirty="0" err="1"/>
              <a:t>Digitālā</a:t>
            </a:r>
            <a:r>
              <a:rPr lang="en-US" sz="4400" dirty="0"/>
              <a:t> </a:t>
            </a:r>
            <a:r>
              <a:rPr lang="en-US" sz="4400" dirty="0" err="1"/>
              <a:t>satura</a:t>
            </a:r>
            <a:r>
              <a:rPr lang="en-US" sz="4400" dirty="0"/>
              <a:t> </a:t>
            </a:r>
            <a:r>
              <a:rPr lang="en-US" sz="4400" dirty="0" err="1"/>
              <a:t>manipulācijas</a:t>
            </a:r>
            <a:r>
              <a:rPr lang="en-US" sz="4400" dirty="0"/>
              <a:t> </a:t>
            </a:r>
            <a:r>
              <a:rPr lang="en-US" sz="4400" dirty="0" err="1"/>
              <a:t>iespējas</a:t>
            </a:r>
            <a:r>
              <a:rPr lang="en-US" sz="4400" dirty="0"/>
              <a:t> </a:t>
            </a:r>
          </a:p>
          <a:p>
            <a:pPr lvl="2"/>
            <a:r>
              <a:rPr lang="en-US" sz="4000" dirty="0" err="1"/>
              <a:t>Spēja</a:t>
            </a:r>
            <a:r>
              <a:rPr lang="en-US" sz="4000" dirty="0"/>
              <a:t> </a:t>
            </a:r>
            <a:r>
              <a:rPr lang="en-US" sz="4000" dirty="0" err="1"/>
              <a:t>noteikt</a:t>
            </a:r>
            <a:r>
              <a:rPr lang="en-US" sz="4000" dirty="0"/>
              <a:t> </a:t>
            </a:r>
            <a:r>
              <a:rPr lang="en-US" sz="4000" dirty="0" err="1"/>
              <a:t>satura</a:t>
            </a:r>
            <a:r>
              <a:rPr lang="en-US" sz="4000" dirty="0"/>
              <a:t> </a:t>
            </a:r>
            <a:r>
              <a:rPr lang="en-US" sz="4000" dirty="0" err="1" smtClean="0"/>
              <a:t>patiesums</a:t>
            </a:r>
            <a:endParaRPr lang="en-US" sz="4000" dirty="0" smtClean="0"/>
          </a:p>
          <a:p>
            <a:r>
              <a:rPr lang="en-US" dirty="0" err="1" smtClean="0"/>
              <a:t>Iluzorā</a:t>
            </a:r>
            <a:r>
              <a:rPr lang="en-US" dirty="0" smtClean="0"/>
              <a:t> </a:t>
            </a:r>
            <a:r>
              <a:rPr lang="en-US" dirty="0" err="1" smtClean="0"/>
              <a:t>patiesuma</a:t>
            </a:r>
            <a:r>
              <a:rPr lang="en-US" dirty="0" smtClean="0"/>
              <a:t> </a:t>
            </a:r>
            <a:r>
              <a:rPr lang="en-US" dirty="0" err="1" smtClean="0"/>
              <a:t>efekts</a:t>
            </a:r>
            <a:r>
              <a:rPr lang="en-US" dirty="0" smtClean="0"/>
              <a:t> </a:t>
            </a:r>
            <a:r>
              <a:rPr lang="en-US" dirty="0" err="1" smtClean="0"/>
              <a:t>digitālajos</a:t>
            </a:r>
            <a:r>
              <a:rPr lang="en-US" dirty="0" smtClean="0"/>
              <a:t> </a:t>
            </a:r>
            <a:r>
              <a:rPr lang="en-US" dirty="0" err="1" smtClean="0"/>
              <a:t>medijos</a:t>
            </a:r>
            <a:endParaRPr lang="en-US" dirty="0" smtClean="0"/>
          </a:p>
          <a:p>
            <a:pPr lvl="1"/>
            <a:r>
              <a:rPr lang="en-US" i="1" dirty="0" smtClean="0"/>
              <a:t>frequent </a:t>
            </a:r>
            <a:r>
              <a:rPr lang="en-US" i="1" dirty="0"/>
              <a:t>users do not </a:t>
            </a:r>
            <a:r>
              <a:rPr lang="en-US" i="1" dirty="0" smtClean="0"/>
              <a:t>notice </a:t>
            </a:r>
            <a:r>
              <a:rPr lang="en-US" i="1" dirty="0"/>
              <a:t>manipulations and encode the manipulated content back into the biological memory (generating false memory</a:t>
            </a:r>
            <a:r>
              <a:rPr lang="en-US" i="1" dirty="0" smtClean="0"/>
              <a:t>)</a:t>
            </a:r>
            <a:endParaRPr lang="en-US" i="1" dirty="0"/>
          </a:p>
        </p:txBody>
      </p:sp>
      <p:sp>
        <p:nvSpPr>
          <p:cNvPr id="4" name="Rectangle 3"/>
          <p:cNvSpPr/>
          <p:nvPr/>
        </p:nvSpPr>
        <p:spPr>
          <a:xfrm>
            <a:off x="0" y="5288339"/>
            <a:ext cx="88609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222222"/>
                </a:solidFill>
                <a:latin typeface="Arial" charset="0"/>
              </a:rPr>
              <a:t>Risko</a:t>
            </a:r>
            <a:r>
              <a:rPr lang="en-US" dirty="0">
                <a:solidFill>
                  <a:srgbClr val="222222"/>
                </a:solidFill>
                <a:latin typeface="Arial" charset="0"/>
              </a:rPr>
              <a:t>, E. F., Kelly, M. O., Patel, P., &amp; Gaspar, C. (2019). Offloading memory leaves us vulnerable to memory manipulation. </a:t>
            </a:r>
            <a:r>
              <a:rPr lang="en-US" i="1" dirty="0">
                <a:solidFill>
                  <a:srgbClr val="222222"/>
                </a:solidFill>
                <a:latin typeface="Arial" charset="0"/>
              </a:rPr>
              <a:t>Cognition</a:t>
            </a:r>
            <a:r>
              <a:rPr lang="en-US" dirty="0">
                <a:solidFill>
                  <a:srgbClr val="222222"/>
                </a:solidFill>
                <a:latin typeface="Arial" charset="0"/>
              </a:rPr>
              <a:t>, </a:t>
            </a:r>
            <a:r>
              <a:rPr lang="en-US" i="1" dirty="0">
                <a:solidFill>
                  <a:srgbClr val="222222"/>
                </a:solidFill>
                <a:latin typeface="Arial" charset="0"/>
              </a:rPr>
              <a:t>191</a:t>
            </a:r>
            <a:r>
              <a:rPr lang="en-US" dirty="0">
                <a:solidFill>
                  <a:srgbClr val="222222"/>
                </a:solidFill>
                <a:latin typeface="Arial" charset="0"/>
              </a:rPr>
              <a:t>, 103954.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5934670"/>
            <a:ext cx="9252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charset="0"/>
              </a:rPr>
              <a:t>Marsh, E. J., &amp; </a:t>
            </a:r>
            <a:r>
              <a:rPr lang="en-US" dirty="0" err="1">
                <a:solidFill>
                  <a:srgbClr val="222222"/>
                </a:solidFill>
                <a:latin typeface="Arial" charset="0"/>
              </a:rPr>
              <a:t>Rajaram</a:t>
            </a:r>
            <a:r>
              <a:rPr lang="en-US" dirty="0">
                <a:solidFill>
                  <a:srgbClr val="222222"/>
                </a:solidFill>
                <a:latin typeface="Arial" charset="0"/>
              </a:rPr>
              <a:t>, S. (2019). The digital expansion of the mind: Implications of internet usage for memory and cognition. </a:t>
            </a:r>
            <a:r>
              <a:rPr lang="en-US" i="1" dirty="0">
                <a:solidFill>
                  <a:srgbClr val="222222"/>
                </a:solidFill>
                <a:latin typeface="Arial" charset="0"/>
              </a:rPr>
              <a:t>Journal of Applied Research in Memory and Cognition</a:t>
            </a:r>
            <a:r>
              <a:rPr lang="en-US" dirty="0">
                <a:solidFill>
                  <a:srgbClr val="222222"/>
                </a:solidFill>
                <a:latin typeface="Arial" charset="0"/>
              </a:rPr>
              <a:t>.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519518" y="2978734"/>
            <a:ext cx="762448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/>
              <a:t>Repeated content (seems to be truer, easier to process) </a:t>
            </a:r>
            <a:endParaRPr lang="en-US" sz="2800" i="1" dirty="0" smtClean="0"/>
          </a:p>
          <a:p>
            <a:r>
              <a:rPr lang="en-US" sz="2500" b="1" i="1" dirty="0" smtClean="0">
                <a:solidFill>
                  <a:srgbClr val="FF0000"/>
                </a:solidFill>
              </a:rPr>
              <a:t>Illusory </a:t>
            </a:r>
            <a:r>
              <a:rPr lang="en-US" sz="2500" b="1" i="1" dirty="0">
                <a:solidFill>
                  <a:srgbClr val="FF0000"/>
                </a:solidFill>
              </a:rPr>
              <a:t>truth </a:t>
            </a:r>
            <a:r>
              <a:rPr lang="en-US" sz="2500" b="1" i="1" dirty="0" smtClean="0">
                <a:solidFill>
                  <a:srgbClr val="FF0000"/>
                </a:solidFill>
              </a:rPr>
              <a:t>effect</a:t>
            </a:r>
            <a:endParaRPr lang="en-US" sz="2500" i="1" dirty="0"/>
          </a:p>
        </p:txBody>
      </p:sp>
      <p:sp>
        <p:nvSpPr>
          <p:cNvPr id="6" name="Rectangle 5"/>
          <p:cNvSpPr/>
          <p:nvPr/>
        </p:nvSpPr>
        <p:spPr>
          <a:xfrm>
            <a:off x="0" y="4571478"/>
            <a:ext cx="85153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222222"/>
                </a:solidFill>
                <a:latin typeface="Arial" charset="0"/>
              </a:rPr>
              <a:t>Brashier</a:t>
            </a:r>
            <a:r>
              <a:rPr lang="en-US" dirty="0">
                <a:solidFill>
                  <a:srgbClr val="222222"/>
                </a:solidFill>
                <a:latin typeface="Arial" charset="0"/>
              </a:rPr>
              <a:t>, N. M., </a:t>
            </a:r>
            <a:r>
              <a:rPr lang="en-US" dirty="0" err="1">
                <a:solidFill>
                  <a:srgbClr val="222222"/>
                </a:solidFill>
                <a:latin typeface="Arial" charset="0"/>
              </a:rPr>
              <a:t>Eliseev</a:t>
            </a:r>
            <a:r>
              <a:rPr lang="en-US" dirty="0">
                <a:solidFill>
                  <a:srgbClr val="222222"/>
                </a:solidFill>
                <a:latin typeface="Arial" charset="0"/>
              </a:rPr>
              <a:t>, E. D., &amp; Marsh, E. J. (2020). An initial accuracy focus prevents illusory truth. </a:t>
            </a:r>
            <a:r>
              <a:rPr lang="en-US" i="1" dirty="0">
                <a:solidFill>
                  <a:srgbClr val="222222"/>
                </a:solidFill>
                <a:latin typeface="Arial" charset="0"/>
              </a:rPr>
              <a:t>Cognition</a:t>
            </a:r>
            <a:r>
              <a:rPr lang="en-US" dirty="0">
                <a:solidFill>
                  <a:srgbClr val="222222"/>
                </a:solidFill>
                <a:latin typeface="Arial" charset="0"/>
              </a:rPr>
              <a:t>, </a:t>
            </a:r>
            <a:r>
              <a:rPr lang="en-US" i="1" dirty="0">
                <a:solidFill>
                  <a:srgbClr val="222222"/>
                </a:solidFill>
                <a:latin typeface="Arial" charset="0"/>
              </a:rPr>
              <a:t>194</a:t>
            </a:r>
            <a:r>
              <a:rPr lang="en-US" dirty="0">
                <a:solidFill>
                  <a:srgbClr val="222222"/>
                </a:solidFill>
                <a:latin typeface="Arial" charset="0"/>
              </a:rPr>
              <a:t>, 104054.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11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Rekursivitāte</a:t>
            </a:r>
            <a:r>
              <a:rPr lang="en-US" dirty="0"/>
              <a:t> un </a:t>
            </a:r>
            <a:r>
              <a:rPr lang="en-US" dirty="0" err="1"/>
              <a:t>kompozitionalitāte</a:t>
            </a:r>
            <a:r>
              <a:rPr lang="en-US" dirty="0"/>
              <a:t> </a:t>
            </a:r>
            <a:r>
              <a:rPr lang="en-US" dirty="0" err="1"/>
              <a:t>nelingvistiskā</a:t>
            </a:r>
            <a:r>
              <a:rPr lang="en-US" dirty="0"/>
              <a:t> </a:t>
            </a:r>
            <a:r>
              <a:rPr lang="en-US" dirty="0" err="1" smtClean="0"/>
              <a:t>materiālā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367" y="2056280"/>
            <a:ext cx="8824633" cy="4351338"/>
          </a:xfrm>
        </p:spPr>
        <p:txBody>
          <a:bodyPr/>
          <a:lstStyle/>
          <a:p>
            <a:r>
              <a:rPr lang="en-US" dirty="0" err="1" smtClean="0"/>
              <a:t>SuperSemantics</a:t>
            </a:r>
            <a:r>
              <a:rPr lang="en-US" dirty="0" smtClean="0"/>
              <a:t>	</a:t>
            </a:r>
          </a:p>
          <a:p>
            <a:pPr marL="0" indent="0" algn="r">
              <a:buNone/>
            </a:pPr>
            <a:r>
              <a:rPr lang="en-US" i="1" dirty="0" smtClean="0"/>
              <a:t>NYU</a:t>
            </a:r>
            <a:r>
              <a:rPr lang="en-US" i="1" dirty="0" smtClean="0"/>
              <a:t>, Oslo, </a:t>
            </a:r>
            <a:r>
              <a:rPr lang="en-US" i="1" dirty="0" smtClean="0"/>
              <a:t>Sorbonne, </a:t>
            </a:r>
            <a:r>
              <a:rPr lang="en-US" dirty="0" err="1" smtClean="0"/>
              <a:t>arī</a:t>
            </a:r>
            <a:r>
              <a:rPr lang="en-US" dirty="0" smtClean="0"/>
              <a:t> LU DF UKSL</a:t>
            </a:r>
            <a:endParaRPr lang="en-US" dirty="0" smtClean="0"/>
          </a:p>
          <a:p>
            <a:r>
              <a:rPr lang="en-US" b="1" dirty="0" smtClean="0"/>
              <a:t>Philippe </a:t>
            </a:r>
            <a:r>
              <a:rPr lang="en-US" b="1" dirty="0" err="1" smtClean="0"/>
              <a:t>Schlenker</a:t>
            </a:r>
            <a:endParaRPr lang="en-US" b="1" dirty="0"/>
          </a:p>
          <a:p>
            <a:endParaRPr lang="en-US" dirty="0"/>
          </a:p>
        </p:txBody>
      </p:sp>
      <p:pic>
        <p:nvPicPr>
          <p:cNvPr id="7170" name="Picture 2" descr="https://sites.google.com/site/philippeschlenkerhome/_/rsrc/1461785844631/home/HUG-PS-3.JPG?height=200&amp;width=1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647" y="3523130"/>
            <a:ext cx="1362075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erc.europa.eu/sites/default/files/content/erc_banner-horizont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67" y="5418605"/>
            <a:ext cx="334327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00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err="1"/>
              <a:t>Emociju</a:t>
            </a:r>
            <a:r>
              <a:rPr lang="en-US" sz="4400" dirty="0"/>
              <a:t> </a:t>
            </a:r>
            <a:r>
              <a:rPr lang="en-US" sz="4400" dirty="0" err="1"/>
              <a:t>pētījumi</a:t>
            </a:r>
            <a:endParaRPr lang="en-US" sz="4400" dirty="0"/>
          </a:p>
          <a:p>
            <a:pPr lvl="1"/>
            <a:r>
              <a:rPr lang="en-US" sz="4000" dirty="0" err="1"/>
              <a:t>Seju</a:t>
            </a:r>
            <a:r>
              <a:rPr lang="en-US" sz="4000" dirty="0"/>
              <a:t> </a:t>
            </a:r>
            <a:r>
              <a:rPr lang="en-US" sz="4000" dirty="0" err="1"/>
              <a:t>atpazīšanas</a:t>
            </a:r>
            <a:r>
              <a:rPr lang="en-US" sz="4000" dirty="0"/>
              <a:t> </a:t>
            </a:r>
            <a:r>
              <a:rPr lang="en-US" sz="4000" dirty="0" err="1"/>
              <a:t>kritika</a:t>
            </a:r>
            <a:endParaRPr lang="en-US" sz="4000" dirty="0"/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3955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3747"/>
            <a:ext cx="9144000" cy="21905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310479"/>
            <a:ext cx="774700" cy="195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65110"/>
            <a:ext cx="9144000" cy="38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7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8" y="0"/>
            <a:ext cx="908656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2931" y="6858000"/>
            <a:ext cx="9144000" cy="100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534</TotalTime>
  <Words>578</Words>
  <Application>Microsoft Macintosh PowerPoint</Application>
  <PresentationFormat>On-screen Show (4:3)</PresentationFormat>
  <Paragraphs>105</Paragraphs>
  <Slides>26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Calibri</vt:lpstr>
      <vt:lpstr>Calibri Light</vt:lpstr>
      <vt:lpstr>Courier</vt:lpstr>
      <vt:lpstr>Merriweather</vt:lpstr>
      <vt:lpstr>Arial</vt:lpstr>
      <vt:lpstr>Office Theme</vt:lpstr>
      <vt:lpstr>Gads  kognitīvo zinātņu un uztveres pētniecībā</vt:lpstr>
      <vt:lpstr>PowerPoint Presentation</vt:lpstr>
      <vt:lpstr>PowerPoint Presentation</vt:lpstr>
      <vt:lpstr>PowerPoint Presentation</vt:lpstr>
      <vt:lpstr>PowerPoint Presentation</vt:lpstr>
      <vt:lpstr>Rekursivitāte un kompozitionalitāte nelingvistiskā materiālā</vt:lpstr>
      <vt:lpstr>PowerPoint Presentation</vt:lpstr>
      <vt:lpstr>PowerPoint Presentation</vt:lpstr>
      <vt:lpstr>PowerPoint Presentation</vt:lpstr>
      <vt:lpstr>PowerPoint Presentation</vt:lpstr>
      <vt:lpstr>Humans behave emotionally depending on day and daytime </vt:lpstr>
      <vt:lpstr>Emotions and age</vt:lpstr>
      <vt:lpstr>PowerPoint Presentation</vt:lpstr>
      <vt:lpstr>PowerPoint Presentation</vt:lpstr>
      <vt:lpstr>Būtiskākie notikumi un atklājumi Latvijā</vt:lpstr>
      <vt:lpstr>Sensitivity to topological relations as reflected in relative descriptive complexity: RCC+F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Pasākumi 2019</vt:lpstr>
      <vt:lpstr>PowerPoint Presentation</vt:lpstr>
      <vt:lpstr>2 other Horizon Projects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??Gads uztveres un kognitīvajās zinātnēs</dc:title>
  <dc:creator>Microsoft Office User</dc:creator>
  <cp:lastModifiedBy>Microsoft Office User</cp:lastModifiedBy>
  <cp:revision>26</cp:revision>
  <dcterms:created xsi:type="dcterms:W3CDTF">2020-01-26T19:54:43Z</dcterms:created>
  <dcterms:modified xsi:type="dcterms:W3CDTF">2020-01-31T10:36:48Z</dcterms:modified>
</cp:coreProperties>
</file>