
<file path=[Content_Types].xml><?xml version="1.0" encoding="utf-8"?>
<Types xmlns="http://schemas.openxmlformats.org/package/2006/content-types">
  <Default Extension="emf" ContentType="image/x-emf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328" r:id="rId4"/>
    <p:sldId id="329" r:id="rId5"/>
    <p:sldId id="276" r:id="rId6"/>
    <p:sldId id="330" r:id="rId7"/>
    <p:sldId id="331" r:id="rId8"/>
    <p:sldId id="332" r:id="rId9"/>
    <p:sldId id="315" r:id="rId10"/>
    <p:sldId id="289" r:id="rId11"/>
    <p:sldId id="321" r:id="rId12"/>
    <p:sldId id="324" r:id="rId13"/>
    <p:sldId id="305" r:id="rId14"/>
    <p:sldId id="274" r:id="rId15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  <a:srgbClr val="799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8970" autoAdjust="0"/>
  </p:normalViewPr>
  <p:slideViewPr>
    <p:cSldViewPr snapToGrid="0" snapToObjects="1">
      <p:cViewPr varScale="1">
        <p:scale>
          <a:sx n="78" d="100"/>
          <a:sy n="78" d="100"/>
        </p:scale>
        <p:origin x="1531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B775770-C0E7-48CC-8A71-E91F31BDEBAB}" type="datetimeFigureOut">
              <a:rPr lang="lv-LV" smtClean="0"/>
              <a:t>03.02.2020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C0CB0B8-9AF4-47B8-A3A8-0AE664CCA02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271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8822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080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85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085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978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08075"/>
            <a:ext cx="5319712" cy="2994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316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898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029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657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0751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090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636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CB0B8-9AF4-47B8-A3A8-0AE664CCA029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77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1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9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335" y="2786628"/>
            <a:ext cx="9144001" cy="1455031"/>
          </a:xfrm>
        </p:spPr>
        <p:txBody>
          <a:bodyPr>
            <a:noAutofit/>
          </a:bodyPr>
          <a:lstStyle/>
          <a:p>
            <a:r>
              <a:rPr lang="en-US" sz="2800" dirty="0" err="1"/>
              <a:t>Metadatu</a:t>
            </a:r>
            <a:r>
              <a:rPr lang="en-US" sz="2800" dirty="0"/>
              <a:t> </a:t>
            </a:r>
            <a:r>
              <a:rPr lang="en-US" sz="2800" dirty="0" err="1"/>
              <a:t>atbalsts</a:t>
            </a:r>
            <a:r>
              <a:rPr lang="en-US" sz="2800" dirty="0"/>
              <a:t> </a:t>
            </a:r>
            <a:r>
              <a:rPr lang="en-US" sz="2800" dirty="0" err="1"/>
              <a:t>mainīgu</a:t>
            </a:r>
            <a:r>
              <a:rPr lang="en-US" sz="2800" dirty="0"/>
              <a:t> </a:t>
            </a:r>
            <a:r>
              <a:rPr lang="en-US" sz="2800" dirty="0" err="1"/>
              <a:t>neviendabīgu</a:t>
            </a:r>
            <a:r>
              <a:rPr lang="en-US" sz="2800" dirty="0"/>
              <a:t> </a:t>
            </a:r>
            <a:r>
              <a:rPr lang="en-US" sz="2800" dirty="0" err="1"/>
              <a:t>datu</a:t>
            </a:r>
            <a:r>
              <a:rPr lang="en-US" sz="2800" dirty="0"/>
              <a:t> </a:t>
            </a:r>
            <a:r>
              <a:rPr lang="en-US" sz="2800" dirty="0" err="1"/>
              <a:t>avotu</a:t>
            </a:r>
            <a:r>
              <a:rPr lang="en-US" sz="2800" dirty="0"/>
              <a:t> </a:t>
            </a:r>
            <a:r>
              <a:rPr lang="en-US" sz="2800" dirty="0" err="1"/>
              <a:t>integrēšanai</a:t>
            </a:r>
            <a:br>
              <a:rPr lang="lv-LV" sz="2800" dirty="0"/>
            </a:br>
            <a:r>
              <a:rPr lang="lv-LV" sz="1800" b="0" dirty="0"/>
              <a:t>Darja Solodovņikova, Laila Niedrīte, Aivars Niedrītis</a:t>
            </a:r>
            <a:br>
              <a:rPr lang="lv-LV" sz="1800" b="0" dirty="0"/>
            </a:br>
            <a:r>
              <a:rPr lang="lv-LV" sz="1800" b="0" dirty="0"/>
              <a:t>Datorikas fakultāte, Latvijas Universitāte</a:t>
            </a:r>
            <a:br>
              <a:rPr lang="lv-LV" sz="1800" b="0" dirty="0"/>
            </a:br>
            <a:endParaRPr lang="en-US" sz="18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4C70A-C4F4-4407-91BE-8D06A6BE48B6}"/>
              </a:ext>
            </a:extLst>
          </p:cNvPr>
          <p:cNvSpPr txBox="1"/>
          <p:nvPr/>
        </p:nvSpPr>
        <p:spPr>
          <a:xfrm>
            <a:off x="7442275" y="4877854"/>
            <a:ext cx="1772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solidFill>
                  <a:srgbClr val="68478D"/>
                </a:solidFill>
                <a:latin typeface="+mj-lt"/>
                <a:ea typeface="+mj-ea"/>
                <a:cs typeface="+mj-cs"/>
              </a:rPr>
              <a:t>Project Nr 1.1.1.2/l/16/057</a:t>
            </a:r>
            <a:endParaRPr lang="en-US" sz="1100" dirty="0">
              <a:solidFill>
                <a:srgbClr val="68478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FBED-C929-473A-AD32-6DC9164E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Publikāciju sistēmas arhitektūra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878EF-67E5-42F6-B0E7-EB18E153B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5" y="1485900"/>
            <a:ext cx="9130495" cy="26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D392-FA2E-411D-919B-0678F508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939"/>
            <a:ext cx="8229600" cy="857250"/>
          </a:xfrm>
        </p:spPr>
        <p:txBody>
          <a:bodyPr>
            <a:normAutofit/>
          </a:bodyPr>
          <a:lstStyle/>
          <a:p>
            <a:r>
              <a:rPr lang="lv-LV" dirty="0"/>
              <a:t>Evolūcijas piemēri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7F2D-933B-477A-97D0-07A26DC8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07" y="954814"/>
            <a:ext cx="8618598" cy="376369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lv-LV" sz="2100" dirty="0"/>
              <a:t>Datu vienības </a:t>
            </a:r>
            <a:r>
              <a:rPr lang="en-US" sz="2100" i="1" dirty="0" err="1"/>
              <a:t>citeScoreYearInfoList</a:t>
            </a:r>
            <a:r>
              <a:rPr lang="en-US" sz="2100" dirty="0"/>
              <a:t> </a:t>
            </a:r>
            <a:r>
              <a:rPr lang="lv-LV" sz="2100" dirty="0"/>
              <a:t>pievienošana datu kopai</a:t>
            </a:r>
            <a:r>
              <a:rPr lang="en-US" sz="2100" dirty="0"/>
              <a:t> </a:t>
            </a:r>
            <a:r>
              <a:rPr lang="en-US" sz="2100" i="1" dirty="0" err="1"/>
              <a:t>Scopus_metrics</a:t>
            </a:r>
            <a:r>
              <a:rPr lang="en-US" sz="2100" dirty="0"/>
              <a:t>	</a:t>
            </a:r>
            <a:endParaRPr lang="lv-LV" sz="2100" dirty="0"/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en-US" sz="1800" dirty="0" err="1"/>
              <a:t>Jauns</a:t>
            </a:r>
            <a:r>
              <a:rPr lang="en-US" sz="1800" dirty="0"/>
              <a:t> XML elements </a:t>
            </a:r>
            <a:r>
              <a:rPr lang="en-US" sz="1800" dirty="0" err="1"/>
              <a:t>tika</a:t>
            </a:r>
            <a:r>
              <a:rPr lang="en-US" sz="1800" dirty="0"/>
              <a:t> </a:t>
            </a:r>
            <a:r>
              <a:rPr lang="en-US" sz="1800" dirty="0" err="1"/>
              <a:t>izveidots</a:t>
            </a:r>
            <a:r>
              <a:rPr lang="en-US" sz="1800" dirty="0"/>
              <a:t> no </a:t>
            </a:r>
            <a:r>
              <a:rPr lang="en-US" sz="1800" dirty="0" err="1"/>
              <a:t>vairāk</a:t>
            </a:r>
            <a:r>
              <a:rPr lang="lv-LV" sz="1800" dirty="0"/>
              <a:t>ie</a:t>
            </a:r>
            <a:r>
              <a:rPr lang="en-US" sz="1800" dirty="0"/>
              <a:t>m </a:t>
            </a:r>
            <a:r>
              <a:rPr lang="en-US" sz="1800" dirty="0" err="1"/>
              <a:t>apakš</a:t>
            </a:r>
            <a:r>
              <a:rPr lang="lv-LV" sz="1800" dirty="0"/>
              <a:t>elementiem</a:t>
            </a:r>
            <a:r>
              <a:rPr lang="en-US" sz="1800" dirty="0"/>
              <a:t>. </a:t>
            </a:r>
            <a:endParaRPr lang="lv-LV" sz="1800" dirty="0"/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lv-LV" sz="1800" dirty="0"/>
              <a:t>Viena izmaiņa metadatos tika piesaistīta jaunam elementam, kas atrodas XML hierarhijā augstākajā līmenī.</a:t>
            </a:r>
            <a:endParaRPr lang="en-US" sz="18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lv-LV" sz="2100" dirty="0"/>
              <a:t>Datu vienības </a:t>
            </a:r>
            <a:r>
              <a:rPr lang="en-US" sz="2100" i="1" dirty="0"/>
              <a:t>IPP</a:t>
            </a:r>
            <a:r>
              <a:rPr lang="en-US" sz="2100" dirty="0"/>
              <a:t> </a:t>
            </a:r>
            <a:r>
              <a:rPr lang="lv-LV" sz="2100" dirty="0"/>
              <a:t>dzēšana no datu kopas</a:t>
            </a:r>
            <a:r>
              <a:rPr lang="en-US" sz="2100" dirty="0"/>
              <a:t> </a:t>
            </a:r>
            <a:r>
              <a:rPr lang="en-US" sz="2100" i="1" dirty="0" err="1"/>
              <a:t>Scopus_metrics</a:t>
            </a:r>
            <a:r>
              <a:rPr lang="en-US" sz="2100" dirty="0"/>
              <a:t>	</a:t>
            </a:r>
            <a:endParaRPr lang="lv-LV" sz="2100" dirty="0"/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lv-LV" sz="1800" dirty="0"/>
              <a:t>Ietekme uz datu ielādes procesu</a:t>
            </a:r>
            <a:r>
              <a:rPr lang="en-US" sz="1800" dirty="0"/>
              <a:t>. </a:t>
            </a:r>
            <a:endParaRPr lang="lv-LV" sz="1800" dirty="0"/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lv-LV" sz="1800" dirty="0"/>
              <a:t>Dzēsto datu vienību nebija iespējams aizstāt ar citu datu vienību -&gt; metadatos tika reģistrēta kartēšanas dzēšana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lv-LV" sz="2100" dirty="0"/>
              <a:t>Datu kopas</a:t>
            </a:r>
            <a:r>
              <a:rPr lang="en-US" sz="2100" i="1" dirty="0"/>
              <a:t> </a:t>
            </a:r>
            <a:r>
              <a:rPr lang="en-US" sz="2100" i="1" dirty="0" err="1"/>
              <a:t>Scopus_metrics</a:t>
            </a:r>
            <a:r>
              <a:rPr lang="lv-LV" sz="2100" dirty="0"/>
              <a:t> metadatu ipašības </a:t>
            </a:r>
            <a:r>
              <a:rPr lang="en-US" sz="2100" i="1" dirty="0"/>
              <a:t>API request</a:t>
            </a:r>
            <a:r>
              <a:rPr lang="en-US" sz="2100" dirty="0"/>
              <a:t> </a:t>
            </a:r>
            <a:r>
              <a:rPr lang="lv-LV" sz="2100" dirty="0"/>
              <a:t>vērtības maiņa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lv-LV" sz="1800" dirty="0"/>
              <a:t>Izmaiņa tika atklāta ieguves laikā un apstrādāta manuāli. </a:t>
            </a:r>
          </a:p>
          <a:p>
            <a:pPr lvl="1">
              <a:lnSpc>
                <a:spcPct val="110000"/>
              </a:lnSpc>
              <a:spcBef>
                <a:spcPts val="100"/>
              </a:spcBef>
            </a:pPr>
            <a:r>
              <a:rPr lang="lv-LV" sz="1800" dirty="0"/>
              <a:t>Klases </a:t>
            </a:r>
            <a:r>
              <a:rPr lang="en-US" sz="1800" i="1" dirty="0"/>
              <a:t>Metadata Property </a:t>
            </a:r>
            <a:r>
              <a:rPr lang="lv-LV" sz="1800" dirty="0"/>
              <a:t>atribūta </a:t>
            </a:r>
            <a:r>
              <a:rPr lang="en-US" sz="1800" i="1" dirty="0"/>
              <a:t>Value </a:t>
            </a:r>
            <a:r>
              <a:rPr lang="lv-LV" sz="1800" dirty="0"/>
              <a:t>vērtības maiņa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241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5039-F353-4FF9-933A-C78B71EC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271"/>
            <a:ext cx="8229600" cy="857250"/>
          </a:xfrm>
        </p:spPr>
        <p:txBody>
          <a:bodyPr>
            <a:normAutofit/>
          </a:bodyPr>
          <a:lstStyle/>
          <a:p>
            <a:r>
              <a:rPr lang="lv-LV" dirty="0"/>
              <a:t>Secinājumi un turpmākie darbi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2556-25C6-4E70-A933-1A709AC53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100"/>
            <a:ext cx="8229600" cy="363190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lv-LV" sz="2000" dirty="0"/>
              <a:t>Galvenie rezultāti</a:t>
            </a:r>
            <a:r>
              <a:rPr lang="en-US" sz="2000" dirty="0"/>
              <a:t>:</a:t>
            </a:r>
          </a:p>
          <a:p>
            <a:pPr lvl="1">
              <a:spcBef>
                <a:spcPts val="600"/>
              </a:spcBef>
            </a:pPr>
            <a:r>
              <a:rPr lang="lv-LV" sz="1600" dirty="0"/>
              <a:t>Elastīgs metadatu modelis, kas raksturo neviendabīgu datu avotu un datu maģistrāles līmeņu struktūru un citas īpašības, kā arī izmaiņas struktūrā, lai atbalstītu datu avotu un lietotāju prasību evolūciju.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lv-LV" sz="1600" dirty="0"/>
              <a:t>Izmaiņu saraksts un to attēlojums modelī.</a:t>
            </a:r>
          </a:p>
          <a:p>
            <a:pPr lvl="1">
              <a:spcBef>
                <a:spcPts val="600"/>
              </a:spcBef>
            </a:pPr>
            <a:r>
              <a:rPr lang="lv-LV" sz="1600" dirty="0"/>
              <a:t>Metadatu pārvaldības rīks.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lv-LV" sz="1600" dirty="0"/>
              <a:t>Koncepcijas apliecinājums</a:t>
            </a:r>
            <a:r>
              <a:rPr lang="en-US" sz="1600" dirty="0"/>
              <a:t> – </a:t>
            </a:r>
            <a:r>
              <a:rPr lang="lv-LV" sz="1600" dirty="0"/>
              <a:t>publikāciju sistēma</a:t>
            </a:r>
            <a:r>
              <a:rPr lang="en-US" sz="1600" dirty="0"/>
              <a:t>. </a:t>
            </a:r>
          </a:p>
          <a:p>
            <a:pPr>
              <a:spcBef>
                <a:spcPts val="600"/>
              </a:spcBef>
            </a:pPr>
            <a:r>
              <a:rPr lang="lv-LV" sz="2000" dirty="0"/>
              <a:t>Turpmākie darbi</a:t>
            </a:r>
            <a:r>
              <a:rPr lang="en-US" sz="2000" dirty="0"/>
              <a:t>:</a:t>
            </a:r>
          </a:p>
          <a:p>
            <a:pPr lvl="1">
              <a:spcBef>
                <a:spcPts val="600"/>
              </a:spcBef>
            </a:pPr>
            <a:r>
              <a:rPr lang="lv-LV" sz="1600" dirty="0"/>
              <a:t>Automātiski un automatizēti izmaiņu apstrādes algoritmi</a:t>
            </a:r>
            <a:r>
              <a:rPr lang="en-US" sz="1600" dirty="0"/>
              <a:t>. </a:t>
            </a:r>
          </a:p>
          <a:p>
            <a:pPr lvl="1">
              <a:spcBef>
                <a:spcPts val="600"/>
              </a:spcBef>
            </a:pPr>
            <a:r>
              <a:rPr lang="lv-LV" sz="1600" dirty="0"/>
              <a:t>Adaptācijas komponenta realizācija</a:t>
            </a:r>
            <a:r>
              <a:rPr lang="en-US" sz="1600" dirty="0"/>
              <a:t>.</a:t>
            </a:r>
            <a:endParaRPr lang="lv-LV" sz="1600" dirty="0"/>
          </a:p>
          <a:p>
            <a:pPr lvl="1">
              <a:spcBef>
                <a:spcPts val="600"/>
              </a:spcBef>
            </a:pPr>
            <a:r>
              <a:rPr lang="lv-LV" sz="1600" dirty="0"/>
              <a:t>Adaptācijas risinājumu automātiskā izvēle.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898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C67D1-7CDA-4031-B242-04E0FD50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296160"/>
            <a:ext cx="7772400" cy="2030572"/>
          </a:xfrm>
        </p:spPr>
        <p:txBody>
          <a:bodyPr/>
          <a:lstStyle/>
          <a:p>
            <a:pPr algn="ctr"/>
            <a:r>
              <a:rPr lang="lv-LV" dirty="0"/>
              <a:t>Jautājumi?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3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382A-111F-4475-99D3-41D1127A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altLang="en-US" sz="4800" dirty="0"/>
              <a:t>Datu noliktavas evolūcija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19BB-3958-4453-A6B7-5093D140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349"/>
            <a:ext cx="8229600" cy="3531394"/>
          </a:xfrm>
        </p:spPr>
        <p:txBody>
          <a:bodyPr>
            <a:normAutofit fontScale="77500" lnSpcReduction="20000"/>
          </a:bodyPr>
          <a:lstStyle/>
          <a:p>
            <a:r>
              <a:rPr lang="lv-LV" altLang="en-US" dirty="0"/>
              <a:t>Izmaiņas</a:t>
            </a:r>
            <a:endParaRPr lang="en-US" altLang="en-US" dirty="0"/>
          </a:p>
          <a:p>
            <a:pPr lvl="1"/>
            <a:r>
              <a:rPr lang="lv-LV" altLang="en-US" dirty="0"/>
              <a:t>Da</a:t>
            </a:r>
            <a:r>
              <a:rPr lang="en-US" altLang="en-US" dirty="0"/>
              <a:t>t</a:t>
            </a:r>
            <a:r>
              <a:rPr lang="lv-LV" altLang="en-US" dirty="0"/>
              <a:t>u avotos</a:t>
            </a:r>
            <a:endParaRPr lang="en-US" altLang="en-US" dirty="0"/>
          </a:p>
          <a:p>
            <a:pPr lvl="1"/>
            <a:r>
              <a:rPr lang="lv-LV" altLang="en-US" dirty="0"/>
              <a:t>Informācijas prasības</a:t>
            </a:r>
          </a:p>
          <a:p>
            <a:r>
              <a:rPr lang="lv-LV" altLang="en-US" dirty="0"/>
              <a:t>Ietekme</a:t>
            </a:r>
            <a:endParaRPr lang="en-US" altLang="en-US" dirty="0"/>
          </a:p>
          <a:p>
            <a:pPr lvl="1"/>
            <a:r>
              <a:rPr lang="lv-LV" altLang="en-US" dirty="0"/>
              <a:t>Izmaiņas datu noliktavas shēmā</a:t>
            </a:r>
            <a:endParaRPr lang="en-US" altLang="en-US" dirty="0"/>
          </a:p>
          <a:p>
            <a:pPr lvl="1"/>
            <a:r>
              <a:rPr lang="lv-LV" altLang="en-US" dirty="0"/>
              <a:t>Nekorekti strādājošie</a:t>
            </a:r>
            <a:r>
              <a:rPr lang="en-US" altLang="en-US" dirty="0"/>
              <a:t> ETL</a:t>
            </a:r>
            <a:r>
              <a:rPr lang="lv-LV" altLang="en-US" dirty="0"/>
              <a:t> procesi</a:t>
            </a:r>
          </a:p>
          <a:p>
            <a:pPr lvl="1"/>
            <a:r>
              <a:rPr lang="lv-LV" altLang="en-US" dirty="0"/>
              <a:t>Nekorektas atskaites</a:t>
            </a:r>
          </a:p>
          <a:p>
            <a:r>
              <a:rPr lang="lv-LV" altLang="en-US" dirty="0"/>
              <a:t>Risinājumi</a:t>
            </a:r>
          </a:p>
          <a:p>
            <a:pPr lvl="1"/>
            <a:r>
              <a:rPr lang="lv-LV" altLang="en-US" dirty="0"/>
              <a:t>Shēmas pielāgošana</a:t>
            </a:r>
          </a:p>
          <a:p>
            <a:pPr lvl="1"/>
            <a:r>
              <a:rPr lang="lv-LV" altLang="en-US" dirty="0"/>
              <a:t>Shēmu versijas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392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D641-E8C3-4DDC-9007-8FF8DE6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Lielo datu noliktavas evolūcija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0B4B5-82EC-4086-96B4-D98916791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lv-LV" dirty="0"/>
              <a:t>Izaicinājumi</a:t>
            </a:r>
            <a:endParaRPr lang="en-US" dirty="0"/>
          </a:p>
          <a:p>
            <a:pPr lvl="1">
              <a:lnSpc>
                <a:spcPct val="107000"/>
              </a:lnSpc>
              <a:spcBef>
                <a:spcPts val="600"/>
              </a:spcBef>
            </a:pPr>
            <a:r>
              <a:rPr lang="lv-LV" dirty="0"/>
              <a:t>Nav standarta datu noliktavas arhitektūras</a:t>
            </a:r>
            <a:endParaRPr lang="en-US" dirty="0"/>
          </a:p>
          <a:p>
            <a:pPr lvl="1">
              <a:lnSpc>
                <a:spcPct val="107000"/>
              </a:lnSpc>
              <a:spcBef>
                <a:spcPts val="600"/>
              </a:spcBef>
            </a:pPr>
            <a:r>
              <a:rPr lang="lv-LV" dirty="0"/>
              <a:t>Nestrukturētu un daļēji strukturētu datu avoti</a:t>
            </a:r>
          </a:p>
          <a:p>
            <a:pPr lvl="1">
              <a:lnSpc>
                <a:spcPct val="107000"/>
              </a:lnSpc>
              <a:spcBef>
                <a:spcPts val="600"/>
              </a:spcBef>
            </a:pPr>
            <a:r>
              <a:rPr lang="lv-LV" dirty="0"/>
              <a:t>Augstāks datu ģenerēšanas ātrums</a:t>
            </a:r>
          </a:p>
          <a:p>
            <a:pPr>
              <a:lnSpc>
                <a:spcPct val="107000"/>
              </a:lnSpc>
              <a:spcBef>
                <a:spcPts val="600"/>
              </a:spcBef>
            </a:pPr>
            <a:r>
              <a:rPr lang="lv-LV" dirty="0"/>
              <a:t>Pētījuma mērķis</a:t>
            </a:r>
            <a:endParaRPr lang="en-US" dirty="0"/>
          </a:p>
          <a:p>
            <a:pPr lvl="1">
              <a:lnSpc>
                <a:spcPct val="107000"/>
              </a:lnSpc>
              <a:spcBef>
                <a:spcPts val="600"/>
              </a:spcBef>
            </a:pPr>
            <a:r>
              <a:rPr lang="lv-LV" dirty="0"/>
              <a:t>Datu noliktavas risinājums lielo datu lietojumiem, kas spēj pielāgoties mainīgām lietotāju prasībām un izmaiņām datu noliktavas datu avotos.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6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0DAC7-A661-4EC8-972F-E1971684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4" y="1089699"/>
            <a:ext cx="7154686" cy="320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6B8F5-EA74-413D-85F4-3D1ABB68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lv-LV" sz="4000" b="0" dirty="0"/>
              <a:t>Datu noliktavas evolūcijas arhitektūra</a:t>
            </a:r>
            <a:endParaRPr lang="en-US" sz="40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6846E6-884C-4DE2-8558-E890E309F505}"/>
              </a:ext>
            </a:extLst>
          </p:cNvPr>
          <p:cNvSpPr/>
          <p:nvPr/>
        </p:nvSpPr>
        <p:spPr>
          <a:xfrm>
            <a:off x="191214" y="1608145"/>
            <a:ext cx="1726796" cy="16926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E22566-D8A5-4DC4-B151-441F928545C6}"/>
              </a:ext>
            </a:extLst>
          </p:cNvPr>
          <p:cNvSpPr txBox="1">
            <a:spLocks/>
          </p:cNvSpPr>
          <p:nvPr/>
        </p:nvSpPr>
        <p:spPr>
          <a:xfrm>
            <a:off x="7409916" y="1335599"/>
            <a:ext cx="1710297" cy="2582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000" dirty="0"/>
              <a:t>Avotu slānis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800" dirty="0"/>
              <a:t>Dažādi formāti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800" dirty="0"/>
              <a:t>Atšķirīgs ielādes ātrums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800" dirty="0"/>
              <a:t>Tiek ielādēti nemainīti dati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554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0DAC7-A661-4EC8-972F-E1971684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4" y="1089699"/>
            <a:ext cx="7154686" cy="320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6B8F5-EA74-413D-85F4-3D1ABB68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lv-LV" sz="4000" b="0" dirty="0"/>
              <a:t>Datu noliktavas evolūcijas arhitektūra</a:t>
            </a:r>
            <a:endParaRPr lang="en-US" sz="40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E3EB60-14E1-4219-988D-5AFCDA43352E}"/>
              </a:ext>
            </a:extLst>
          </p:cNvPr>
          <p:cNvSpPr txBox="1">
            <a:spLocks/>
          </p:cNvSpPr>
          <p:nvPr/>
        </p:nvSpPr>
        <p:spPr>
          <a:xfrm>
            <a:off x="7409916" y="1335599"/>
            <a:ext cx="1710297" cy="2582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/>
              <a:t>Datu maģistrāle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600" dirty="0"/>
              <a:t>Atšķirīgs atjaunošanas biežums, integrācija, agregācija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600" dirty="0"/>
              <a:t>ELT, nevis ETL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738ED-FA66-4D2A-A1CE-057116D36FCC}"/>
              </a:ext>
            </a:extLst>
          </p:cNvPr>
          <p:cNvSpPr/>
          <p:nvPr/>
        </p:nvSpPr>
        <p:spPr>
          <a:xfrm>
            <a:off x="1991964" y="1853804"/>
            <a:ext cx="5020702" cy="684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61B53-A9F0-42B6-B81A-380A20FE79D0}"/>
              </a:ext>
            </a:extLst>
          </p:cNvPr>
          <p:cNvSpPr/>
          <p:nvPr/>
        </p:nvSpPr>
        <p:spPr>
          <a:xfrm>
            <a:off x="5258510" y="1980000"/>
            <a:ext cx="738054" cy="522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5352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0DAC7-A661-4EC8-972F-E1971684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4" y="1089699"/>
            <a:ext cx="7154686" cy="320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6B8F5-EA74-413D-85F4-3D1ABB68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lv-LV" sz="4000" b="0" dirty="0"/>
              <a:t>Datu noliktavas evolūcijas arhitektūra</a:t>
            </a:r>
            <a:endParaRPr lang="en-US" sz="40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E3EB60-14E1-4219-988D-5AFCDA43352E}"/>
              </a:ext>
            </a:extLst>
          </p:cNvPr>
          <p:cNvSpPr txBox="1">
            <a:spLocks/>
          </p:cNvSpPr>
          <p:nvPr/>
        </p:nvSpPr>
        <p:spPr>
          <a:xfrm>
            <a:off x="7409916" y="1335599"/>
            <a:ext cx="1710297" cy="2582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/>
              <a:t>Adaptācijas komponents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600" dirty="0"/>
              <a:t>Potenciālie adaptācijas risinājumi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600" dirty="0"/>
              <a:t>Izstrādātājs izvēlas adaptācijas risinājumus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CAFF64-C15B-439A-884B-320D0F55856D}"/>
              </a:ext>
            </a:extLst>
          </p:cNvPr>
          <p:cNvSpPr/>
          <p:nvPr/>
        </p:nvSpPr>
        <p:spPr>
          <a:xfrm>
            <a:off x="2518855" y="2571750"/>
            <a:ext cx="742950" cy="33816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0DAC7-A661-4EC8-972F-E1971684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74" y="1089699"/>
            <a:ext cx="7154686" cy="320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6B8F5-EA74-413D-85F4-3D1ABB68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lv-LV" sz="4000" b="0" dirty="0"/>
              <a:t>Datu noliktavas evolūcijas arhitektūra</a:t>
            </a:r>
            <a:endParaRPr lang="en-US" sz="40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E3EB60-14E1-4219-988D-5AFCDA43352E}"/>
              </a:ext>
            </a:extLst>
          </p:cNvPr>
          <p:cNvSpPr txBox="1">
            <a:spLocks/>
          </p:cNvSpPr>
          <p:nvPr/>
        </p:nvSpPr>
        <p:spPr>
          <a:xfrm>
            <a:off x="7409916" y="1335599"/>
            <a:ext cx="1710297" cy="2582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/>
              <a:t>Metaglabātuve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600" dirty="0"/>
              <a:t>Savstarpēji saistīti metadati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lv-LV" sz="1600" dirty="0"/>
              <a:t>Metadatu pārvaldības rīks prasību evolūcijai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9EA0D-E8AE-4ECF-A492-E9650EA6C3EB}"/>
              </a:ext>
            </a:extLst>
          </p:cNvPr>
          <p:cNvSpPr/>
          <p:nvPr/>
        </p:nvSpPr>
        <p:spPr>
          <a:xfrm>
            <a:off x="3421532" y="2930122"/>
            <a:ext cx="2863693" cy="131350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811C5-776F-4814-ADEB-C8203D8A35E6}"/>
              </a:ext>
            </a:extLst>
          </p:cNvPr>
          <p:cNvSpPr/>
          <p:nvPr/>
        </p:nvSpPr>
        <p:spPr>
          <a:xfrm>
            <a:off x="3477923" y="3348001"/>
            <a:ext cx="917020" cy="2916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615F55-324A-4905-8776-622CC3C4C0BA}"/>
              </a:ext>
            </a:extLst>
          </p:cNvPr>
          <p:cNvSpPr/>
          <p:nvPr/>
        </p:nvSpPr>
        <p:spPr>
          <a:xfrm>
            <a:off x="3477924" y="3697544"/>
            <a:ext cx="917019" cy="29586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CE0C3-753C-49EE-A586-45D650A47D70}"/>
              </a:ext>
            </a:extLst>
          </p:cNvPr>
          <p:cNvSpPr/>
          <p:nvPr/>
        </p:nvSpPr>
        <p:spPr>
          <a:xfrm>
            <a:off x="4420131" y="3348000"/>
            <a:ext cx="865203" cy="29168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35448E-510C-4A7E-9F9D-42F8A67C4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50" y="170983"/>
            <a:ext cx="5411336" cy="4556253"/>
          </a:xfrm>
          <a:prstGeom prst="rect">
            <a:avLst/>
          </a:prstGeom>
          <a:effectLst>
            <a:glow>
              <a:schemeClr val="accent6">
                <a:satMod val="175000"/>
                <a:alpha val="31000"/>
              </a:schemeClr>
            </a:glow>
            <a:outerShdw sx="1000" sy="1000" algn="ctr" rotWithShape="0">
              <a:schemeClr val="bg1"/>
            </a:outerShdw>
            <a:softEdge rad="127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DC80C7-D150-422E-90B5-263610A89B6C}"/>
              </a:ext>
            </a:extLst>
          </p:cNvPr>
          <p:cNvSpPr txBox="1">
            <a:spLocks/>
          </p:cNvSpPr>
          <p:nvPr/>
        </p:nvSpPr>
        <p:spPr>
          <a:xfrm>
            <a:off x="6231121" y="24245"/>
            <a:ext cx="2790334" cy="33133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68478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dirty="0"/>
              <a:t>Metadatu modelis: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i="1" dirty="0"/>
              <a:t>Shēmu metadati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i="1" dirty="0"/>
              <a:t>Kartēšanas metadati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i="1" dirty="0"/>
              <a:t>Evolūcijas metadati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i="1" dirty="0"/>
              <a:t>Metadatu īpašības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784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CB86C-E382-4879-87E6-CB2BF646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465"/>
            <a:ext cx="8229600" cy="857250"/>
          </a:xfrm>
        </p:spPr>
        <p:txBody>
          <a:bodyPr/>
          <a:lstStyle/>
          <a:p>
            <a:r>
              <a:rPr lang="lv-LV" b="0" dirty="0"/>
              <a:t>Evolūcijas pārvaldība</a:t>
            </a:r>
            <a:endParaRPr lang="en-US" b="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828A06E-1BBD-48A9-8704-CAE832915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27478"/>
            <a:ext cx="4114800" cy="40971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lv-LV" sz="2000" dirty="0"/>
              <a:t>Shēmas izmaiņas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lv-LV" sz="1600" dirty="0"/>
              <a:t>Datu avota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Nav pieejams datu avots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maģistrāles līmeņa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maģistrāles līmeņa dzēšana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kopas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Nav pieejama datu kopa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kopas formāta maiņa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kopas nosaukuma maiņa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vienības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vienības nosaukuma maiņa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vienības veida maiņa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Datu vienības dzēšana no datu kopas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Attiecību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Attiecību dzēšana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Kartēšanas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Kartēšanas dzēšana</a:t>
            </a:r>
            <a:endParaRPr lang="en-US" sz="16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92D7900-9EFA-440B-853B-62DCACD41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727478"/>
            <a:ext cx="4038600" cy="37688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lv-LV" sz="2000" dirty="0"/>
              <a:t>Izmaiņas metadatos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Metadatu īpašības pievienošana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Metadatu īpašības dzēšana</a:t>
            </a:r>
          </a:p>
          <a:p>
            <a:pPr lvl="1">
              <a:spcBef>
                <a:spcPts val="0"/>
              </a:spcBef>
            </a:pPr>
            <a:r>
              <a:rPr lang="lv-LV" sz="1600" dirty="0"/>
              <a:t>Atribūta vērtības maiņa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540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21381</TotalTime>
  <Words>325</Words>
  <Application>Microsoft Office PowerPoint</Application>
  <PresentationFormat>On-screen Show (16:9)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Office Theme</vt:lpstr>
      <vt:lpstr>Metadatu atbalsts mainīgu neviendabīgu datu avotu integrēšanai Darja Solodovņikova, Laila Niedrīte, Aivars Niedrītis Datorikas fakultāte, Latvijas Universitāte </vt:lpstr>
      <vt:lpstr>Datu noliktavas evolūcija</vt:lpstr>
      <vt:lpstr>Lielo datu noliktavas evolūcija </vt:lpstr>
      <vt:lpstr>Datu noliktavas evolūcijas arhitektūra</vt:lpstr>
      <vt:lpstr>Datu noliktavas evolūcijas arhitektūra</vt:lpstr>
      <vt:lpstr>Datu noliktavas evolūcijas arhitektūra</vt:lpstr>
      <vt:lpstr>Datu noliktavas evolūcijas arhitektūra</vt:lpstr>
      <vt:lpstr>PowerPoint Presentation</vt:lpstr>
      <vt:lpstr>Evolūcijas pārvaldība</vt:lpstr>
      <vt:lpstr>Publikāciju sistēmas arhitektūra</vt:lpstr>
      <vt:lpstr>Evolūcijas piemēri</vt:lpstr>
      <vt:lpstr>Secinājumi un turpmākie darbi</vt:lpstr>
      <vt:lpstr>Jautājumi?</vt:lpstr>
    </vt:vector>
  </TitlesOfParts>
  <Company>E Forma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Darja Solodovņikova</cp:lastModifiedBy>
  <cp:revision>1292</cp:revision>
  <cp:lastPrinted>2020-01-31T11:53:46Z</cp:lastPrinted>
  <dcterms:created xsi:type="dcterms:W3CDTF">2017-04-10T12:37:28Z</dcterms:created>
  <dcterms:modified xsi:type="dcterms:W3CDTF">2020-02-03T11:07:17Z</dcterms:modified>
</cp:coreProperties>
</file>