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7"/>
  </p:notesMasterIdLst>
  <p:sldIdLst>
    <p:sldId id="256" r:id="rId2"/>
    <p:sldId id="257" r:id="rId3"/>
    <p:sldId id="260" r:id="rId4"/>
    <p:sldId id="261" r:id="rId5"/>
    <p:sldId id="279" r:id="rId6"/>
    <p:sldId id="280" r:id="rId7"/>
    <p:sldId id="304" r:id="rId8"/>
    <p:sldId id="281" r:id="rId9"/>
    <p:sldId id="282" r:id="rId10"/>
    <p:sldId id="303" r:id="rId11"/>
    <p:sldId id="297" r:id="rId12"/>
    <p:sldId id="283" r:id="rId13"/>
    <p:sldId id="284" r:id="rId14"/>
    <p:sldId id="285" r:id="rId15"/>
    <p:sldId id="30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5C53C-4ADC-45EA-9CF6-8566C4F0884E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B8B7E-6207-4766-A4C9-D7DBFD840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85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45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571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004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0579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647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722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57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52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68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80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47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24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38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1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854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877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275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2891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Jaunumi kvantu algoritmos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9359" y="4297497"/>
            <a:ext cx="9001462" cy="1655762"/>
          </a:xfrm>
        </p:spPr>
        <p:txBody>
          <a:bodyPr/>
          <a:lstStyle/>
          <a:p>
            <a:r>
              <a:rPr lang="lv-LV" dirty="0" smtClean="0"/>
              <a:t>Andris Ambainis</a:t>
            </a:r>
          </a:p>
          <a:p>
            <a:r>
              <a:rPr lang="lv-LV" dirty="0" smtClean="0"/>
              <a:t>LU Datorikas fakultāte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005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277813"/>
            <a:ext cx="8229600" cy="857250"/>
          </a:xfrm>
        </p:spPr>
        <p:txBody>
          <a:bodyPr anchorCtr="0"/>
          <a:lstStyle/>
          <a:p>
            <a:r>
              <a:rPr lang="lv-LV" altLang="lv-LV" dirty="0" err="1" smtClean="0"/>
              <a:t>Grovera</a:t>
            </a:r>
            <a:r>
              <a:rPr lang="lv-LV" altLang="lv-LV" dirty="0" smtClean="0"/>
              <a:t> algoritms (1996)</a:t>
            </a:r>
            <a:endParaRPr lang="lv-LV" altLang="lv-LV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lv-LV" altLang="lv-LV"/>
          </a:p>
          <a:p>
            <a:endParaRPr lang="lv-LV" altLang="lv-LV"/>
          </a:p>
        </p:txBody>
      </p:sp>
      <p:sp>
        <p:nvSpPr>
          <p:cNvPr id="86020" name="AutoShape 4"/>
          <p:cNvSpPr>
            <a:spLocks noChangeArrowheads="1"/>
          </p:cNvSpPr>
          <p:nvPr/>
        </p:nvSpPr>
        <p:spPr bwMode="auto">
          <a:xfrm>
            <a:off x="2495550" y="1628775"/>
            <a:ext cx="1214438" cy="121443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lv-LV" altLang="lv-LV" sz="3600"/>
              <a:t>?</a:t>
            </a: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3935414" y="1628775"/>
            <a:ext cx="1214437" cy="121443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lv-LV" altLang="lv-LV" sz="3600"/>
              <a:t>?</a:t>
            </a: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5375275" y="1628775"/>
            <a:ext cx="1214438" cy="121443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lv-LV" altLang="lv-LV" sz="3600"/>
              <a:t>?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8183563" y="2133601"/>
            <a:ext cx="374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lv-LV" altLang="lv-LV"/>
              <a:t>...</a:t>
            </a:r>
          </a:p>
        </p:txBody>
      </p:sp>
      <p:sp>
        <p:nvSpPr>
          <p:cNvPr id="86024" name="AutoShape 8"/>
          <p:cNvSpPr>
            <a:spLocks noChangeArrowheads="1"/>
          </p:cNvSpPr>
          <p:nvPr/>
        </p:nvSpPr>
        <p:spPr bwMode="auto">
          <a:xfrm>
            <a:off x="8832850" y="1628775"/>
            <a:ext cx="1214438" cy="121443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lv-LV" altLang="lv-LV" sz="3600"/>
              <a:t>?</a:t>
            </a: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6816725" y="1628775"/>
            <a:ext cx="1214438" cy="1214438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lv-LV" altLang="lv-LV" sz="3600"/>
              <a:t>?</a:t>
            </a:r>
          </a:p>
        </p:txBody>
      </p:sp>
      <p:pic>
        <p:nvPicPr>
          <p:cNvPr id="29706" name="Picture 10" descr="MCBS00005_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438" y="1844675"/>
            <a:ext cx="8302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27" name="Text Box 11"/>
          <p:cNvSpPr txBox="1">
            <a:spLocks noChangeArrowheads="1"/>
          </p:cNvSpPr>
          <p:nvPr/>
        </p:nvSpPr>
        <p:spPr bwMode="auto">
          <a:xfrm>
            <a:off x="2424114" y="3284537"/>
            <a:ext cx="774257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lv-LV" altLang="lv-LV" sz="3200" dirty="0"/>
              <a:t> </a:t>
            </a:r>
            <a:r>
              <a:rPr lang="lv-LV" altLang="lv-LV" sz="3600" dirty="0">
                <a:latin typeface="+mn-lt"/>
              </a:rPr>
              <a:t>N objekti. </a:t>
            </a:r>
          </a:p>
          <a:p>
            <a:pPr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lv-LV" altLang="lv-LV" sz="3600" dirty="0">
                <a:latin typeface="+mn-lt"/>
              </a:rPr>
              <a:t> Vai ir objekts ar noteiktu </a:t>
            </a:r>
            <a:r>
              <a:rPr lang="lv-LV" altLang="lv-LV" sz="3600" dirty="0" smtClean="0">
                <a:latin typeface="+mn-lt"/>
              </a:rPr>
              <a:t>īpašību?</a:t>
            </a:r>
            <a:endParaRPr lang="lv-LV" altLang="lv-LV" sz="3600" dirty="0">
              <a:latin typeface="+mn-lt"/>
            </a:endParaRPr>
          </a:p>
          <a:p>
            <a:pPr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lv-LV" altLang="lv-LV" sz="3600" dirty="0">
                <a:latin typeface="+mn-lt"/>
              </a:rPr>
              <a:t> Klasiski: N soļi.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3455487" y="5721914"/>
            <a:ext cx="44768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lv-LV" altLang="lv-LV" sz="3600" dirty="0">
                <a:solidFill>
                  <a:srgbClr val="FFFF00"/>
                </a:solidFill>
                <a:latin typeface="+mn-lt"/>
              </a:rPr>
              <a:t>Kvantiski: O(</a:t>
            </a:r>
            <a:r>
              <a:rPr lang="lv-LV" altLang="lv-LV" sz="3600" dirty="0">
                <a:solidFill>
                  <a:srgbClr val="FFFF00"/>
                </a:solidFill>
                <a:latin typeface="+mn-lt"/>
                <a:sym typeface="Symbol" panose="05050102010706020507" pitchFamily="18" charset="2"/>
              </a:rPr>
              <a:t>N) soļi</a:t>
            </a:r>
          </a:p>
        </p:txBody>
      </p:sp>
    </p:spTree>
    <p:extLst>
      <p:ext uri="{BB962C8B-B14F-4D97-AF65-F5344CB8AC3E}">
        <p14:creationId xmlns:p14="http://schemas.microsoft.com/office/powerpoint/2010/main" val="246308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kvantiski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lv-LV" sz="3200" dirty="0" smtClean="0"/>
              <a:t>SAT: </a:t>
            </a:r>
            <a:r>
              <a:rPr lang="lv-LV" sz="3200" dirty="0" smtClean="0">
                <a:solidFill>
                  <a:srgbClr val="FFC000"/>
                </a:solidFill>
                <a:sym typeface="Symbol" panose="05050102010706020507" pitchFamily="18" charset="2"/>
              </a:rPr>
              <a:t>O*(</a:t>
            </a:r>
            <a:r>
              <a:rPr lang="lv-LV" sz="3200" dirty="0" smtClean="0">
                <a:solidFill>
                  <a:srgbClr val="FFC000"/>
                </a:solidFill>
              </a:rPr>
              <a:t>2</a:t>
            </a:r>
            <a:r>
              <a:rPr lang="lv-LV" sz="3200" baseline="30000" dirty="0" smtClean="0">
                <a:solidFill>
                  <a:srgbClr val="FFC000"/>
                </a:solidFill>
              </a:rPr>
              <a:t>n/2</a:t>
            </a:r>
            <a:r>
              <a:rPr lang="lv-LV" sz="3200" dirty="0" smtClean="0">
                <a:solidFill>
                  <a:srgbClr val="FFC000"/>
                </a:solidFill>
              </a:rPr>
              <a:t>) </a:t>
            </a:r>
            <a:r>
              <a:rPr lang="lv-LV" sz="3200" dirty="0" smtClean="0"/>
              <a:t>laiks kvantiski –meklēšana starp </a:t>
            </a:r>
            <a:r>
              <a:rPr lang="lv-LV" sz="3200" dirty="0" smtClean="0">
                <a:solidFill>
                  <a:srgbClr val="FFC000"/>
                </a:solidFill>
              </a:rPr>
              <a:t>2</a:t>
            </a:r>
            <a:r>
              <a:rPr lang="lv-LV" sz="3200" baseline="30000" dirty="0" smtClean="0">
                <a:solidFill>
                  <a:srgbClr val="FFC000"/>
                </a:solidFill>
              </a:rPr>
              <a:t>n</a:t>
            </a:r>
            <a:r>
              <a:rPr lang="lv-LV" sz="3200" dirty="0" smtClean="0"/>
              <a:t> iespējām.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sz="3200" dirty="0" smtClean="0"/>
              <a:t>3-SUM: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2800" dirty="0" smtClean="0"/>
              <a:t>Sakārto </a:t>
            </a:r>
            <a:r>
              <a:rPr lang="lv-LV" sz="2800" dirty="0" smtClean="0">
                <a:solidFill>
                  <a:srgbClr val="FFC000"/>
                </a:solidFill>
              </a:rPr>
              <a:t>z</a:t>
            </a:r>
            <a:r>
              <a:rPr lang="lv-LV" sz="2800" dirty="0" smtClean="0"/>
              <a:t>, meklē </a:t>
            </a:r>
            <a:r>
              <a:rPr lang="lv-LV" sz="2800" dirty="0" smtClean="0">
                <a:solidFill>
                  <a:srgbClr val="FFC000"/>
                </a:solidFill>
              </a:rPr>
              <a:t>x, y: x+y+z=0</a:t>
            </a:r>
            <a:r>
              <a:rPr lang="lv-LV" sz="28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2800" dirty="0" smtClean="0">
                <a:solidFill>
                  <a:srgbClr val="FFC000"/>
                </a:solidFill>
              </a:rPr>
              <a:t>O(n log n)</a:t>
            </a:r>
            <a:r>
              <a:rPr lang="lv-LV" sz="2800" dirty="0" smtClean="0"/>
              <a:t> kārtošanai, </a:t>
            </a:r>
            <a:r>
              <a:rPr lang="lv-LV" sz="2800" dirty="0" smtClean="0">
                <a:solidFill>
                  <a:srgbClr val="FFC000"/>
                </a:solidFill>
              </a:rPr>
              <a:t>O(</a:t>
            </a:r>
            <a:r>
              <a:rPr lang="lv-LV" sz="2800" dirty="0" smtClean="0">
                <a:solidFill>
                  <a:srgbClr val="FFC000"/>
                </a:solidFill>
                <a:sym typeface="Symbol" panose="05050102010706020507" pitchFamily="18" charset="2"/>
              </a:rPr>
              <a:t>n</a:t>
            </a:r>
            <a:r>
              <a:rPr lang="lv-LV" sz="2800" baseline="30000" dirty="0" smtClean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lv-LV" sz="2800" dirty="0" smtClean="0">
                <a:solidFill>
                  <a:srgbClr val="FFC000"/>
                </a:solidFill>
                <a:sym typeface="Symbol" panose="05050102010706020507" pitchFamily="18" charset="2"/>
              </a:rPr>
              <a:t>)=O(n)</a:t>
            </a:r>
            <a:r>
              <a:rPr lang="lv-LV" sz="2800" dirty="0" smtClean="0">
                <a:sym typeface="Symbol" panose="05050102010706020507" pitchFamily="18" charset="2"/>
              </a:rPr>
              <a:t> meklēšanai.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sz="3200" dirty="0" smtClean="0"/>
              <a:t>APSP: </a:t>
            </a:r>
            <a:r>
              <a:rPr lang="lv-LV" sz="3200" dirty="0" smtClean="0">
                <a:solidFill>
                  <a:srgbClr val="FFC000"/>
                </a:solidFill>
                <a:sym typeface="Symbol" panose="05050102010706020507" pitchFamily="18" charset="2"/>
              </a:rPr>
              <a:t>O(</a:t>
            </a:r>
            <a:r>
              <a:rPr lang="lv-LV" sz="3200" dirty="0" smtClean="0">
                <a:solidFill>
                  <a:srgbClr val="FFC000"/>
                </a:solidFill>
              </a:rPr>
              <a:t>n</a:t>
            </a:r>
            <a:r>
              <a:rPr lang="lv-LV" sz="3200" baseline="30000" dirty="0" smtClean="0">
                <a:solidFill>
                  <a:srgbClr val="FFC000"/>
                </a:solidFill>
              </a:rPr>
              <a:t>2.5</a:t>
            </a:r>
            <a:r>
              <a:rPr lang="lv-LV" sz="3200" dirty="0" smtClean="0">
                <a:solidFill>
                  <a:srgbClr val="FFC000"/>
                </a:solidFill>
              </a:rPr>
              <a:t>) </a:t>
            </a:r>
            <a:r>
              <a:rPr lang="lv-LV" sz="3200" dirty="0" smtClean="0"/>
              <a:t>laiks.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816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Dinamiskā programmēšana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7165" y="2096064"/>
            <a:ext cx="4997004" cy="36951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lv-LV" sz="2800" dirty="0" smtClean="0">
                <a:solidFill>
                  <a:srgbClr val="FFC000"/>
                </a:solidFill>
              </a:rPr>
              <a:t>D(k, l)</a:t>
            </a:r>
            <a:r>
              <a:rPr lang="lv-LV" sz="2800" dirty="0" smtClean="0"/>
              <a:t> - attālums starp </a:t>
            </a:r>
            <a:r>
              <a:rPr lang="lv-LV" sz="2800" dirty="0" smtClean="0">
                <a:solidFill>
                  <a:srgbClr val="FFC000"/>
                </a:solidFill>
              </a:rPr>
              <a:t>X[1...k]</a:t>
            </a:r>
            <a:r>
              <a:rPr lang="lv-LV" sz="2800" dirty="0" smtClean="0"/>
              <a:t> and </a:t>
            </a:r>
            <a:r>
              <a:rPr lang="lv-LV" sz="2800" dirty="0" smtClean="0">
                <a:solidFill>
                  <a:srgbClr val="FFC000"/>
                </a:solidFill>
              </a:rPr>
              <a:t>Y[1...l]</a:t>
            </a:r>
            <a:r>
              <a:rPr lang="lv-LV" sz="28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sz="2800" dirty="0" smtClean="0">
                <a:solidFill>
                  <a:srgbClr val="FFC000"/>
                </a:solidFill>
              </a:rPr>
              <a:t>D(k, l)</a:t>
            </a:r>
            <a:r>
              <a:rPr lang="lv-LV" sz="2800" dirty="0" smtClean="0"/>
              <a:t> var izrēķināt no </a:t>
            </a:r>
            <a:r>
              <a:rPr lang="lv-LV" sz="2800" dirty="0" smtClean="0">
                <a:solidFill>
                  <a:srgbClr val="FFC000"/>
                </a:solidFill>
              </a:rPr>
              <a:t>D(k, l-1)</a:t>
            </a:r>
            <a:r>
              <a:rPr lang="lv-LV" sz="2800" dirty="0" smtClean="0"/>
              <a:t>, </a:t>
            </a:r>
            <a:r>
              <a:rPr lang="lv-LV" sz="2800" dirty="0" smtClean="0">
                <a:solidFill>
                  <a:srgbClr val="FFC000"/>
                </a:solidFill>
              </a:rPr>
              <a:t>D(k-1, l)</a:t>
            </a:r>
            <a:r>
              <a:rPr lang="lv-LV" sz="2800" dirty="0" smtClean="0"/>
              <a:t> un </a:t>
            </a:r>
            <a:r>
              <a:rPr lang="lv-LV" sz="2800" dirty="0" smtClean="0">
                <a:solidFill>
                  <a:srgbClr val="FFC000"/>
                </a:solidFill>
              </a:rPr>
              <a:t>D(k-1, l-1)</a:t>
            </a:r>
            <a:r>
              <a:rPr lang="lv-LV" sz="2800" dirty="0" smtClean="0"/>
              <a:t>.</a:t>
            </a:r>
          </a:p>
          <a:p>
            <a:endParaRPr lang="lv-LV" dirty="0"/>
          </a:p>
        </p:txBody>
      </p:sp>
      <p:sp>
        <p:nvSpPr>
          <p:cNvPr id="4" name="TextBox 3"/>
          <p:cNvSpPr txBox="1"/>
          <p:nvPr/>
        </p:nvSpPr>
        <p:spPr>
          <a:xfrm>
            <a:off x="2601533" y="5791200"/>
            <a:ext cx="68085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800" dirty="0">
                <a:solidFill>
                  <a:srgbClr val="FFC000"/>
                </a:solidFill>
              </a:rPr>
              <a:t>O(mn)</a:t>
            </a:r>
            <a:r>
              <a:rPr lang="lv-LV" sz="2800" dirty="0"/>
              <a:t> </a:t>
            </a:r>
            <a:r>
              <a:rPr lang="lv-LV" sz="2800" dirty="0" smtClean="0"/>
              <a:t>laika algoritms, </a:t>
            </a:r>
            <a:r>
              <a:rPr lang="lv-LV" sz="2800" dirty="0">
                <a:solidFill>
                  <a:srgbClr val="FFC000"/>
                </a:solidFill>
              </a:rPr>
              <a:t>m = |X|</a:t>
            </a:r>
            <a:r>
              <a:rPr lang="lv-LV" sz="2800" dirty="0"/>
              <a:t>, </a:t>
            </a:r>
            <a:r>
              <a:rPr lang="lv-LV" sz="2800" dirty="0">
                <a:solidFill>
                  <a:srgbClr val="FFC000"/>
                </a:solidFill>
              </a:rPr>
              <a:t>n = |Y|</a:t>
            </a:r>
            <a:r>
              <a:rPr lang="lv-LV" sz="2800" dirty="0"/>
              <a:t>.</a:t>
            </a:r>
            <a:endParaRPr lang="en-US" sz="2800" dirty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100727"/>
              </p:ext>
            </p:extLst>
          </p:nvPr>
        </p:nvGraphicFramePr>
        <p:xfrm>
          <a:off x="744113" y="1935921"/>
          <a:ext cx="5386232" cy="3125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279"/>
                <a:gridCol w="673279"/>
                <a:gridCol w="673279"/>
                <a:gridCol w="673279"/>
                <a:gridCol w="673279"/>
                <a:gridCol w="673279"/>
                <a:gridCol w="673279"/>
                <a:gridCol w="673279"/>
              </a:tblGrid>
              <a:tr h="52091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520913">
                <a:tc>
                  <a:txBody>
                    <a:bodyPr/>
                    <a:lstStyle/>
                    <a:p>
                      <a:r>
                        <a:rPr lang="lv-LV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520913">
                <a:tc>
                  <a:txBody>
                    <a:bodyPr/>
                    <a:lstStyle/>
                    <a:p>
                      <a:r>
                        <a:rPr lang="lv-LV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520913">
                <a:tc>
                  <a:txBody>
                    <a:bodyPr/>
                    <a:lstStyle/>
                    <a:p>
                      <a:r>
                        <a:rPr lang="lv-LV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520913">
                <a:tc>
                  <a:txBody>
                    <a:bodyPr/>
                    <a:lstStyle/>
                    <a:p>
                      <a:r>
                        <a:rPr lang="lv-LV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520913">
                <a:tc>
                  <a:txBody>
                    <a:bodyPr/>
                    <a:lstStyle/>
                    <a:p>
                      <a:r>
                        <a:rPr lang="lv-LV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953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031" y="245464"/>
            <a:ext cx="10353761" cy="1326321"/>
          </a:xfrm>
        </p:spPr>
        <p:txBody>
          <a:bodyPr/>
          <a:lstStyle/>
          <a:p>
            <a:r>
              <a:rPr lang="lv-LV" dirty="0" smtClean="0"/>
              <a:t>Īsākais ceļš uz režģa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1937" y="2197182"/>
            <a:ext cx="7474453" cy="370449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lv-LV" sz="2800" dirty="0" smtClean="0"/>
              <a:t>Šķautnes ar svariem </a:t>
            </a:r>
            <a:r>
              <a:rPr lang="lv-LV" sz="2800" dirty="0" smtClean="0">
                <a:solidFill>
                  <a:srgbClr val="FFC000"/>
                </a:solidFill>
              </a:rPr>
              <a:t>0</a:t>
            </a:r>
            <a:r>
              <a:rPr lang="lv-LV" sz="2800" dirty="0" smtClean="0"/>
              <a:t> un </a:t>
            </a:r>
            <a:r>
              <a:rPr lang="lv-LV" sz="2800" dirty="0" smtClean="0">
                <a:solidFill>
                  <a:srgbClr val="FFC000"/>
                </a:solidFill>
              </a:rPr>
              <a:t>1</a:t>
            </a:r>
            <a:r>
              <a:rPr lang="lv-LV" sz="2800" dirty="0"/>
              <a:t>.</a:t>
            </a:r>
            <a:endParaRPr lang="lv-LV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lv-LV" sz="2800" dirty="0" smtClean="0"/>
              <a:t>Īsākais ceļš no </a:t>
            </a:r>
            <a:r>
              <a:rPr lang="lv-LV" sz="2800" dirty="0" smtClean="0">
                <a:solidFill>
                  <a:srgbClr val="FFC000"/>
                </a:solidFill>
              </a:rPr>
              <a:t>A</a:t>
            </a:r>
            <a:r>
              <a:rPr lang="lv-LV" sz="2800" dirty="0" smtClean="0"/>
              <a:t> uz </a:t>
            </a:r>
            <a:r>
              <a:rPr lang="lv-LV" sz="2800" dirty="0" smtClean="0">
                <a:solidFill>
                  <a:srgbClr val="FFC000"/>
                </a:solidFill>
              </a:rPr>
              <a:t>B</a:t>
            </a:r>
            <a:r>
              <a:rPr lang="lv-LV" sz="2800" dirty="0" smtClean="0"/>
              <a:t>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019412" y="4702683"/>
            <a:ext cx="759854" cy="1287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019412" y="4075184"/>
            <a:ext cx="0" cy="640377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019412" y="4075184"/>
            <a:ext cx="759854" cy="1287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019412" y="3447685"/>
            <a:ext cx="0" cy="640377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019412" y="3447685"/>
            <a:ext cx="759854" cy="1287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019412" y="2820186"/>
            <a:ext cx="0" cy="640377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019412" y="2820186"/>
            <a:ext cx="759854" cy="1287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019412" y="2192687"/>
            <a:ext cx="0" cy="640377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019412" y="2192687"/>
            <a:ext cx="759854" cy="1287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779266" y="4702683"/>
            <a:ext cx="759854" cy="1287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779266" y="4075184"/>
            <a:ext cx="0" cy="640377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779266" y="4075184"/>
            <a:ext cx="759854" cy="1287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779266" y="3447685"/>
            <a:ext cx="0" cy="640377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779266" y="3447685"/>
            <a:ext cx="759854" cy="1287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779266" y="2820186"/>
            <a:ext cx="0" cy="640377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779266" y="2820186"/>
            <a:ext cx="759854" cy="1287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779266" y="2192687"/>
            <a:ext cx="0" cy="640377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1779266" y="2192687"/>
            <a:ext cx="759854" cy="1287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539119" y="4689805"/>
            <a:ext cx="759854" cy="1287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539119" y="4062306"/>
            <a:ext cx="0" cy="640377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539119" y="4062306"/>
            <a:ext cx="759854" cy="1287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539119" y="3434807"/>
            <a:ext cx="0" cy="640377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2539119" y="3434807"/>
            <a:ext cx="759854" cy="1287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2539119" y="2807308"/>
            <a:ext cx="0" cy="640377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2539119" y="2807308"/>
            <a:ext cx="759854" cy="1287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539119" y="2179809"/>
            <a:ext cx="0" cy="640377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539119" y="2179809"/>
            <a:ext cx="759854" cy="1287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298972" y="4689805"/>
            <a:ext cx="759854" cy="1287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3298972" y="4062306"/>
            <a:ext cx="0" cy="640377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298972" y="4062306"/>
            <a:ext cx="759854" cy="1287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3298972" y="3434807"/>
            <a:ext cx="0" cy="640377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298972" y="3434807"/>
            <a:ext cx="759854" cy="1287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V="1">
            <a:off x="3298972" y="2807308"/>
            <a:ext cx="0" cy="640377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3298972" y="2807308"/>
            <a:ext cx="759854" cy="1287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298972" y="2179809"/>
            <a:ext cx="0" cy="640377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298972" y="2179809"/>
            <a:ext cx="759854" cy="12878"/>
          </a:xfrm>
          <a:prstGeom prst="straightConnector1">
            <a:avLst/>
          </a:prstGeom>
          <a:ln w="1905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4058826" y="4049428"/>
            <a:ext cx="0" cy="640377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4058826" y="3421929"/>
            <a:ext cx="0" cy="640377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4058826" y="2794430"/>
            <a:ext cx="0" cy="640377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058826" y="2166931"/>
            <a:ext cx="0" cy="640377"/>
          </a:xfrm>
          <a:prstGeom prst="straightConnector1">
            <a:avLst/>
          </a:prstGeom>
          <a:ln w="190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84677" y="4499651"/>
            <a:ext cx="434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800" dirty="0" smtClean="0">
                <a:solidFill>
                  <a:srgbClr val="FFC000"/>
                </a:solidFill>
              </a:rPr>
              <a:t>A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004019" y="1571785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800" dirty="0" smtClean="0">
                <a:solidFill>
                  <a:srgbClr val="FFC000"/>
                </a:solidFill>
              </a:rPr>
              <a:t>B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68046" y="5858674"/>
            <a:ext cx="6261266" cy="4667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5400" tIns="25400" rIns="25400" bIns="25400" numCol="1" spcCol="38100" rtlCol="0" anchor="ctr">
            <a:spAutoFit/>
          </a:bodyPr>
          <a:lstStyle/>
          <a:p>
            <a:r>
              <a:rPr lang="lv-LV" sz="2700" i="1" dirty="0" smtClean="0">
                <a:solidFill>
                  <a:srgbClr val="FFFFFF"/>
                </a:solidFill>
                <a:sym typeface="Helvetica Light"/>
              </a:rPr>
              <a:t>[A, Balodis, Iraids, Prūsis, Smotrovs, 2019</a:t>
            </a:r>
            <a:r>
              <a:rPr lang="lv-LV" sz="2700" i="1" dirty="0" smtClean="0"/>
              <a:t>]</a:t>
            </a:r>
            <a:endParaRPr lang="en-US" sz="2700" i="1" dirty="0">
              <a:solidFill>
                <a:srgbClr val="FFFFFF"/>
              </a:solidFill>
              <a:sym typeface="Helvetica Light"/>
            </a:endParaRP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4551937" y="3560924"/>
            <a:ext cx="7474453" cy="37044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lv-LV" sz="2800" dirty="0" smtClean="0"/>
              <a:t>Vienkāršāk: vai ir ceļš ar garumu </a:t>
            </a:r>
            <a:r>
              <a:rPr lang="lv-LV" sz="2800" dirty="0" smtClean="0">
                <a:solidFill>
                  <a:srgbClr val="FFC000"/>
                </a:solidFill>
              </a:rPr>
              <a:t>0</a:t>
            </a:r>
            <a:r>
              <a:rPr lang="lv-LV" sz="2800" dirty="0" smtClean="0"/>
              <a:t>?</a:t>
            </a:r>
          </a:p>
          <a:p>
            <a:pPr>
              <a:buFont typeface="Wingdings" panose="05000000000000000000" pitchFamily="2" charset="2"/>
              <a:buChar char="§"/>
            </a:pPr>
            <a:endParaRPr lang="lv-LV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lv-LV" sz="2800" dirty="0" smtClean="0"/>
              <a:t>Vajag </a:t>
            </a:r>
            <a:r>
              <a:rPr lang="lv-LV" sz="2800" dirty="0" smtClean="0">
                <a:solidFill>
                  <a:srgbClr val="FFC000"/>
                </a:solidFill>
                <a:sym typeface="Symbol" panose="05050102010706020507" pitchFamily="18" charset="2"/>
              </a:rPr>
              <a:t>(n</a:t>
            </a:r>
            <a:r>
              <a:rPr lang="lv-LV" sz="2800" baseline="30000" dirty="0" smtClean="0">
                <a:solidFill>
                  <a:srgbClr val="FFC000"/>
                </a:solidFill>
                <a:sym typeface="Symbol" panose="05050102010706020507" pitchFamily="18" charset="2"/>
              </a:rPr>
              <a:t>1.5-o(1)</a:t>
            </a:r>
            <a:r>
              <a:rPr lang="lv-LV" sz="2800" dirty="0" smtClean="0">
                <a:solidFill>
                  <a:srgbClr val="FFC000"/>
                </a:solidFill>
                <a:sym typeface="Symbol" panose="05050102010706020507" pitchFamily="18" charset="2"/>
              </a:rPr>
              <a:t>)</a:t>
            </a:r>
            <a:r>
              <a:rPr lang="lv-LV" sz="2800" dirty="0" smtClean="0">
                <a:sym typeface="Symbol" panose="05050102010706020507" pitchFamily="18" charset="2"/>
              </a:rPr>
              <a:t> kvantu soļus.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587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187569"/>
            <a:ext cx="10353761" cy="1326321"/>
          </a:xfrm>
        </p:spPr>
        <p:txBody>
          <a:bodyPr/>
          <a:lstStyle/>
          <a:p>
            <a:r>
              <a:rPr lang="lv-LV" dirty="0" smtClean="0"/>
              <a:t>Algoritmiskā ģeometrija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157" y="1513890"/>
            <a:ext cx="11437033" cy="44508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lv-LV" sz="2800" dirty="0" smtClean="0">
                <a:solidFill>
                  <a:srgbClr val="FFC000"/>
                </a:solidFill>
              </a:rPr>
              <a:t>n</a:t>
            </a:r>
            <a:r>
              <a:rPr lang="lv-LV" sz="2800" dirty="0" smtClean="0"/>
              <a:t> punkti, vai </a:t>
            </a:r>
            <a:r>
              <a:rPr lang="lv-LV" sz="2800" dirty="0" smtClean="0">
                <a:solidFill>
                  <a:srgbClr val="FFC000"/>
                </a:solidFill>
              </a:rPr>
              <a:t>3</a:t>
            </a:r>
            <a:r>
              <a:rPr lang="lv-LV" sz="2800" dirty="0" smtClean="0"/>
              <a:t> no tiem ir uz vienas taisnes?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sz="2800" dirty="0" smtClean="0"/>
              <a:t>Vai </a:t>
            </a:r>
            <a:r>
              <a:rPr lang="lv-LV" sz="2800" dirty="0" smtClean="0">
                <a:solidFill>
                  <a:srgbClr val="FFC000"/>
                </a:solidFill>
              </a:rPr>
              <a:t>n</a:t>
            </a:r>
            <a:r>
              <a:rPr lang="lv-LV" sz="2800" dirty="0" smtClean="0"/>
              <a:t> trijstūri pilnībā nosedz trijstūri </a:t>
            </a:r>
            <a:r>
              <a:rPr lang="lv-LV" sz="2800" dirty="0" smtClean="0">
                <a:solidFill>
                  <a:srgbClr val="FFC000"/>
                </a:solidFill>
              </a:rPr>
              <a:t>X</a:t>
            </a:r>
            <a:r>
              <a:rPr lang="lv-LV" sz="2800" dirty="0" smtClean="0"/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sz="2800" dirty="0" smtClean="0"/>
              <a:t>Doti nogriežņi </a:t>
            </a:r>
            <a:r>
              <a:rPr lang="lv-LV" sz="2800" dirty="0" smtClean="0">
                <a:solidFill>
                  <a:srgbClr val="FFC000"/>
                </a:solidFill>
              </a:rPr>
              <a:t>s</a:t>
            </a:r>
            <a:r>
              <a:rPr lang="lv-LV" sz="2800" baseline="-25000" dirty="0" smtClean="0">
                <a:solidFill>
                  <a:srgbClr val="FFC000"/>
                </a:solidFill>
              </a:rPr>
              <a:t>1</a:t>
            </a:r>
            <a:r>
              <a:rPr lang="lv-LV" sz="2800" dirty="0" smtClean="0"/>
              <a:t>, </a:t>
            </a:r>
            <a:r>
              <a:rPr lang="lv-LV" sz="2800" dirty="0" smtClean="0">
                <a:solidFill>
                  <a:srgbClr val="FFC000"/>
                </a:solidFill>
              </a:rPr>
              <a:t>s</a:t>
            </a:r>
            <a:r>
              <a:rPr lang="lv-LV" sz="2800" baseline="-25000" dirty="0" smtClean="0">
                <a:solidFill>
                  <a:srgbClr val="FFC000"/>
                </a:solidFill>
              </a:rPr>
              <a:t>2 </a:t>
            </a:r>
            <a:r>
              <a:rPr lang="lv-LV" sz="2800" dirty="0" smtClean="0"/>
              <a:t>un </a:t>
            </a:r>
            <a:r>
              <a:rPr lang="lv-LV" sz="2800" dirty="0" smtClean="0">
                <a:solidFill>
                  <a:srgbClr val="FFC000"/>
                </a:solidFill>
              </a:rPr>
              <a:t>n</a:t>
            </a:r>
            <a:r>
              <a:rPr lang="lv-LV" sz="2800" dirty="0" smtClean="0"/>
              <a:t> nogriežņu kopa </a:t>
            </a:r>
            <a:r>
              <a:rPr lang="lv-LV" sz="2800" dirty="0" smtClean="0">
                <a:solidFill>
                  <a:srgbClr val="FFC000"/>
                </a:solidFill>
              </a:rPr>
              <a:t>S</a:t>
            </a:r>
            <a:r>
              <a:rPr lang="lv-LV" sz="2800" dirty="0" smtClean="0"/>
              <a:t>. Vai ir punkti </a:t>
            </a:r>
            <a:r>
              <a:rPr lang="lv-LV" sz="2800" dirty="0" smtClean="0">
                <a:solidFill>
                  <a:srgbClr val="FFC000"/>
                </a:solidFill>
              </a:rPr>
              <a:t>X</a:t>
            </a:r>
            <a:r>
              <a:rPr lang="lv-LV" sz="2800" dirty="0" smtClean="0">
                <a:solidFill>
                  <a:srgbClr val="FFC000"/>
                </a:solidFill>
                <a:sym typeface="Symbol" panose="05050102010706020507" pitchFamily="18" charset="2"/>
              </a:rPr>
              <a:t>s</a:t>
            </a:r>
            <a:r>
              <a:rPr lang="lv-LV" sz="2800" baseline="-25000" dirty="0" smtClean="0">
                <a:solidFill>
                  <a:srgbClr val="FFC000"/>
                </a:solidFill>
                <a:sym typeface="Symbol" panose="05050102010706020507" pitchFamily="18" charset="2"/>
              </a:rPr>
              <a:t>1</a:t>
            </a:r>
            <a:r>
              <a:rPr lang="lv-LV" sz="2800" dirty="0" smtClean="0">
                <a:sym typeface="Symbol" panose="05050102010706020507" pitchFamily="18" charset="2"/>
              </a:rPr>
              <a:t> un </a:t>
            </a:r>
            <a:r>
              <a:rPr lang="lv-LV" sz="2800" dirty="0" smtClean="0">
                <a:solidFill>
                  <a:srgbClr val="FFC000"/>
                </a:solidFill>
                <a:sym typeface="Symbol" panose="05050102010706020507" pitchFamily="18" charset="2"/>
              </a:rPr>
              <a:t>Ys</a:t>
            </a:r>
            <a:r>
              <a:rPr lang="lv-LV" sz="2800" baseline="-25000" dirty="0" smtClean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lv-LV" sz="2800" dirty="0" smtClean="0"/>
              <a:t>, kuriem </a:t>
            </a:r>
            <a:r>
              <a:rPr lang="lv-LV" sz="2800" dirty="0" smtClean="0">
                <a:solidFill>
                  <a:srgbClr val="FFC000"/>
                </a:solidFill>
              </a:rPr>
              <a:t>X</a:t>
            </a:r>
            <a:r>
              <a:rPr lang="lv-LV" sz="2800" dirty="0" smtClean="0"/>
              <a:t> var redzēt no </a:t>
            </a:r>
            <a:r>
              <a:rPr lang="lv-LV" sz="2800" dirty="0" smtClean="0">
                <a:solidFill>
                  <a:srgbClr val="FFC000"/>
                </a:solidFill>
              </a:rPr>
              <a:t>Y</a:t>
            </a:r>
            <a:r>
              <a:rPr lang="lv-LV" sz="2800" dirty="0" smtClean="0"/>
              <a:t>?</a:t>
            </a:r>
          </a:p>
          <a:p>
            <a:pPr>
              <a:buFont typeface="Wingdings" panose="05000000000000000000" pitchFamily="2" charset="2"/>
              <a:buChar char="§"/>
            </a:pPr>
            <a:endParaRPr lang="lv-LV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lv-LV" sz="2800" dirty="0" smtClean="0">
                <a:solidFill>
                  <a:srgbClr val="FFC000"/>
                </a:solidFill>
                <a:sym typeface="Symbol" panose="05050102010706020507" pitchFamily="18" charset="2"/>
              </a:rPr>
              <a:t>(n</a:t>
            </a:r>
            <a:r>
              <a:rPr lang="lv-LV" sz="2800" baseline="30000" dirty="0" smtClean="0">
                <a:solidFill>
                  <a:srgbClr val="FFC000"/>
                </a:solidFill>
                <a:sym typeface="Symbol" panose="05050102010706020507" pitchFamily="18" charset="2"/>
              </a:rPr>
              <a:t>2-o(1)</a:t>
            </a:r>
            <a:r>
              <a:rPr lang="lv-LV" sz="2800" dirty="0" smtClean="0">
                <a:solidFill>
                  <a:srgbClr val="FFC000"/>
                </a:solidFill>
                <a:sym typeface="Symbol" panose="05050102010706020507" pitchFamily="18" charset="2"/>
              </a:rPr>
              <a:t>)</a:t>
            </a:r>
            <a:r>
              <a:rPr lang="lv-LV" sz="2800" dirty="0" smtClean="0">
                <a:sym typeface="Symbol" panose="05050102010706020507" pitchFamily="18" charset="2"/>
              </a:rPr>
              <a:t> laiks klasiski (pieņemot 3-SUM hipotēzi).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886" y="5964702"/>
            <a:ext cx="4499758" cy="4821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5400" tIns="25400" rIns="25400" bIns="25400" numCol="1" spcCol="38100" rtlCol="0" anchor="ctr">
            <a:spAutoFit/>
          </a:bodyPr>
          <a:lstStyle/>
          <a:p>
            <a:r>
              <a:rPr lang="lv-LV" sz="2800" i="1" dirty="0" smtClean="0">
                <a:solidFill>
                  <a:srgbClr val="FFFFFF"/>
                </a:solidFill>
                <a:sym typeface="Helvetica Light"/>
              </a:rPr>
              <a:t>[Gaentaan, Overmars, 1995</a:t>
            </a:r>
            <a:r>
              <a:rPr lang="lv-LV" sz="2800" i="1" dirty="0" smtClean="0"/>
              <a:t>]</a:t>
            </a:r>
            <a:endParaRPr lang="en-US" sz="2700" i="1" dirty="0">
              <a:solidFill>
                <a:srgbClr val="FFFFFF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45042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187569"/>
            <a:ext cx="10353761" cy="1326321"/>
          </a:xfrm>
        </p:spPr>
        <p:txBody>
          <a:bodyPr/>
          <a:lstStyle/>
          <a:p>
            <a:r>
              <a:rPr lang="lv-LV" dirty="0" smtClean="0"/>
              <a:t>Algoritmiskā ģeometrija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157" y="1513890"/>
            <a:ext cx="11437033" cy="445081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lv-LV" sz="2800" dirty="0" smtClean="0">
                <a:solidFill>
                  <a:srgbClr val="FFC000"/>
                </a:solidFill>
              </a:rPr>
              <a:t>n</a:t>
            </a:r>
            <a:r>
              <a:rPr lang="lv-LV" sz="2800" dirty="0" smtClean="0"/>
              <a:t> punkti, vai </a:t>
            </a:r>
            <a:r>
              <a:rPr lang="lv-LV" sz="2800" dirty="0" smtClean="0">
                <a:solidFill>
                  <a:srgbClr val="FFC000"/>
                </a:solidFill>
              </a:rPr>
              <a:t>3</a:t>
            </a:r>
            <a:r>
              <a:rPr lang="lv-LV" sz="2800" dirty="0" smtClean="0"/>
              <a:t> no tiem ir uz vienas taisnes?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sz="2800" dirty="0" smtClean="0"/>
              <a:t>Vai </a:t>
            </a:r>
            <a:r>
              <a:rPr lang="lv-LV" sz="2800" dirty="0" smtClean="0">
                <a:solidFill>
                  <a:srgbClr val="FFC000"/>
                </a:solidFill>
              </a:rPr>
              <a:t>n</a:t>
            </a:r>
            <a:r>
              <a:rPr lang="lv-LV" sz="2800" dirty="0" smtClean="0"/>
              <a:t> trijstūri pilnībā nosedz trijstūri </a:t>
            </a:r>
            <a:r>
              <a:rPr lang="lv-LV" sz="2800" dirty="0" smtClean="0">
                <a:solidFill>
                  <a:srgbClr val="FFC000"/>
                </a:solidFill>
              </a:rPr>
              <a:t>X</a:t>
            </a:r>
            <a:r>
              <a:rPr lang="lv-LV" sz="2800" dirty="0" smtClean="0"/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sz="2800" dirty="0" smtClean="0"/>
              <a:t>Doti nogriežņi </a:t>
            </a:r>
            <a:r>
              <a:rPr lang="lv-LV" sz="2800" dirty="0" smtClean="0">
                <a:solidFill>
                  <a:srgbClr val="FFC000"/>
                </a:solidFill>
              </a:rPr>
              <a:t>s</a:t>
            </a:r>
            <a:r>
              <a:rPr lang="lv-LV" sz="2800" baseline="-25000" dirty="0" smtClean="0">
                <a:solidFill>
                  <a:srgbClr val="FFC000"/>
                </a:solidFill>
              </a:rPr>
              <a:t>1</a:t>
            </a:r>
            <a:r>
              <a:rPr lang="lv-LV" sz="2800" dirty="0" smtClean="0"/>
              <a:t>, </a:t>
            </a:r>
            <a:r>
              <a:rPr lang="lv-LV" sz="2800" dirty="0" smtClean="0">
                <a:solidFill>
                  <a:srgbClr val="FFC000"/>
                </a:solidFill>
              </a:rPr>
              <a:t>s</a:t>
            </a:r>
            <a:r>
              <a:rPr lang="lv-LV" sz="2800" baseline="-25000" dirty="0" smtClean="0">
                <a:solidFill>
                  <a:srgbClr val="FFC000"/>
                </a:solidFill>
              </a:rPr>
              <a:t>2 </a:t>
            </a:r>
            <a:r>
              <a:rPr lang="lv-LV" sz="2800" dirty="0" smtClean="0"/>
              <a:t>un </a:t>
            </a:r>
            <a:r>
              <a:rPr lang="lv-LV" sz="2800" dirty="0" smtClean="0">
                <a:solidFill>
                  <a:srgbClr val="FFC000"/>
                </a:solidFill>
              </a:rPr>
              <a:t>n</a:t>
            </a:r>
            <a:r>
              <a:rPr lang="lv-LV" sz="2800" dirty="0" smtClean="0"/>
              <a:t> nogriežņu kopa </a:t>
            </a:r>
            <a:r>
              <a:rPr lang="lv-LV" sz="2800" dirty="0" smtClean="0">
                <a:solidFill>
                  <a:srgbClr val="FFC000"/>
                </a:solidFill>
              </a:rPr>
              <a:t>S</a:t>
            </a:r>
            <a:r>
              <a:rPr lang="lv-LV" sz="2800" dirty="0" smtClean="0"/>
              <a:t>. Vai ir punkti </a:t>
            </a:r>
            <a:r>
              <a:rPr lang="lv-LV" sz="2800" dirty="0" smtClean="0">
                <a:solidFill>
                  <a:srgbClr val="FFC000"/>
                </a:solidFill>
              </a:rPr>
              <a:t>X</a:t>
            </a:r>
            <a:r>
              <a:rPr lang="lv-LV" sz="2800" dirty="0" smtClean="0">
                <a:solidFill>
                  <a:srgbClr val="FFC000"/>
                </a:solidFill>
                <a:sym typeface="Symbol" panose="05050102010706020507" pitchFamily="18" charset="2"/>
              </a:rPr>
              <a:t>s</a:t>
            </a:r>
            <a:r>
              <a:rPr lang="lv-LV" sz="2800" baseline="-25000" dirty="0" smtClean="0">
                <a:solidFill>
                  <a:srgbClr val="FFC000"/>
                </a:solidFill>
                <a:sym typeface="Symbol" panose="05050102010706020507" pitchFamily="18" charset="2"/>
              </a:rPr>
              <a:t>1</a:t>
            </a:r>
            <a:r>
              <a:rPr lang="lv-LV" sz="2800" dirty="0" smtClean="0">
                <a:sym typeface="Symbol" panose="05050102010706020507" pitchFamily="18" charset="2"/>
              </a:rPr>
              <a:t> un </a:t>
            </a:r>
            <a:r>
              <a:rPr lang="lv-LV" sz="2800" dirty="0" smtClean="0">
                <a:solidFill>
                  <a:srgbClr val="FFC000"/>
                </a:solidFill>
                <a:sym typeface="Symbol" panose="05050102010706020507" pitchFamily="18" charset="2"/>
              </a:rPr>
              <a:t>Ys</a:t>
            </a:r>
            <a:r>
              <a:rPr lang="lv-LV" sz="2800" baseline="-25000" dirty="0" smtClean="0">
                <a:solidFill>
                  <a:srgbClr val="FFC000"/>
                </a:solidFill>
                <a:sym typeface="Symbol" panose="05050102010706020507" pitchFamily="18" charset="2"/>
              </a:rPr>
              <a:t>2</a:t>
            </a:r>
            <a:r>
              <a:rPr lang="lv-LV" sz="2800" dirty="0" smtClean="0"/>
              <a:t>, kuriem </a:t>
            </a:r>
            <a:r>
              <a:rPr lang="lv-LV" sz="2800" dirty="0" smtClean="0">
                <a:solidFill>
                  <a:srgbClr val="FFC000"/>
                </a:solidFill>
              </a:rPr>
              <a:t>X</a:t>
            </a:r>
            <a:r>
              <a:rPr lang="lv-LV" sz="2800" dirty="0" smtClean="0"/>
              <a:t> var redzēt no </a:t>
            </a:r>
            <a:r>
              <a:rPr lang="lv-LV" sz="2800" dirty="0" smtClean="0">
                <a:solidFill>
                  <a:srgbClr val="FFC000"/>
                </a:solidFill>
              </a:rPr>
              <a:t>Y</a:t>
            </a:r>
            <a:r>
              <a:rPr lang="lv-LV" sz="2800" dirty="0" smtClean="0"/>
              <a:t>?</a:t>
            </a:r>
          </a:p>
          <a:p>
            <a:pPr>
              <a:buFont typeface="Wingdings" panose="05000000000000000000" pitchFamily="2" charset="2"/>
              <a:buChar char="§"/>
            </a:pPr>
            <a:endParaRPr lang="lv-LV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lv-LV" sz="2800" dirty="0" smtClean="0">
                <a:solidFill>
                  <a:srgbClr val="FFC000"/>
                </a:solidFill>
                <a:sym typeface="Symbol" panose="05050102010706020507" pitchFamily="18" charset="2"/>
              </a:rPr>
              <a:t>(n</a:t>
            </a:r>
            <a:r>
              <a:rPr lang="lv-LV" sz="2800" baseline="30000" dirty="0" smtClean="0">
                <a:solidFill>
                  <a:srgbClr val="FFC000"/>
                </a:solidFill>
                <a:sym typeface="Symbol" panose="05050102010706020507" pitchFamily="18" charset="2"/>
              </a:rPr>
              <a:t>2-o(1)</a:t>
            </a:r>
            <a:r>
              <a:rPr lang="lv-LV" sz="2800" dirty="0" smtClean="0">
                <a:solidFill>
                  <a:srgbClr val="FFC000"/>
                </a:solidFill>
                <a:sym typeface="Symbol" panose="05050102010706020507" pitchFamily="18" charset="2"/>
              </a:rPr>
              <a:t>)</a:t>
            </a:r>
            <a:r>
              <a:rPr lang="lv-LV" sz="2800" dirty="0" smtClean="0">
                <a:sym typeface="Symbol" panose="05050102010706020507" pitchFamily="18" charset="2"/>
              </a:rPr>
              <a:t> laiks klasiski (pieņemot 3-SUM hipotēzi).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sz="2800" dirty="0">
                <a:solidFill>
                  <a:srgbClr val="FFC000"/>
                </a:solidFill>
                <a:sym typeface="Symbol" panose="05050102010706020507" pitchFamily="18" charset="2"/>
              </a:rPr>
              <a:t>O(n</a:t>
            </a:r>
            <a:r>
              <a:rPr lang="lv-LV" sz="2800" baseline="30000" dirty="0">
                <a:solidFill>
                  <a:srgbClr val="FFC000"/>
                </a:solidFill>
                <a:sym typeface="Symbol" panose="05050102010706020507" pitchFamily="18" charset="2"/>
              </a:rPr>
              <a:t>1+o(1)</a:t>
            </a:r>
            <a:r>
              <a:rPr lang="lv-LV" sz="2800" dirty="0">
                <a:solidFill>
                  <a:srgbClr val="FFC000"/>
                </a:solidFill>
                <a:sym typeface="Symbol" panose="05050102010706020507" pitchFamily="18" charset="2"/>
              </a:rPr>
              <a:t>)</a:t>
            </a:r>
            <a:r>
              <a:rPr lang="lv-LV" sz="2800" dirty="0">
                <a:sym typeface="Symbol" panose="05050102010706020507" pitchFamily="18" charset="2"/>
              </a:rPr>
              <a:t> </a:t>
            </a:r>
            <a:r>
              <a:rPr lang="lv-LV" sz="2800" dirty="0" smtClean="0">
                <a:sym typeface="Symbol" panose="05050102010706020507" pitchFamily="18" charset="2"/>
              </a:rPr>
              <a:t>laiks kvantiski.</a:t>
            </a: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endParaRPr lang="lv-LV" sz="2800" dirty="0" smtClean="0">
              <a:sym typeface="Symbol" panose="05050102010706020507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886" y="5964702"/>
            <a:ext cx="6921254" cy="4821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5400" tIns="25400" rIns="25400" bIns="25400" numCol="1" spcCol="38100" rtlCol="0" anchor="ctr">
            <a:spAutoFit/>
          </a:bodyPr>
          <a:lstStyle/>
          <a:p>
            <a:r>
              <a:rPr lang="lv-LV" sz="2800" i="1" dirty="0" smtClean="0">
                <a:solidFill>
                  <a:srgbClr val="FFFFFF"/>
                </a:solidFill>
                <a:sym typeface="Helvetica Light"/>
              </a:rPr>
              <a:t>[Gaentaan, Overmars, 1995,  A, Larka, 2019</a:t>
            </a:r>
            <a:r>
              <a:rPr lang="lv-LV" sz="2800" i="1" dirty="0" smtClean="0"/>
              <a:t>]</a:t>
            </a:r>
            <a:endParaRPr lang="en-US" sz="2700" i="1" dirty="0">
              <a:solidFill>
                <a:srgbClr val="FFFFFF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18907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428" y="1037955"/>
            <a:ext cx="9583487" cy="386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87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8345" y="873859"/>
            <a:ext cx="4239217" cy="32389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08274" y="4587949"/>
            <a:ext cx="88214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200" dirty="0" smtClean="0">
                <a:solidFill>
                  <a:srgbClr val="FFC000"/>
                </a:solidFill>
              </a:rPr>
              <a:t>20</a:t>
            </a:r>
            <a:r>
              <a:rPr lang="lv-LV" sz="3200" dirty="0" smtClean="0"/>
              <a:t> līmeņi: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sz="3200" dirty="0" smtClean="0">
                <a:solidFill>
                  <a:srgbClr val="FFC000"/>
                </a:solidFill>
              </a:rPr>
              <a:t>2</a:t>
            </a:r>
            <a:r>
              <a:rPr lang="lv-LV" sz="3200" dirty="0" smtClean="0"/>
              <a:t> kvantu bitu operācijas starp blakus bitiem;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lv-LV" sz="3200" dirty="0" smtClean="0"/>
              <a:t>nejaušas </a:t>
            </a:r>
            <a:r>
              <a:rPr lang="lv-LV" sz="3200" dirty="0" smtClean="0">
                <a:solidFill>
                  <a:srgbClr val="FFC000"/>
                </a:solidFill>
              </a:rPr>
              <a:t>1</a:t>
            </a:r>
            <a:r>
              <a:rPr lang="lv-LV" sz="3200" dirty="0" smtClean="0"/>
              <a:t> kvantu bita operācijas.</a:t>
            </a:r>
            <a:endParaRPr lang="lv-LV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905307" y="2009553"/>
            <a:ext cx="3039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3600" dirty="0" smtClean="0">
                <a:solidFill>
                  <a:srgbClr val="FFC000"/>
                </a:solidFill>
              </a:rPr>
              <a:t>53</a:t>
            </a:r>
            <a:r>
              <a:rPr lang="lv-LV" sz="3600" dirty="0" smtClean="0"/>
              <a:t> kvantu biti</a:t>
            </a:r>
            <a:endParaRPr lang="lv-LV" sz="3600" dirty="0"/>
          </a:p>
        </p:txBody>
      </p:sp>
    </p:spTree>
    <p:extLst>
      <p:ext uri="{BB962C8B-B14F-4D97-AF65-F5344CB8AC3E}">
        <p14:creationId xmlns:p14="http://schemas.microsoft.com/office/powerpoint/2010/main" val="95049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Neatrisināti jautājumi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208784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lv-LV" sz="3200" dirty="0" smtClean="0">
                <a:solidFill>
                  <a:srgbClr val="FFC000"/>
                </a:solidFill>
              </a:rPr>
              <a:t>Kā pārbaudīt rezultātu?</a:t>
            </a:r>
          </a:p>
          <a:p>
            <a:pPr>
              <a:buFont typeface="Wingdings" panose="05000000000000000000" pitchFamily="2" charset="2"/>
              <a:buChar char="§"/>
            </a:pPr>
            <a:endParaRPr lang="lv-LV" sz="3200" dirty="0">
              <a:solidFill>
                <a:srgbClr val="FFC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lv-LV" sz="3200" dirty="0" smtClean="0"/>
              <a:t>Vai var izdarīt kaut ko lietderīgu?</a:t>
            </a:r>
            <a:endParaRPr lang="lv-LV" sz="3200" dirty="0"/>
          </a:p>
        </p:txBody>
      </p:sp>
    </p:spTree>
    <p:extLst>
      <p:ext uri="{BB962C8B-B14F-4D97-AF65-F5344CB8AC3E}">
        <p14:creationId xmlns:p14="http://schemas.microsoft.com/office/powerpoint/2010/main" val="354489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221291"/>
            <a:ext cx="9733512" cy="2852737"/>
          </a:xfrm>
        </p:spPr>
        <p:txBody>
          <a:bodyPr/>
          <a:lstStyle/>
          <a:p>
            <a:r>
              <a:rPr lang="lv-LV" dirty="0" smtClean="0"/>
              <a:t>Kvantu algoritmi un </a:t>
            </a:r>
            <a:br>
              <a:rPr lang="lv-LV" dirty="0" smtClean="0"/>
            </a:br>
            <a:r>
              <a:rPr lang="lv-LV" dirty="0" smtClean="0"/>
              <a:t>«Smalkā» (fine-grained) sarežģītība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0838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rgbClr val="FFC000"/>
                </a:solidFill>
              </a:rPr>
              <a:t>O(n</a:t>
            </a:r>
            <a:r>
              <a:rPr lang="lv-LV" baseline="30000" dirty="0" smtClean="0">
                <a:solidFill>
                  <a:srgbClr val="FFC000"/>
                </a:solidFill>
              </a:rPr>
              <a:t>2</a:t>
            </a:r>
            <a:r>
              <a:rPr lang="lv-LV" dirty="0" smtClean="0">
                <a:solidFill>
                  <a:srgbClr val="FFC000"/>
                </a:solidFill>
              </a:rPr>
              <a:t>)</a:t>
            </a:r>
            <a:r>
              <a:rPr lang="lv-LV" dirty="0" smtClean="0"/>
              <a:t> laika uzdevumi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lv-LV" sz="2800" dirty="0" smtClean="0"/>
              <a:t>Edit distance: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2400" dirty="0" smtClean="0"/>
              <a:t>Ieejas dati: simbolu virknes </a:t>
            </a:r>
            <a:r>
              <a:rPr lang="lv-LV" sz="2400" dirty="0" smtClean="0">
                <a:solidFill>
                  <a:srgbClr val="FFC000"/>
                </a:solidFill>
              </a:rPr>
              <a:t>x, y</a:t>
            </a:r>
            <a:r>
              <a:rPr lang="lv-LV" sz="2400" dirty="0" smtClean="0"/>
              <a:t>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2400" dirty="0" smtClean="0"/>
              <a:t>Mazākais darbību skaits, lai pārveidotu </a:t>
            </a:r>
            <a:r>
              <a:rPr lang="lv-LV" sz="2400" dirty="0" smtClean="0">
                <a:solidFill>
                  <a:srgbClr val="FFC000"/>
                </a:solidFill>
              </a:rPr>
              <a:t>x</a:t>
            </a:r>
            <a:r>
              <a:rPr lang="lv-LV" sz="2400" dirty="0">
                <a:sym typeface="Symbol" panose="05050102010706020507" pitchFamily="18" charset="2"/>
              </a:rPr>
              <a:t> </a:t>
            </a:r>
            <a:r>
              <a:rPr lang="lv-LV" sz="2400" dirty="0" smtClean="0">
                <a:sym typeface="Symbol" panose="05050102010706020507" pitchFamily="18" charset="2"/>
              </a:rPr>
              <a:t>par </a:t>
            </a:r>
            <a:r>
              <a:rPr lang="lv-LV" sz="2400" dirty="0" smtClean="0">
                <a:solidFill>
                  <a:srgbClr val="FFC000"/>
                </a:solidFill>
                <a:sym typeface="Symbol" panose="05050102010706020507" pitchFamily="18" charset="2"/>
              </a:rPr>
              <a:t>y</a:t>
            </a:r>
            <a:r>
              <a:rPr lang="lv-LV" sz="2400" dirty="0" smtClean="0"/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sz="2600" dirty="0" smtClean="0">
                <a:solidFill>
                  <a:srgbClr val="FFC000"/>
                </a:solidFill>
              </a:rPr>
              <a:t>3</a:t>
            </a:r>
            <a:r>
              <a:rPr lang="lv-LV" sz="2600" dirty="0" smtClean="0"/>
              <a:t> punktu problēma: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2400" dirty="0" smtClean="0">
                <a:solidFill>
                  <a:srgbClr val="FFC000"/>
                </a:solidFill>
              </a:rPr>
              <a:t>N</a:t>
            </a:r>
            <a:r>
              <a:rPr lang="lv-LV" sz="2400" dirty="0" smtClean="0"/>
              <a:t> punkti plaknē;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2400" dirty="0" smtClean="0"/>
              <a:t>Vai </a:t>
            </a:r>
            <a:r>
              <a:rPr lang="lv-LV" sz="2400" dirty="0" smtClean="0">
                <a:solidFill>
                  <a:srgbClr val="FFC000"/>
                </a:solidFill>
              </a:rPr>
              <a:t>3</a:t>
            </a:r>
            <a:r>
              <a:rPr lang="lv-LV" sz="2400" dirty="0" smtClean="0"/>
              <a:t> no tiem ir uz vienas taisnes?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97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Sat problēma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sz="2800" dirty="0" smtClean="0"/>
              <a:t>Loģikas formula </a:t>
            </a:r>
          </a:p>
          <a:p>
            <a:pPr lvl="1"/>
            <a:r>
              <a:rPr lang="lv-LV" sz="2400" dirty="0" smtClean="0">
                <a:solidFill>
                  <a:srgbClr val="FFC000"/>
                </a:solidFill>
              </a:rPr>
              <a:t>F=F</a:t>
            </a:r>
            <a:r>
              <a:rPr lang="lv-LV" sz="2400" baseline="-25000" dirty="0" smtClean="0">
                <a:solidFill>
                  <a:srgbClr val="FFC000"/>
                </a:solidFill>
              </a:rPr>
              <a:t>1</a:t>
            </a:r>
            <a:r>
              <a:rPr lang="lv-LV" sz="2400" dirty="0" smtClean="0">
                <a:solidFill>
                  <a:srgbClr val="FFC000"/>
                </a:solidFill>
              </a:rPr>
              <a:t> AND F</a:t>
            </a:r>
            <a:r>
              <a:rPr lang="lv-LV" sz="2400" baseline="-25000" dirty="0" smtClean="0">
                <a:solidFill>
                  <a:srgbClr val="FFC000"/>
                </a:solidFill>
              </a:rPr>
              <a:t>2</a:t>
            </a:r>
            <a:r>
              <a:rPr lang="lv-LV" sz="2400" dirty="0" smtClean="0">
                <a:solidFill>
                  <a:srgbClr val="FFC000"/>
                </a:solidFill>
              </a:rPr>
              <a:t> AND ...  AND F</a:t>
            </a:r>
            <a:r>
              <a:rPr lang="lv-LV" sz="2400" baseline="-25000" dirty="0" smtClean="0">
                <a:solidFill>
                  <a:srgbClr val="FFC000"/>
                </a:solidFill>
              </a:rPr>
              <a:t>m</a:t>
            </a:r>
            <a:r>
              <a:rPr lang="lv-LV" sz="2400" dirty="0" smtClean="0">
                <a:solidFill>
                  <a:srgbClr val="FFC000"/>
                </a:solidFill>
              </a:rPr>
              <a:t>,</a:t>
            </a:r>
          </a:p>
          <a:p>
            <a:pPr lvl="1"/>
            <a:r>
              <a:rPr lang="lv-LV" sz="2400" dirty="0" smtClean="0">
                <a:solidFill>
                  <a:srgbClr val="FFC000"/>
                </a:solidFill>
              </a:rPr>
              <a:t>F</a:t>
            </a:r>
            <a:r>
              <a:rPr lang="lv-LV" sz="2400" baseline="-25000" dirty="0" smtClean="0">
                <a:solidFill>
                  <a:srgbClr val="FFC000"/>
                </a:solidFill>
              </a:rPr>
              <a:t>i</a:t>
            </a:r>
            <a:r>
              <a:rPr lang="lv-LV" sz="2400" dirty="0" smtClean="0">
                <a:solidFill>
                  <a:srgbClr val="FFC000"/>
                </a:solidFill>
              </a:rPr>
              <a:t>= x</a:t>
            </a:r>
            <a:r>
              <a:rPr lang="lv-LV" sz="2400" baseline="-25000" dirty="0" smtClean="0">
                <a:solidFill>
                  <a:srgbClr val="FFC000"/>
                </a:solidFill>
              </a:rPr>
              <a:t>j </a:t>
            </a:r>
            <a:r>
              <a:rPr lang="lv-LV" sz="2400" dirty="0" smtClean="0">
                <a:solidFill>
                  <a:srgbClr val="FFC000"/>
                </a:solidFill>
              </a:rPr>
              <a:t>OR (NOT x</a:t>
            </a:r>
            <a:r>
              <a:rPr lang="lv-LV" sz="2400" baseline="-25000" dirty="0" smtClean="0">
                <a:solidFill>
                  <a:srgbClr val="FFC000"/>
                </a:solidFill>
              </a:rPr>
              <a:t>k</a:t>
            </a:r>
            <a:r>
              <a:rPr lang="lv-LV" sz="2400" dirty="0" smtClean="0">
                <a:solidFill>
                  <a:srgbClr val="FFC000"/>
                </a:solidFill>
              </a:rPr>
              <a:t>) OR ... </a:t>
            </a:r>
            <a:r>
              <a:rPr lang="lv-LV" sz="2400" dirty="0" smtClean="0"/>
              <a:t> </a:t>
            </a:r>
          </a:p>
          <a:p>
            <a:pPr lvl="1"/>
            <a:r>
              <a:rPr lang="lv-LV" sz="2400" dirty="0" smtClean="0">
                <a:solidFill>
                  <a:srgbClr val="FFC000"/>
                </a:solidFill>
              </a:rPr>
              <a:t>N</a:t>
            </a:r>
            <a:r>
              <a:rPr lang="lv-LV" sz="2400" dirty="0" smtClean="0"/>
              <a:t> mainīgie </a:t>
            </a:r>
            <a:r>
              <a:rPr lang="lv-LV" sz="2400" dirty="0" smtClean="0">
                <a:solidFill>
                  <a:srgbClr val="FFC000"/>
                </a:solidFill>
              </a:rPr>
              <a:t>x</a:t>
            </a:r>
            <a:r>
              <a:rPr lang="lv-LV" sz="2400" baseline="-25000" dirty="0" smtClean="0">
                <a:solidFill>
                  <a:srgbClr val="FFC000"/>
                </a:solidFill>
              </a:rPr>
              <a:t>1</a:t>
            </a:r>
            <a:r>
              <a:rPr lang="lv-LV" sz="2400" dirty="0" smtClean="0">
                <a:solidFill>
                  <a:srgbClr val="FFC000"/>
                </a:solidFill>
              </a:rPr>
              <a:t>, ..., x</a:t>
            </a:r>
            <a:r>
              <a:rPr lang="lv-LV" sz="2400" baseline="-25000" dirty="0" smtClean="0">
                <a:solidFill>
                  <a:srgbClr val="FFC000"/>
                </a:solidFill>
              </a:rPr>
              <a:t>N </a:t>
            </a:r>
            <a:r>
              <a:rPr lang="lv-LV" sz="2400" dirty="0" smtClean="0">
                <a:solidFill>
                  <a:srgbClr val="FFC000"/>
                </a:solidFill>
                <a:sym typeface="Symbol" panose="05050102010706020507" pitchFamily="18" charset="2"/>
              </a:rPr>
              <a:t> {0, 1}</a:t>
            </a:r>
            <a:r>
              <a:rPr lang="lv-LV" sz="2400" dirty="0" smtClean="0">
                <a:sym typeface="Symbol" panose="05050102010706020507" pitchFamily="18" charset="2"/>
              </a:rPr>
              <a:t>.</a:t>
            </a:r>
            <a:endParaRPr lang="lv-LV" sz="2400" dirty="0" smtClean="0"/>
          </a:p>
          <a:p>
            <a:r>
              <a:rPr lang="lv-LV" sz="2800" dirty="0" smtClean="0"/>
              <a:t>SETH hipotēze: klasiskam algoritmam vajag laiku </a:t>
            </a:r>
            <a:r>
              <a:rPr lang="lv-LV" sz="2800" dirty="0" smtClean="0">
                <a:solidFill>
                  <a:srgbClr val="FFC000"/>
                </a:solidFill>
                <a:sym typeface="Symbol" panose="05050102010706020507" pitchFamily="18" charset="2"/>
              </a:rPr>
              <a:t>(2</a:t>
            </a:r>
            <a:r>
              <a:rPr lang="lv-LV" sz="2800" baseline="30000" dirty="0" smtClean="0">
                <a:solidFill>
                  <a:srgbClr val="FFC000"/>
                </a:solidFill>
                <a:sym typeface="Symbol" panose="05050102010706020507" pitchFamily="18" charset="2"/>
              </a:rPr>
              <a:t>n-o(n)</a:t>
            </a:r>
            <a:r>
              <a:rPr lang="lv-LV" sz="2800" dirty="0" smtClean="0">
                <a:solidFill>
                  <a:srgbClr val="FFC000"/>
                </a:solidFill>
                <a:sym typeface="Symbol" panose="05050102010706020507" pitchFamily="18" charset="2"/>
              </a:rPr>
              <a:t>)</a:t>
            </a:r>
            <a:r>
              <a:rPr lang="lv-LV" sz="2800" dirty="0" smtClean="0">
                <a:sym typeface="Symbol" panose="05050102010706020507" pitchFamily="18" charset="2"/>
              </a:rPr>
              <a:t>.</a:t>
            </a:r>
            <a:endParaRPr lang="lv-LV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6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Smalkā sarežģītība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lv-LV" sz="2800" dirty="0" smtClean="0"/>
              <a:t>SETH: SAT vajag </a:t>
            </a:r>
            <a:r>
              <a:rPr lang="lv-LV" sz="2800" dirty="0" smtClean="0">
                <a:solidFill>
                  <a:srgbClr val="FFC000"/>
                </a:solidFill>
                <a:sym typeface="Symbol" panose="05050102010706020507" pitchFamily="18" charset="2"/>
              </a:rPr>
              <a:t>(</a:t>
            </a:r>
            <a:r>
              <a:rPr lang="lv-LV" sz="2800" dirty="0" smtClean="0">
                <a:solidFill>
                  <a:srgbClr val="FFC000"/>
                </a:solidFill>
              </a:rPr>
              <a:t>2</a:t>
            </a:r>
            <a:r>
              <a:rPr lang="lv-LV" sz="2800" baseline="30000" dirty="0" smtClean="0">
                <a:solidFill>
                  <a:srgbClr val="FFC000"/>
                </a:solidFill>
              </a:rPr>
              <a:t>n-o(n)</a:t>
            </a:r>
            <a:r>
              <a:rPr lang="lv-LV" sz="2800" dirty="0" smtClean="0">
                <a:solidFill>
                  <a:srgbClr val="FFC000"/>
                </a:solidFill>
              </a:rPr>
              <a:t>) </a:t>
            </a:r>
            <a:r>
              <a:rPr lang="lv-LV" sz="2800" dirty="0" smtClean="0"/>
              <a:t>laiku.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sz="2800" dirty="0" smtClean="0"/>
              <a:t>3-SUM: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2400" dirty="0" smtClean="0"/>
              <a:t>N skaitļi, vai ir </a:t>
            </a:r>
            <a:r>
              <a:rPr lang="lv-LV" sz="2400" dirty="0" smtClean="0">
                <a:solidFill>
                  <a:srgbClr val="FFC000"/>
                </a:solidFill>
              </a:rPr>
              <a:t>x, y, z: x+y=z</a:t>
            </a:r>
            <a:r>
              <a:rPr lang="lv-LV" sz="2400" dirty="0" smtClean="0"/>
              <a:t>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lv-LV" sz="2400" dirty="0" smtClean="0"/>
              <a:t>3-SUM hipotēze: vajag </a:t>
            </a:r>
            <a:r>
              <a:rPr lang="lv-LV" sz="2400" dirty="0">
                <a:solidFill>
                  <a:srgbClr val="FFC000"/>
                </a:solidFill>
                <a:sym typeface="Symbol" panose="05050102010706020507" pitchFamily="18" charset="2"/>
              </a:rPr>
              <a:t></a:t>
            </a:r>
            <a:r>
              <a:rPr lang="lv-LV" sz="2400" dirty="0" smtClean="0">
                <a:solidFill>
                  <a:srgbClr val="FFC000"/>
                </a:solidFill>
                <a:sym typeface="Symbol" panose="05050102010706020507" pitchFamily="18" charset="2"/>
              </a:rPr>
              <a:t>(n</a:t>
            </a:r>
            <a:r>
              <a:rPr lang="lv-LV" sz="2400" baseline="30000" dirty="0" smtClean="0">
                <a:solidFill>
                  <a:srgbClr val="FFC000"/>
                </a:solidFill>
                <a:sym typeface="Symbol" panose="05050102010706020507" pitchFamily="18" charset="2"/>
              </a:rPr>
              <a:t>2-o(1)</a:t>
            </a:r>
            <a:r>
              <a:rPr lang="lv-LV" sz="2400" dirty="0" smtClean="0">
                <a:solidFill>
                  <a:srgbClr val="FFC000"/>
                </a:solidFill>
                <a:sym typeface="Symbol" panose="05050102010706020507" pitchFamily="18" charset="2"/>
              </a:rPr>
              <a:t>) </a:t>
            </a:r>
            <a:r>
              <a:rPr lang="lv-LV" sz="2400" dirty="0" smtClean="0">
                <a:sym typeface="Symbol" panose="05050102010706020507" pitchFamily="18" charset="2"/>
              </a:rPr>
              <a:t>laiku.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sz="2800" dirty="0" smtClean="0"/>
              <a:t>APSP hipotēze: lai atrastu visus īsāko ceļu garumus grafā ar </a:t>
            </a:r>
            <a:r>
              <a:rPr lang="lv-LV" sz="2800" dirty="0" smtClean="0">
                <a:solidFill>
                  <a:srgbClr val="FFC000"/>
                </a:solidFill>
              </a:rPr>
              <a:t>n</a:t>
            </a:r>
            <a:r>
              <a:rPr lang="lv-LV" sz="2800" dirty="0" smtClean="0"/>
              <a:t> virsotnēm, vajag </a:t>
            </a:r>
            <a:r>
              <a:rPr lang="lv-LV" sz="2800" dirty="0">
                <a:solidFill>
                  <a:srgbClr val="FFC000"/>
                </a:solidFill>
                <a:sym typeface="Symbol" panose="05050102010706020507" pitchFamily="18" charset="2"/>
              </a:rPr>
              <a:t></a:t>
            </a:r>
            <a:r>
              <a:rPr lang="lv-LV" sz="2800" dirty="0" smtClean="0">
                <a:solidFill>
                  <a:srgbClr val="FFC000"/>
                </a:solidFill>
                <a:sym typeface="Symbol" panose="05050102010706020507" pitchFamily="18" charset="2"/>
              </a:rPr>
              <a:t>(</a:t>
            </a:r>
            <a:r>
              <a:rPr lang="lv-LV" sz="2800" dirty="0" smtClean="0">
                <a:solidFill>
                  <a:srgbClr val="FFC000"/>
                </a:solidFill>
              </a:rPr>
              <a:t>n</a:t>
            </a:r>
            <a:r>
              <a:rPr lang="lv-LV" sz="2800" baseline="30000" dirty="0" smtClean="0">
                <a:solidFill>
                  <a:srgbClr val="FFC000"/>
                </a:solidFill>
              </a:rPr>
              <a:t>3-o(n)</a:t>
            </a:r>
            <a:r>
              <a:rPr lang="lv-LV" sz="2800" dirty="0" smtClean="0">
                <a:solidFill>
                  <a:srgbClr val="FFC000"/>
                </a:solidFill>
              </a:rPr>
              <a:t>)</a:t>
            </a:r>
            <a:r>
              <a:rPr lang="lv-LV" sz="2800" dirty="0"/>
              <a:t> </a:t>
            </a:r>
            <a:r>
              <a:rPr lang="lv-LV" sz="2800" dirty="0" smtClean="0"/>
              <a:t>laiku.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68046" y="5858674"/>
            <a:ext cx="4996432" cy="46679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25400" tIns="25400" rIns="25400" bIns="25400" numCol="1" spcCol="38100" rtlCol="0" anchor="ctr">
            <a:spAutoFit/>
          </a:bodyPr>
          <a:lstStyle/>
          <a:p>
            <a:r>
              <a:rPr lang="lv-LV" sz="2700" i="1" dirty="0" smtClean="0">
                <a:solidFill>
                  <a:srgbClr val="FFFFFF"/>
                </a:solidFill>
                <a:sym typeface="Helvetica Light"/>
              </a:rPr>
              <a:t>[Vassilevska Williams, ICM’2018</a:t>
            </a:r>
            <a:r>
              <a:rPr lang="lv-LV" sz="2700" i="1" dirty="0" smtClean="0"/>
              <a:t>]</a:t>
            </a:r>
            <a:endParaRPr lang="en-US" sz="2700" i="1" dirty="0">
              <a:solidFill>
                <a:srgbClr val="FFFFFF"/>
              </a:solidFill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65936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Apakšējie novērtējumi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49" y="2096064"/>
            <a:ext cx="6496500" cy="36951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lv-LV" sz="2800" dirty="0" smtClean="0"/>
              <a:t>[Bačkurs, Indyk, STOC’2015] Edit distance nepieciešams </a:t>
            </a:r>
            <a:r>
              <a:rPr lang="lv-LV" sz="2800" dirty="0">
                <a:solidFill>
                  <a:srgbClr val="FFC000"/>
                </a:solidFill>
                <a:sym typeface="Symbol" panose="05050102010706020507" pitchFamily="18" charset="2"/>
              </a:rPr>
              <a:t>(n</a:t>
            </a:r>
            <a:r>
              <a:rPr lang="lv-LV" sz="2800" baseline="30000" dirty="0">
                <a:solidFill>
                  <a:srgbClr val="FFC000"/>
                </a:solidFill>
                <a:sym typeface="Symbol" panose="05050102010706020507" pitchFamily="18" charset="2"/>
              </a:rPr>
              <a:t>2-o(1</a:t>
            </a:r>
            <a:r>
              <a:rPr lang="lv-LV" sz="2800" baseline="30000" dirty="0" smtClean="0">
                <a:solidFill>
                  <a:srgbClr val="FFC000"/>
                </a:solidFill>
                <a:sym typeface="Symbol" panose="05050102010706020507" pitchFamily="18" charset="2"/>
              </a:rPr>
              <a:t>)</a:t>
            </a:r>
            <a:r>
              <a:rPr lang="lv-LV" sz="2800" dirty="0" smtClean="0">
                <a:solidFill>
                  <a:srgbClr val="FFC000"/>
                </a:solidFill>
                <a:sym typeface="Symbol" panose="05050102010706020507" pitchFamily="18" charset="2"/>
              </a:rPr>
              <a:t>)</a:t>
            </a:r>
            <a:r>
              <a:rPr lang="lv-LV" sz="2800" dirty="0" smtClean="0">
                <a:sym typeface="Symbol" panose="05050102010706020507" pitchFamily="18" charset="2"/>
              </a:rPr>
              <a:t> laiks (pieņemot SETH).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lv-LV" sz="2800" dirty="0" smtClean="0">
                <a:sym typeface="Symbol" panose="05050102010706020507" pitchFamily="18" charset="2"/>
              </a:rPr>
              <a:t>3 POINTS ON LINE nepieciešams </a:t>
            </a:r>
            <a:r>
              <a:rPr lang="lv-LV" sz="2800" dirty="0">
                <a:solidFill>
                  <a:srgbClr val="FFC000"/>
                </a:solidFill>
                <a:sym typeface="Symbol" panose="05050102010706020507" pitchFamily="18" charset="2"/>
              </a:rPr>
              <a:t>(n</a:t>
            </a:r>
            <a:r>
              <a:rPr lang="lv-LV" sz="2800" baseline="30000" dirty="0">
                <a:solidFill>
                  <a:srgbClr val="FFC000"/>
                </a:solidFill>
                <a:sym typeface="Symbol" panose="05050102010706020507" pitchFamily="18" charset="2"/>
              </a:rPr>
              <a:t>2-o(1)</a:t>
            </a:r>
            <a:r>
              <a:rPr lang="lv-LV" sz="2800" dirty="0">
                <a:solidFill>
                  <a:srgbClr val="FFC000"/>
                </a:solidFill>
                <a:sym typeface="Symbol" panose="05050102010706020507" pitchFamily="18" charset="2"/>
              </a:rPr>
              <a:t>) </a:t>
            </a:r>
            <a:r>
              <a:rPr lang="lv-LV" sz="2800" dirty="0" smtClean="0">
                <a:sym typeface="Symbol" panose="05050102010706020507" pitchFamily="18" charset="2"/>
              </a:rPr>
              <a:t>laiks (pieņemot 3-SUM hipotēzi).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294" y="1669424"/>
            <a:ext cx="2464762" cy="34851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63294" y="5529590"/>
            <a:ext cx="2585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2800" dirty="0" smtClean="0">
                <a:solidFill>
                  <a:srgbClr val="00B0F0"/>
                </a:solidFill>
              </a:rPr>
              <a:t>Artūrs Bačkurs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06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1784</TotalTime>
  <Words>619</Words>
  <Application>Microsoft Office PowerPoint</Application>
  <PresentationFormat>Widescreen</PresentationFormat>
  <Paragraphs>128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Bookman Old Style</vt:lpstr>
      <vt:lpstr>Calibri</vt:lpstr>
      <vt:lpstr>Helvetica Light</vt:lpstr>
      <vt:lpstr>Rockwell</vt:lpstr>
      <vt:lpstr>Symbol</vt:lpstr>
      <vt:lpstr>Wingdings</vt:lpstr>
      <vt:lpstr>Damask</vt:lpstr>
      <vt:lpstr>Jaunumi kvantu algoritmos</vt:lpstr>
      <vt:lpstr>PowerPoint Presentation</vt:lpstr>
      <vt:lpstr>PowerPoint Presentation</vt:lpstr>
      <vt:lpstr>Neatrisināti jautājumi</vt:lpstr>
      <vt:lpstr>Kvantu algoritmi un  «Smalkā» (fine-grained) sarežģītība</vt:lpstr>
      <vt:lpstr>O(n2) laika uzdevumi</vt:lpstr>
      <vt:lpstr>Sat problēma</vt:lpstr>
      <vt:lpstr>Smalkā sarežģītība</vt:lpstr>
      <vt:lpstr>Apakšējie novērtējumi</vt:lpstr>
      <vt:lpstr>Grovera algoritms (1996)</vt:lpstr>
      <vt:lpstr>kvantiski</vt:lpstr>
      <vt:lpstr>Dinamiskā programmēšana</vt:lpstr>
      <vt:lpstr>Īsākais ceļš uz režģa</vt:lpstr>
      <vt:lpstr>Algoritmiskā ģeometrija</vt:lpstr>
      <vt:lpstr>Algoritmiskā ģeometrija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developments in quantum algorithms</dc:title>
  <dc:creator>user</dc:creator>
  <cp:lastModifiedBy>Andris</cp:lastModifiedBy>
  <cp:revision>119</cp:revision>
  <dcterms:created xsi:type="dcterms:W3CDTF">2019-10-08T10:54:26Z</dcterms:created>
  <dcterms:modified xsi:type="dcterms:W3CDTF">2020-01-31T12:25:02Z</dcterms:modified>
</cp:coreProperties>
</file>